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6" r:id="rId2"/>
  </p:sldMasterIdLst>
  <p:notesMasterIdLst>
    <p:notesMasterId r:id="rId52"/>
  </p:notesMasterIdLst>
  <p:sldIdLst>
    <p:sldId id="494" r:id="rId3"/>
    <p:sldId id="379" r:id="rId4"/>
    <p:sldId id="263" r:id="rId5"/>
    <p:sldId id="434" r:id="rId6"/>
    <p:sldId id="429" r:id="rId7"/>
    <p:sldId id="496" r:id="rId8"/>
    <p:sldId id="390" r:id="rId9"/>
    <p:sldId id="430" r:id="rId10"/>
    <p:sldId id="497" r:id="rId11"/>
    <p:sldId id="442" r:id="rId12"/>
    <p:sldId id="449" r:id="rId13"/>
    <p:sldId id="492" r:id="rId14"/>
    <p:sldId id="501" r:id="rId15"/>
    <p:sldId id="443" r:id="rId16"/>
    <p:sldId id="502" r:id="rId17"/>
    <p:sldId id="447" r:id="rId18"/>
    <p:sldId id="319" r:id="rId19"/>
    <p:sldId id="344" r:id="rId20"/>
    <p:sldId id="343" r:id="rId21"/>
    <p:sldId id="452" r:id="rId22"/>
    <p:sldId id="453" r:id="rId23"/>
    <p:sldId id="353" r:id="rId24"/>
    <p:sldId id="444" r:id="rId25"/>
    <p:sldId id="524" r:id="rId26"/>
    <p:sldId id="522" r:id="rId27"/>
    <p:sldId id="428" r:id="rId28"/>
    <p:sldId id="451" r:id="rId29"/>
    <p:sldId id="503" r:id="rId30"/>
    <p:sldId id="491" r:id="rId31"/>
    <p:sldId id="490" r:id="rId32"/>
    <p:sldId id="391" r:id="rId33"/>
    <p:sldId id="504" r:id="rId34"/>
    <p:sldId id="505" r:id="rId35"/>
    <p:sldId id="465" r:id="rId36"/>
    <p:sldId id="523" r:id="rId37"/>
    <p:sldId id="466" r:id="rId38"/>
    <p:sldId id="436" r:id="rId39"/>
    <p:sldId id="506" r:id="rId40"/>
    <p:sldId id="455" r:id="rId41"/>
    <p:sldId id="498" r:id="rId42"/>
    <p:sldId id="438" r:id="rId43"/>
    <p:sldId id="439" r:id="rId44"/>
    <p:sldId id="440" r:id="rId45"/>
    <p:sldId id="441" r:id="rId46"/>
    <p:sldId id="423" r:id="rId47"/>
    <p:sldId id="500" r:id="rId48"/>
    <p:sldId id="499" r:id="rId49"/>
    <p:sldId id="507" r:id="rId50"/>
    <p:sldId id="495" r:id="rId51"/>
  </p:sldIdLst>
  <p:sldSz cx="9144000" cy="5143500" type="screen16x9"/>
  <p:notesSz cx="6858000" cy="9313863"/>
  <p:embeddedFontLst>
    <p:embeddedFont>
      <p:font typeface="Fira Sans Extra Condensed Medium" panose="020B0604020202020204" charset="0"/>
      <p:regular r:id="rId53"/>
      <p:bold r:id="rId54"/>
      <p:italic r:id="rId55"/>
      <p:boldItalic r:id="rId56"/>
    </p:embeddedFont>
    <p:embeddedFont>
      <p:font typeface="Garamond" panose="02020404030301010803" pitchFamily="18" charset="0"/>
      <p:regular r:id="rId57"/>
      <p:bold r:id="rId58"/>
      <p:italic r:id="rId59"/>
    </p:embeddedFont>
    <p:embeddedFont>
      <p:font typeface="Lato" panose="020B0604020202020204" charset="0"/>
      <p:regular r:id="rId60"/>
      <p:bold r:id="rId61"/>
      <p:italic r:id="rId62"/>
      <p:boldItalic r:id="rId63"/>
    </p:embeddedFont>
    <p:embeddedFont>
      <p:font typeface="Calibri" panose="020F0502020204030204" pitchFamily="34" charset="0"/>
      <p:regular r:id="rId64"/>
      <p:bold r:id="rId65"/>
      <p:italic r:id="rId66"/>
      <p:boldItalic r:id="rId67"/>
    </p:embeddedFont>
    <p:embeddedFont>
      <p:font typeface="Anton" panose="020B0604020202020204" charset="0"/>
      <p:regular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41C187-667F-475A-93F7-69D2008E90F6}">
  <a:tblStyle styleId="{FA41C187-667F-475A-93F7-69D2008E90F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9" autoAdjust="0"/>
    <p:restoredTop sz="81915" autoAdjust="0"/>
  </p:normalViewPr>
  <p:slideViewPr>
    <p:cSldViewPr snapToGrid="0">
      <p:cViewPr varScale="1">
        <p:scale>
          <a:sx n="97" d="100"/>
          <a:sy n="97" d="100"/>
        </p:scale>
        <p:origin x="736" y="60"/>
      </p:cViewPr>
      <p:guideLst/>
    </p:cSldViewPr>
  </p:slideViewPr>
  <p:notesTextViewPr>
    <p:cViewPr>
      <p:scale>
        <a:sx n="3" d="2"/>
        <a:sy n="3" d="2"/>
      </p:scale>
      <p:origin x="0" y="0"/>
    </p:cViewPr>
  </p:notesTextViewPr>
  <p:sorterViewPr>
    <p:cViewPr varScale="1">
      <p:scale>
        <a:sx n="100" d="100"/>
        <a:sy n="100" d="100"/>
      </p:scale>
      <p:origin x="0" y="-18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E39D6E-CE71-4527-A4F3-E5F841869EB6}"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n-US"/>
        </a:p>
      </dgm:t>
    </dgm:pt>
    <dgm:pt modelId="{6BFE22B1-CEFE-4306-8D1E-A36453EA1B1D}">
      <dgm:prSet phldrT="[Text]"/>
      <dgm:spPr/>
      <dgm:t>
        <a:bodyPr/>
        <a:lstStyle/>
        <a:p>
          <a:r>
            <a:rPr lang="en-US" sz="2100" b="1" u="sng" dirty="0" smtClean="0"/>
            <a:t>Traditional Learner</a:t>
          </a:r>
          <a:endParaRPr lang="en-US" sz="2100" b="1" u="sng" dirty="0"/>
        </a:p>
      </dgm:t>
    </dgm:pt>
    <dgm:pt modelId="{AE01B667-3CC5-4CAD-A882-6259443A9BFC}" type="parTrans" cxnId="{1CD8B151-CBB6-457E-BDA5-1B7C1595D393}">
      <dgm:prSet/>
      <dgm:spPr/>
      <dgm:t>
        <a:bodyPr/>
        <a:lstStyle/>
        <a:p>
          <a:endParaRPr lang="en-US"/>
        </a:p>
      </dgm:t>
    </dgm:pt>
    <dgm:pt modelId="{3F2DCB91-9B5B-48CE-8857-0D02753705E7}" type="sibTrans" cxnId="{1CD8B151-CBB6-457E-BDA5-1B7C1595D393}">
      <dgm:prSet/>
      <dgm:spPr/>
      <dgm:t>
        <a:bodyPr/>
        <a:lstStyle/>
        <a:p>
          <a:endParaRPr lang="en-US"/>
        </a:p>
      </dgm:t>
    </dgm:pt>
    <dgm:pt modelId="{DCDC0AB9-C272-4243-BE88-0C4F51881A20}">
      <dgm:prSet phldrT="[Text]" custT="1"/>
      <dgm:spPr/>
      <dgm:t>
        <a:bodyPr/>
        <a:lstStyle/>
        <a:p>
          <a:r>
            <a:rPr lang="en-US" sz="2000" dirty="0" smtClean="0"/>
            <a:t>51% or more of instruction is face-to-face (F2F)</a:t>
          </a:r>
          <a:endParaRPr lang="en-US" sz="2000" dirty="0"/>
        </a:p>
      </dgm:t>
    </dgm:pt>
    <dgm:pt modelId="{0B4B5707-3E69-437A-B508-2CBA83DB03ED}" type="parTrans" cxnId="{FB5E5B3B-7DDA-4A33-B130-D767FD90D838}">
      <dgm:prSet/>
      <dgm:spPr/>
      <dgm:t>
        <a:bodyPr/>
        <a:lstStyle/>
        <a:p>
          <a:endParaRPr lang="en-US"/>
        </a:p>
      </dgm:t>
    </dgm:pt>
    <dgm:pt modelId="{497821FF-EBDE-489A-8E3A-F2A0B765955E}" type="sibTrans" cxnId="{FB5E5B3B-7DDA-4A33-B130-D767FD90D838}">
      <dgm:prSet/>
      <dgm:spPr/>
      <dgm:t>
        <a:bodyPr/>
        <a:lstStyle/>
        <a:p>
          <a:endParaRPr lang="en-US"/>
        </a:p>
      </dgm:t>
    </dgm:pt>
    <dgm:pt modelId="{D45F7760-1807-4099-B468-B2F51D736A6B}">
      <dgm:prSet phldrT="[Text]"/>
      <dgm:spPr/>
      <dgm:t>
        <a:bodyPr/>
        <a:lstStyle/>
        <a:p>
          <a:r>
            <a:rPr lang="en-US" sz="2100" b="1" u="sng" dirty="0" smtClean="0"/>
            <a:t>Distance Learner</a:t>
          </a:r>
          <a:endParaRPr lang="en-US" sz="2100" b="1" u="sng" dirty="0"/>
        </a:p>
      </dgm:t>
    </dgm:pt>
    <dgm:pt modelId="{99F24A9D-8769-45AB-885A-749690B46477}" type="parTrans" cxnId="{0EACF05E-0AC9-470D-ADD3-C74CFF7A504B}">
      <dgm:prSet/>
      <dgm:spPr/>
      <dgm:t>
        <a:bodyPr/>
        <a:lstStyle/>
        <a:p>
          <a:endParaRPr lang="en-US"/>
        </a:p>
      </dgm:t>
    </dgm:pt>
    <dgm:pt modelId="{F0CEC994-942B-4938-BF63-3DC3DF1CC932}" type="sibTrans" cxnId="{0EACF05E-0AC9-470D-ADD3-C74CFF7A504B}">
      <dgm:prSet/>
      <dgm:spPr/>
      <dgm:t>
        <a:bodyPr/>
        <a:lstStyle/>
        <a:p>
          <a:endParaRPr lang="en-US"/>
        </a:p>
      </dgm:t>
    </dgm:pt>
    <dgm:pt modelId="{6E4CAB8D-3E8D-4F6D-92CA-5A0FBBE0A61D}">
      <dgm:prSet phldrT="[Text]"/>
      <dgm:spPr/>
      <dgm:t>
        <a:bodyPr/>
        <a:lstStyle/>
        <a:p>
          <a:r>
            <a:rPr lang="en-US" sz="2100" b="1" u="sng" dirty="0" smtClean="0"/>
            <a:t>Blended Learner</a:t>
          </a:r>
          <a:endParaRPr lang="en-US" sz="2100" b="1" u="sng" dirty="0"/>
        </a:p>
      </dgm:t>
    </dgm:pt>
    <dgm:pt modelId="{8F68C988-8701-4ACD-ADFF-71871E5D2368}" type="parTrans" cxnId="{66A63E0B-5D03-4414-91AE-8157686E12D9}">
      <dgm:prSet/>
      <dgm:spPr/>
      <dgm:t>
        <a:bodyPr/>
        <a:lstStyle/>
        <a:p>
          <a:endParaRPr lang="en-US"/>
        </a:p>
      </dgm:t>
    </dgm:pt>
    <dgm:pt modelId="{A220D8CE-6F32-4BA0-A785-BFB26D2F2BE4}" type="sibTrans" cxnId="{66A63E0B-5D03-4414-91AE-8157686E12D9}">
      <dgm:prSet/>
      <dgm:spPr/>
      <dgm:t>
        <a:bodyPr/>
        <a:lstStyle/>
        <a:p>
          <a:endParaRPr lang="en-US"/>
        </a:p>
      </dgm:t>
    </dgm:pt>
    <dgm:pt modelId="{6AF5C137-9CF4-4338-888C-FC705F9A7383}">
      <dgm:prSet phldrT="[Text]" custT="1"/>
      <dgm:spPr/>
      <dgm:t>
        <a:bodyPr/>
        <a:lstStyle/>
        <a:p>
          <a:r>
            <a:rPr lang="en-US" sz="2000" dirty="0" smtClean="0"/>
            <a:t>A combination of F2F &amp; distance</a:t>
          </a:r>
          <a:endParaRPr lang="en-US" sz="2000" dirty="0"/>
        </a:p>
      </dgm:t>
    </dgm:pt>
    <dgm:pt modelId="{CD0F2051-0FA2-4157-918A-B233C5B5F49A}" type="parTrans" cxnId="{A02F6716-3CF2-4A8B-9400-E9356865F1C8}">
      <dgm:prSet/>
      <dgm:spPr/>
      <dgm:t>
        <a:bodyPr/>
        <a:lstStyle/>
        <a:p>
          <a:endParaRPr lang="en-US"/>
        </a:p>
      </dgm:t>
    </dgm:pt>
    <dgm:pt modelId="{B0F7FB48-AC86-4635-8098-8726F9D5BD94}" type="sibTrans" cxnId="{A02F6716-3CF2-4A8B-9400-E9356865F1C8}">
      <dgm:prSet/>
      <dgm:spPr/>
      <dgm:t>
        <a:bodyPr/>
        <a:lstStyle/>
        <a:p>
          <a:endParaRPr lang="en-US"/>
        </a:p>
      </dgm:t>
    </dgm:pt>
    <dgm:pt modelId="{3D4B016E-C8CF-490D-BF6D-EA5DC68755AF}">
      <dgm:prSet phldrT="[Text]"/>
      <dgm:spPr/>
      <dgm:t>
        <a:bodyPr/>
        <a:lstStyle/>
        <a:p>
          <a:r>
            <a:rPr lang="en-US" sz="2100" b="1" u="sng" dirty="0" smtClean="0"/>
            <a:t>Virtual Learner</a:t>
          </a:r>
          <a:endParaRPr lang="en-US" sz="2100" b="1" u="sng" dirty="0"/>
        </a:p>
      </dgm:t>
    </dgm:pt>
    <dgm:pt modelId="{2C134731-B077-4384-BA50-F05452DF5796}" type="parTrans" cxnId="{35CF7E48-2F7D-42BC-A74E-747C6B74A032}">
      <dgm:prSet/>
      <dgm:spPr/>
      <dgm:t>
        <a:bodyPr/>
        <a:lstStyle/>
        <a:p>
          <a:endParaRPr lang="en-US"/>
        </a:p>
      </dgm:t>
    </dgm:pt>
    <dgm:pt modelId="{6F170BBF-A29C-4924-991F-9E19E1964CBB}" type="sibTrans" cxnId="{35CF7E48-2F7D-42BC-A74E-747C6B74A032}">
      <dgm:prSet/>
      <dgm:spPr/>
      <dgm:t>
        <a:bodyPr/>
        <a:lstStyle/>
        <a:p>
          <a:endParaRPr lang="en-US"/>
        </a:p>
      </dgm:t>
    </dgm:pt>
    <dgm:pt modelId="{A9EB4B7C-B269-4A07-AE16-E439F2DD99AC}">
      <dgm:prSet phldrT="[Text]" custT="1"/>
      <dgm:spPr/>
      <dgm:t>
        <a:bodyPr/>
        <a:lstStyle/>
        <a:p>
          <a:r>
            <a:rPr lang="en-US" sz="2000" dirty="0" smtClean="0"/>
            <a:t>51% of instruction is through approved DL curricula</a:t>
          </a:r>
          <a:endParaRPr lang="en-US" sz="2000" dirty="0"/>
        </a:p>
      </dgm:t>
    </dgm:pt>
    <dgm:pt modelId="{B5C6ED01-3128-4946-9A15-45AE8E7DEECA}" type="parTrans" cxnId="{4733AE5F-3397-4639-9B81-2B1EDBD00197}">
      <dgm:prSet/>
      <dgm:spPr/>
      <dgm:t>
        <a:bodyPr/>
        <a:lstStyle/>
        <a:p>
          <a:endParaRPr lang="en-US"/>
        </a:p>
      </dgm:t>
    </dgm:pt>
    <dgm:pt modelId="{2E508307-6733-4B9E-9099-ADE573AFB969}" type="sibTrans" cxnId="{4733AE5F-3397-4639-9B81-2B1EDBD00197}">
      <dgm:prSet/>
      <dgm:spPr/>
      <dgm:t>
        <a:bodyPr/>
        <a:lstStyle/>
        <a:p>
          <a:endParaRPr lang="en-US"/>
        </a:p>
      </dgm:t>
    </dgm:pt>
    <dgm:pt modelId="{C523AAA2-9F3F-4B1B-B4AF-24079D3239E8}">
      <dgm:prSet phldrT="[Text]" custT="1"/>
      <dgm:spPr/>
      <dgm:t>
        <a:bodyPr/>
        <a:lstStyle/>
        <a:p>
          <a:r>
            <a:rPr lang="en-US" sz="1600" dirty="0" smtClean="0"/>
            <a:t>Instruction is delivered through virtual classrooms (contact hours) and a combination of F2F and/or through the use of approved DL curricula</a:t>
          </a:r>
          <a:endParaRPr lang="en-US" sz="1600" dirty="0"/>
        </a:p>
      </dgm:t>
    </dgm:pt>
    <dgm:pt modelId="{EA7B039F-9A3F-4CC0-818F-0A3ACB9DF468}" type="parTrans" cxnId="{B27D8712-CDC6-4B6A-AE35-5C02A9F16009}">
      <dgm:prSet/>
      <dgm:spPr/>
      <dgm:t>
        <a:bodyPr/>
        <a:lstStyle/>
        <a:p>
          <a:endParaRPr lang="en-US"/>
        </a:p>
      </dgm:t>
    </dgm:pt>
    <dgm:pt modelId="{E23F0793-BE02-4E41-9BEE-00032726F0E6}" type="sibTrans" cxnId="{B27D8712-CDC6-4B6A-AE35-5C02A9F16009}">
      <dgm:prSet/>
      <dgm:spPr/>
      <dgm:t>
        <a:bodyPr/>
        <a:lstStyle/>
        <a:p>
          <a:endParaRPr lang="en-US"/>
        </a:p>
      </dgm:t>
    </dgm:pt>
    <dgm:pt modelId="{54495FD5-ACCE-434C-87B6-B1C32BCB360E}" type="pres">
      <dgm:prSet presAssocID="{1DE39D6E-CE71-4527-A4F3-E5F841869EB6}" presName="Name0" presStyleCnt="0">
        <dgm:presLayoutVars>
          <dgm:dir/>
          <dgm:resizeHandles val="exact"/>
        </dgm:presLayoutVars>
      </dgm:prSet>
      <dgm:spPr/>
      <dgm:t>
        <a:bodyPr/>
        <a:lstStyle/>
        <a:p>
          <a:endParaRPr lang="en-US"/>
        </a:p>
      </dgm:t>
    </dgm:pt>
    <dgm:pt modelId="{0D9273F1-463E-4874-B311-915F6D5F252E}" type="pres">
      <dgm:prSet presAssocID="{6BFE22B1-CEFE-4306-8D1E-A36453EA1B1D}" presName="node" presStyleLbl="node1" presStyleIdx="0" presStyleCnt="4">
        <dgm:presLayoutVars>
          <dgm:bulletEnabled val="1"/>
        </dgm:presLayoutVars>
      </dgm:prSet>
      <dgm:spPr/>
      <dgm:t>
        <a:bodyPr/>
        <a:lstStyle/>
        <a:p>
          <a:endParaRPr lang="en-US"/>
        </a:p>
      </dgm:t>
    </dgm:pt>
    <dgm:pt modelId="{CF0FE31F-7F80-44AF-B873-EB09C6AD401A}" type="pres">
      <dgm:prSet presAssocID="{3F2DCB91-9B5B-48CE-8857-0D02753705E7}" presName="sibTrans" presStyleCnt="0"/>
      <dgm:spPr/>
      <dgm:t>
        <a:bodyPr/>
        <a:lstStyle/>
        <a:p>
          <a:endParaRPr lang="en-US"/>
        </a:p>
      </dgm:t>
    </dgm:pt>
    <dgm:pt modelId="{6B3182D3-FCB6-4D3E-A2D9-72F87BAFF401}" type="pres">
      <dgm:prSet presAssocID="{D45F7760-1807-4099-B468-B2F51D736A6B}" presName="node" presStyleLbl="node1" presStyleIdx="1" presStyleCnt="4">
        <dgm:presLayoutVars>
          <dgm:bulletEnabled val="1"/>
        </dgm:presLayoutVars>
      </dgm:prSet>
      <dgm:spPr/>
      <dgm:t>
        <a:bodyPr/>
        <a:lstStyle/>
        <a:p>
          <a:endParaRPr lang="en-US"/>
        </a:p>
      </dgm:t>
    </dgm:pt>
    <dgm:pt modelId="{9E1B1B36-6B61-4FC1-A680-36A24D50FC67}" type="pres">
      <dgm:prSet presAssocID="{F0CEC994-942B-4938-BF63-3DC3DF1CC932}" presName="sibTrans" presStyleCnt="0"/>
      <dgm:spPr/>
      <dgm:t>
        <a:bodyPr/>
        <a:lstStyle/>
        <a:p>
          <a:endParaRPr lang="en-US"/>
        </a:p>
      </dgm:t>
    </dgm:pt>
    <dgm:pt modelId="{EB67BB5D-0EB6-48CA-A2AF-85963A489FAB}" type="pres">
      <dgm:prSet presAssocID="{6E4CAB8D-3E8D-4F6D-92CA-5A0FBBE0A61D}" presName="node" presStyleLbl="node1" presStyleIdx="2" presStyleCnt="4">
        <dgm:presLayoutVars>
          <dgm:bulletEnabled val="1"/>
        </dgm:presLayoutVars>
      </dgm:prSet>
      <dgm:spPr/>
      <dgm:t>
        <a:bodyPr/>
        <a:lstStyle/>
        <a:p>
          <a:endParaRPr lang="en-US"/>
        </a:p>
      </dgm:t>
    </dgm:pt>
    <dgm:pt modelId="{E1B8F756-E80F-492B-B672-874204776CD2}" type="pres">
      <dgm:prSet presAssocID="{A220D8CE-6F32-4BA0-A785-BFB26D2F2BE4}" presName="sibTrans" presStyleCnt="0"/>
      <dgm:spPr/>
      <dgm:t>
        <a:bodyPr/>
        <a:lstStyle/>
        <a:p>
          <a:endParaRPr lang="en-US"/>
        </a:p>
      </dgm:t>
    </dgm:pt>
    <dgm:pt modelId="{65DD00EE-3362-4FA3-8837-469657C20FCD}" type="pres">
      <dgm:prSet presAssocID="{3D4B016E-C8CF-490D-BF6D-EA5DC68755AF}" presName="node" presStyleLbl="node1" presStyleIdx="3" presStyleCnt="4">
        <dgm:presLayoutVars>
          <dgm:bulletEnabled val="1"/>
        </dgm:presLayoutVars>
      </dgm:prSet>
      <dgm:spPr/>
      <dgm:t>
        <a:bodyPr/>
        <a:lstStyle/>
        <a:p>
          <a:endParaRPr lang="en-US"/>
        </a:p>
      </dgm:t>
    </dgm:pt>
  </dgm:ptLst>
  <dgm:cxnLst>
    <dgm:cxn modelId="{A02F6716-3CF2-4A8B-9400-E9356865F1C8}" srcId="{6E4CAB8D-3E8D-4F6D-92CA-5A0FBBE0A61D}" destId="{6AF5C137-9CF4-4338-888C-FC705F9A7383}" srcOrd="0" destOrd="0" parTransId="{CD0F2051-0FA2-4157-918A-B233C5B5F49A}" sibTransId="{B0F7FB48-AC86-4635-8098-8726F9D5BD94}"/>
    <dgm:cxn modelId="{A62976FA-46DE-4E5B-9828-45AEA55618C6}" type="presOf" srcId="{6E4CAB8D-3E8D-4F6D-92CA-5A0FBBE0A61D}" destId="{EB67BB5D-0EB6-48CA-A2AF-85963A489FAB}" srcOrd="0" destOrd="0" presId="urn:microsoft.com/office/officeart/2005/8/layout/hList6"/>
    <dgm:cxn modelId="{B27D8712-CDC6-4B6A-AE35-5C02A9F16009}" srcId="{3D4B016E-C8CF-490D-BF6D-EA5DC68755AF}" destId="{C523AAA2-9F3F-4B1B-B4AF-24079D3239E8}" srcOrd="0" destOrd="0" parTransId="{EA7B039F-9A3F-4CC0-818F-0A3ACB9DF468}" sibTransId="{E23F0793-BE02-4E41-9BEE-00032726F0E6}"/>
    <dgm:cxn modelId="{9DF30B71-19E9-46E9-9804-69EE7E0BAF93}" type="presOf" srcId="{3D4B016E-C8CF-490D-BF6D-EA5DC68755AF}" destId="{65DD00EE-3362-4FA3-8837-469657C20FCD}" srcOrd="0" destOrd="0" presId="urn:microsoft.com/office/officeart/2005/8/layout/hList6"/>
    <dgm:cxn modelId="{7C2D5BB8-5322-47AA-A53C-5C29D68FEC0A}" type="presOf" srcId="{6AF5C137-9CF4-4338-888C-FC705F9A7383}" destId="{EB67BB5D-0EB6-48CA-A2AF-85963A489FAB}" srcOrd="0" destOrd="1" presId="urn:microsoft.com/office/officeart/2005/8/layout/hList6"/>
    <dgm:cxn modelId="{35CF7E48-2F7D-42BC-A74E-747C6B74A032}" srcId="{1DE39D6E-CE71-4527-A4F3-E5F841869EB6}" destId="{3D4B016E-C8CF-490D-BF6D-EA5DC68755AF}" srcOrd="3" destOrd="0" parTransId="{2C134731-B077-4384-BA50-F05452DF5796}" sibTransId="{6F170BBF-A29C-4924-991F-9E19E1964CBB}"/>
    <dgm:cxn modelId="{0EACF05E-0AC9-470D-ADD3-C74CFF7A504B}" srcId="{1DE39D6E-CE71-4527-A4F3-E5F841869EB6}" destId="{D45F7760-1807-4099-B468-B2F51D736A6B}" srcOrd="1" destOrd="0" parTransId="{99F24A9D-8769-45AB-885A-749690B46477}" sibTransId="{F0CEC994-942B-4938-BF63-3DC3DF1CC932}"/>
    <dgm:cxn modelId="{66A63E0B-5D03-4414-91AE-8157686E12D9}" srcId="{1DE39D6E-CE71-4527-A4F3-E5F841869EB6}" destId="{6E4CAB8D-3E8D-4F6D-92CA-5A0FBBE0A61D}" srcOrd="2" destOrd="0" parTransId="{8F68C988-8701-4ACD-ADFF-71871E5D2368}" sibTransId="{A220D8CE-6F32-4BA0-A785-BFB26D2F2BE4}"/>
    <dgm:cxn modelId="{1CD8B151-CBB6-457E-BDA5-1B7C1595D393}" srcId="{1DE39D6E-CE71-4527-A4F3-E5F841869EB6}" destId="{6BFE22B1-CEFE-4306-8D1E-A36453EA1B1D}" srcOrd="0" destOrd="0" parTransId="{AE01B667-3CC5-4CAD-A882-6259443A9BFC}" sibTransId="{3F2DCB91-9B5B-48CE-8857-0D02753705E7}"/>
    <dgm:cxn modelId="{3551C997-0310-4C93-AF4E-B357C20F7A9B}" type="presOf" srcId="{D45F7760-1807-4099-B468-B2F51D736A6B}" destId="{6B3182D3-FCB6-4D3E-A2D9-72F87BAFF401}" srcOrd="0" destOrd="0" presId="urn:microsoft.com/office/officeart/2005/8/layout/hList6"/>
    <dgm:cxn modelId="{BB6B2191-E8E3-48A8-BF2E-CF0AA876D93D}" type="presOf" srcId="{6BFE22B1-CEFE-4306-8D1E-A36453EA1B1D}" destId="{0D9273F1-463E-4874-B311-915F6D5F252E}" srcOrd="0" destOrd="0" presId="urn:microsoft.com/office/officeart/2005/8/layout/hList6"/>
    <dgm:cxn modelId="{CAF5DABE-F304-47EC-8EDB-501B0AC81DBA}" type="presOf" srcId="{DCDC0AB9-C272-4243-BE88-0C4F51881A20}" destId="{0D9273F1-463E-4874-B311-915F6D5F252E}" srcOrd="0" destOrd="1" presId="urn:microsoft.com/office/officeart/2005/8/layout/hList6"/>
    <dgm:cxn modelId="{4733AE5F-3397-4639-9B81-2B1EDBD00197}" srcId="{D45F7760-1807-4099-B468-B2F51D736A6B}" destId="{A9EB4B7C-B269-4A07-AE16-E439F2DD99AC}" srcOrd="0" destOrd="0" parTransId="{B5C6ED01-3128-4946-9A15-45AE8E7DEECA}" sibTransId="{2E508307-6733-4B9E-9099-ADE573AFB969}"/>
    <dgm:cxn modelId="{5468E9FE-71E3-4A91-90EA-8E4BE4DCECD0}" type="presOf" srcId="{C523AAA2-9F3F-4B1B-B4AF-24079D3239E8}" destId="{65DD00EE-3362-4FA3-8837-469657C20FCD}" srcOrd="0" destOrd="1" presId="urn:microsoft.com/office/officeart/2005/8/layout/hList6"/>
    <dgm:cxn modelId="{0873B108-4D70-484E-9E25-CAC8511CBBA4}" type="presOf" srcId="{1DE39D6E-CE71-4527-A4F3-E5F841869EB6}" destId="{54495FD5-ACCE-434C-87B6-B1C32BCB360E}" srcOrd="0" destOrd="0" presId="urn:microsoft.com/office/officeart/2005/8/layout/hList6"/>
    <dgm:cxn modelId="{BAC000FF-3615-4279-8C5E-87EFD10F308B}" type="presOf" srcId="{A9EB4B7C-B269-4A07-AE16-E439F2DD99AC}" destId="{6B3182D3-FCB6-4D3E-A2D9-72F87BAFF401}" srcOrd="0" destOrd="1" presId="urn:microsoft.com/office/officeart/2005/8/layout/hList6"/>
    <dgm:cxn modelId="{FB5E5B3B-7DDA-4A33-B130-D767FD90D838}" srcId="{6BFE22B1-CEFE-4306-8D1E-A36453EA1B1D}" destId="{DCDC0AB9-C272-4243-BE88-0C4F51881A20}" srcOrd="0" destOrd="0" parTransId="{0B4B5707-3E69-437A-B508-2CBA83DB03ED}" sibTransId="{497821FF-EBDE-489A-8E3A-F2A0B765955E}"/>
    <dgm:cxn modelId="{8DC50BDD-2173-4577-8CD2-0F6A18BFFA74}" type="presParOf" srcId="{54495FD5-ACCE-434C-87B6-B1C32BCB360E}" destId="{0D9273F1-463E-4874-B311-915F6D5F252E}" srcOrd="0" destOrd="0" presId="urn:microsoft.com/office/officeart/2005/8/layout/hList6"/>
    <dgm:cxn modelId="{001AC8C2-C824-4996-8FF0-7ED4D62C98E1}" type="presParOf" srcId="{54495FD5-ACCE-434C-87B6-B1C32BCB360E}" destId="{CF0FE31F-7F80-44AF-B873-EB09C6AD401A}" srcOrd="1" destOrd="0" presId="urn:microsoft.com/office/officeart/2005/8/layout/hList6"/>
    <dgm:cxn modelId="{FF140BDD-B457-47AA-9130-DC0820CD98D0}" type="presParOf" srcId="{54495FD5-ACCE-434C-87B6-B1C32BCB360E}" destId="{6B3182D3-FCB6-4D3E-A2D9-72F87BAFF401}" srcOrd="2" destOrd="0" presId="urn:microsoft.com/office/officeart/2005/8/layout/hList6"/>
    <dgm:cxn modelId="{69ACB66A-08E7-4FE0-AB3E-E4B992D4C64E}" type="presParOf" srcId="{54495FD5-ACCE-434C-87B6-B1C32BCB360E}" destId="{9E1B1B36-6B61-4FC1-A680-36A24D50FC67}" srcOrd="3" destOrd="0" presId="urn:microsoft.com/office/officeart/2005/8/layout/hList6"/>
    <dgm:cxn modelId="{35A2DB3B-4B27-4D68-AF76-0F5746E2CC9E}" type="presParOf" srcId="{54495FD5-ACCE-434C-87B6-B1C32BCB360E}" destId="{EB67BB5D-0EB6-48CA-A2AF-85963A489FAB}" srcOrd="4" destOrd="0" presId="urn:microsoft.com/office/officeart/2005/8/layout/hList6"/>
    <dgm:cxn modelId="{623B8444-2D05-4277-B922-70DEFFE88888}" type="presParOf" srcId="{54495FD5-ACCE-434C-87B6-B1C32BCB360E}" destId="{E1B8F756-E80F-492B-B672-874204776CD2}" srcOrd="5" destOrd="0" presId="urn:microsoft.com/office/officeart/2005/8/layout/hList6"/>
    <dgm:cxn modelId="{B68D11CA-2331-4EDC-A0C4-11955572C93C}" type="presParOf" srcId="{54495FD5-ACCE-434C-87B6-B1C32BCB360E}" destId="{65DD00EE-3362-4FA3-8837-469657C20FCD}"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3C013C-1448-4AEA-867C-AD3ECA3ACA3B}" type="doc">
      <dgm:prSet loTypeId="urn:microsoft.com/office/officeart/2005/8/layout/process1" loCatId="process" qsTypeId="urn:microsoft.com/office/officeart/2005/8/quickstyle/3d3" qsCatId="3D" csTypeId="urn:microsoft.com/office/officeart/2005/8/colors/colorful1" csCatId="colorful" phldr="1"/>
      <dgm:spPr/>
    </dgm:pt>
    <dgm:pt modelId="{2822E4F1-18C8-4AF3-A9BD-6B1021B3D943}">
      <dgm:prSet phldrT="[Text]"/>
      <dgm:spPr>
        <a:xfrm>
          <a:off x="5346" y="66436"/>
          <a:ext cx="1598054" cy="1003777"/>
        </a:xfrm>
        <a:prstGeom prst="roundRect">
          <a:avLst>
            <a:gd name="adj" fmla="val 10000"/>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dirty="0" smtClean="0">
              <a:solidFill>
                <a:sysClr val="windowText" lastClr="000000"/>
              </a:solidFill>
              <a:latin typeface="Calibri" panose="020F0502020204030204"/>
              <a:ea typeface="+mn-ea"/>
              <a:cs typeface="+mn-cs"/>
            </a:rPr>
            <a:t>Participants with </a:t>
          </a:r>
          <a:r>
            <a:rPr lang="en-US" b="1" u="sng" dirty="0" smtClean="0">
              <a:solidFill>
                <a:sysClr val="windowText" lastClr="000000"/>
              </a:solidFill>
              <a:latin typeface="Calibri" panose="020F0502020204030204"/>
              <a:ea typeface="+mn-ea"/>
              <a:cs typeface="+mn-cs"/>
            </a:rPr>
            <a:t>more than one </a:t>
          </a:r>
          <a:r>
            <a:rPr lang="en-US" dirty="0" smtClean="0">
              <a:solidFill>
                <a:sysClr val="windowText" lastClr="000000"/>
              </a:solidFill>
              <a:latin typeface="Calibri" panose="020F0502020204030204"/>
              <a:ea typeface="+mn-ea"/>
              <a:cs typeface="+mn-cs"/>
            </a:rPr>
            <a:t>entry have multiple periods of participation in a program year</a:t>
          </a:r>
          <a:endParaRPr lang="en-US" dirty="0">
            <a:solidFill>
              <a:sysClr val="windowText" lastClr="000000"/>
            </a:solidFill>
            <a:latin typeface="Calibri" panose="020F0502020204030204"/>
            <a:ea typeface="+mn-ea"/>
            <a:cs typeface="+mn-cs"/>
          </a:endParaRPr>
        </a:p>
      </dgm:t>
    </dgm:pt>
    <dgm:pt modelId="{94C48243-67E5-4094-B8B4-5BA47A986E34}" type="parTrans" cxnId="{08501A74-FCC0-4A3D-8542-7A71A9A4F8D8}">
      <dgm:prSet/>
      <dgm:spPr/>
      <dgm:t>
        <a:bodyPr/>
        <a:lstStyle/>
        <a:p>
          <a:pPr algn="ctr"/>
          <a:endParaRPr lang="en-US">
            <a:solidFill>
              <a:sysClr val="windowText" lastClr="000000"/>
            </a:solidFill>
          </a:endParaRPr>
        </a:p>
      </dgm:t>
    </dgm:pt>
    <dgm:pt modelId="{36642077-5418-406F-BED2-2110CDFAE4F2}" type="sibTrans" cxnId="{08501A74-FCC0-4A3D-8542-7A71A9A4F8D8}">
      <dgm:prSet/>
      <dgm:spPr>
        <a:xfrm>
          <a:off x="1763206" y="370166"/>
          <a:ext cx="338787" cy="396317"/>
        </a:xfrm>
        <a:prstGeom prst="rightArrow">
          <a:avLst>
            <a:gd name="adj1" fmla="val 60000"/>
            <a:gd name="adj2" fmla="val 50000"/>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pPr algn="ctr"/>
          <a:endParaRPr lang="en-US">
            <a:solidFill>
              <a:sysClr val="windowText" lastClr="000000"/>
            </a:solidFill>
            <a:latin typeface="Calibri" panose="020F0502020204030204"/>
            <a:ea typeface="+mn-ea"/>
            <a:cs typeface="+mn-cs"/>
          </a:endParaRPr>
        </a:p>
      </dgm:t>
    </dgm:pt>
    <dgm:pt modelId="{719D2BF9-57F3-4DA1-8A1D-089DE0357F2C}">
      <dgm:prSet phldrT="[Text]"/>
      <dgm:spPr>
        <a:xfrm>
          <a:off x="2242622" y="66436"/>
          <a:ext cx="1598054" cy="1003777"/>
        </a:xfrm>
        <a:prstGeom prst="roundRect">
          <a:avLst>
            <a:gd name="adj" fmla="val 10000"/>
          </a:avLst>
        </a:prstGeo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dirty="0" smtClean="0">
              <a:solidFill>
                <a:sysClr val="windowText" lastClr="000000"/>
              </a:solidFill>
              <a:latin typeface="Calibri" panose="020F0502020204030204"/>
              <a:ea typeface="+mn-ea"/>
              <a:cs typeface="+mn-cs"/>
            </a:rPr>
            <a:t>Every period of participation is </a:t>
          </a:r>
          <a:r>
            <a:rPr lang="en-US" b="1" u="sng" dirty="0" smtClean="0">
              <a:solidFill>
                <a:sysClr val="windowText" lastClr="000000"/>
              </a:solidFill>
              <a:latin typeface="Calibri" panose="020F0502020204030204"/>
              <a:ea typeface="+mn-ea"/>
              <a:cs typeface="+mn-cs"/>
            </a:rPr>
            <a:t>a new service period a</a:t>
          </a:r>
          <a:r>
            <a:rPr lang="en-US" dirty="0" smtClean="0">
              <a:solidFill>
                <a:sysClr val="windowText" lastClr="000000"/>
              </a:solidFill>
              <a:latin typeface="Calibri" panose="020F0502020204030204"/>
              <a:ea typeface="+mn-ea"/>
              <a:cs typeface="+mn-cs"/>
            </a:rPr>
            <a:t>nd treated as if the participant is a NEW participant (follow-up, MSG, </a:t>
          </a:r>
          <a:r>
            <a:rPr lang="en-US" dirty="0" err="1" smtClean="0">
              <a:solidFill>
                <a:sysClr val="windowText" lastClr="000000"/>
              </a:solidFill>
              <a:latin typeface="Calibri" panose="020F0502020204030204"/>
              <a:ea typeface="+mn-ea"/>
              <a:cs typeface="+mn-cs"/>
            </a:rPr>
            <a:t>etc</a:t>
          </a:r>
          <a:r>
            <a:rPr lang="en-US" dirty="0" smtClean="0">
              <a:solidFill>
                <a:sysClr val="windowText" lastClr="000000"/>
              </a:solidFill>
              <a:latin typeface="Calibri" panose="020F0502020204030204"/>
              <a:ea typeface="+mn-ea"/>
              <a:cs typeface="+mn-cs"/>
            </a:rPr>
            <a:t>)</a:t>
          </a:r>
          <a:endParaRPr lang="en-US" dirty="0">
            <a:solidFill>
              <a:sysClr val="windowText" lastClr="000000"/>
            </a:solidFill>
            <a:latin typeface="Calibri" panose="020F0502020204030204"/>
            <a:ea typeface="+mn-ea"/>
            <a:cs typeface="+mn-cs"/>
          </a:endParaRPr>
        </a:p>
      </dgm:t>
    </dgm:pt>
    <dgm:pt modelId="{2A2EA88D-DD5C-4A89-8EF1-5A494ECFA6FC}" type="parTrans" cxnId="{C05012FE-D123-4BF5-A7C4-C40E8CF40DC4}">
      <dgm:prSet/>
      <dgm:spPr/>
      <dgm:t>
        <a:bodyPr/>
        <a:lstStyle/>
        <a:p>
          <a:pPr algn="ctr"/>
          <a:endParaRPr lang="en-US">
            <a:solidFill>
              <a:sysClr val="windowText" lastClr="000000"/>
            </a:solidFill>
          </a:endParaRPr>
        </a:p>
      </dgm:t>
    </dgm:pt>
    <dgm:pt modelId="{0ECCB0D1-A69C-482C-BAAD-861AC440EE9C}" type="sibTrans" cxnId="{C05012FE-D123-4BF5-A7C4-C40E8CF40DC4}">
      <dgm:prSet/>
      <dgm:spPr>
        <a:xfrm>
          <a:off x="4000482" y="370166"/>
          <a:ext cx="338787" cy="396317"/>
        </a:xfrm>
        <a:prstGeom prst="rightArrow">
          <a:avLst>
            <a:gd name="adj1" fmla="val 60000"/>
            <a:gd name="adj2" fmla="val 50000"/>
          </a:avLst>
        </a:prstGeo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pPr algn="ctr"/>
          <a:endParaRPr lang="en-US">
            <a:solidFill>
              <a:sysClr val="windowText" lastClr="000000"/>
            </a:solidFill>
            <a:latin typeface="Calibri" panose="020F0502020204030204"/>
            <a:ea typeface="+mn-ea"/>
            <a:cs typeface="+mn-cs"/>
          </a:endParaRPr>
        </a:p>
      </dgm:t>
    </dgm:pt>
    <dgm:pt modelId="{4F65DCA5-4694-4BF2-8743-52471885CD61}">
      <dgm:prSet phldrT="[Text]"/>
      <dgm:spPr>
        <a:xfrm>
          <a:off x="4479898" y="66436"/>
          <a:ext cx="1598054" cy="1003777"/>
        </a:xfrm>
        <a:prstGeom prst="roundRect">
          <a:avLst>
            <a:gd name="adj" fmla="val 10000"/>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ctr"/>
          <a:r>
            <a:rPr lang="en-US" dirty="0" smtClean="0">
              <a:solidFill>
                <a:sysClr val="windowText" lastClr="000000"/>
              </a:solidFill>
              <a:latin typeface="Calibri" panose="020F0502020204030204"/>
              <a:ea typeface="+mn-ea"/>
              <a:cs typeface="+mn-cs"/>
            </a:rPr>
            <a:t>A new intake process is required for </a:t>
          </a:r>
          <a:r>
            <a:rPr lang="en-US" b="1" u="sng" dirty="0" smtClean="0">
              <a:solidFill>
                <a:sysClr val="windowText" lastClr="000000"/>
              </a:solidFill>
              <a:latin typeface="Calibri" panose="020F0502020204030204"/>
              <a:ea typeface="+mn-ea"/>
              <a:cs typeface="+mn-cs"/>
            </a:rPr>
            <a:t>each period of participation</a:t>
          </a:r>
          <a:endParaRPr lang="en-US" b="1" u="sng" dirty="0">
            <a:solidFill>
              <a:sysClr val="windowText" lastClr="000000"/>
            </a:solidFill>
            <a:latin typeface="Calibri" panose="020F0502020204030204"/>
            <a:ea typeface="+mn-ea"/>
            <a:cs typeface="+mn-cs"/>
          </a:endParaRPr>
        </a:p>
      </dgm:t>
    </dgm:pt>
    <dgm:pt modelId="{E77F18DA-5409-43B4-AF34-3A942B68176A}" type="parTrans" cxnId="{2F8AC295-A971-4AC2-B98B-2282E6CC56EC}">
      <dgm:prSet/>
      <dgm:spPr/>
      <dgm:t>
        <a:bodyPr/>
        <a:lstStyle/>
        <a:p>
          <a:pPr algn="ctr"/>
          <a:endParaRPr lang="en-US">
            <a:solidFill>
              <a:sysClr val="windowText" lastClr="000000"/>
            </a:solidFill>
          </a:endParaRPr>
        </a:p>
      </dgm:t>
    </dgm:pt>
    <dgm:pt modelId="{691580CC-BE74-4252-9941-4F442357E7CC}" type="sibTrans" cxnId="{2F8AC295-A971-4AC2-B98B-2282E6CC56EC}">
      <dgm:prSet/>
      <dgm:spPr/>
      <dgm:t>
        <a:bodyPr/>
        <a:lstStyle/>
        <a:p>
          <a:pPr algn="ctr"/>
          <a:endParaRPr lang="en-US">
            <a:solidFill>
              <a:sysClr val="windowText" lastClr="000000"/>
            </a:solidFill>
          </a:endParaRPr>
        </a:p>
      </dgm:t>
    </dgm:pt>
    <dgm:pt modelId="{C49A7409-4ECB-4DE8-B61B-732E397B0D87}" type="pres">
      <dgm:prSet presAssocID="{023C013C-1448-4AEA-867C-AD3ECA3ACA3B}" presName="Name0" presStyleCnt="0">
        <dgm:presLayoutVars>
          <dgm:dir/>
          <dgm:resizeHandles val="exact"/>
        </dgm:presLayoutVars>
      </dgm:prSet>
      <dgm:spPr/>
    </dgm:pt>
    <dgm:pt modelId="{EAD698B9-8F84-42BE-B289-DC6A608F44B4}" type="pres">
      <dgm:prSet presAssocID="{2822E4F1-18C8-4AF3-A9BD-6B1021B3D943}" presName="node" presStyleLbl="node1" presStyleIdx="0" presStyleCnt="3">
        <dgm:presLayoutVars>
          <dgm:bulletEnabled val="1"/>
        </dgm:presLayoutVars>
      </dgm:prSet>
      <dgm:spPr/>
      <dgm:t>
        <a:bodyPr/>
        <a:lstStyle/>
        <a:p>
          <a:endParaRPr lang="en-US"/>
        </a:p>
      </dgm:t>
    </dgm:pt>
    <dgm:pt modelId="{C295B15D-219A-4FF6-9C62-1F705085441D}" type="pres">
      <dgm:prSet presAssocID="{36642077-5418-406F-BED2-2110CDFAE4F2}" presName="sibTrans" presStyleLbl="sibTrans2D1" presStyleIdx="0" presStyleCnt="2"/>
      <dgm:spPr/>
      <dgm:t>
        <a:bodyPr/>
        <a:lstStyle/>
        <a:p>
          <a:endParaRPr lang="en-US"/>
        </a:p>
      </dgm:t>
    </dgm:pt>
    <dgm:pt modelId="{A0A17F1B-03B1-4072-8D67-7836126D41E8}" type="pres">
      <dgm:prSet presAssocID="{36642077-5418-406F-BED2-2110CDFAE4F2}" presName="connectorText" presStyleLbl="sibTrans2D1" presStyleIdx="0" presStyleCnt="2"/>
      <dgm:spPr/>
      <dgm:t>
        <a:bodyPr/>
        <a:lstStyle/>
        <a:p>
          <a:endParaRPr lang="en-US"/>
        </a:p>
      </dgm:t>
    </dgm:pt>
    <dgm:pt modelId="{92D1FD42-C872-4F93-BCC5-840C540E41C2}" type="pres">
      <dgm:prSet presAssocID="{719D2BF9-57F3-4DA1-8A1D-089DE0357F2C}" presName="node" presStyleLbl="node1" presStyleIdx="1" presStyleCnt="3">
        <dgm:presLayoutVars>
          <dgm:bulletEnabled val="1"/>
        </dgm:presLayoutVars>
      </dgm:prSet>
      <dgm:spPr/>
      <dgm:t>
        <a:bodyPr/>
        <a:lstStyle/>
        <a:p>
          <a:endParaRPr lang="en-US"/>
        </a:p>
      </dgm:t>
    </dgm:pt>
    <dgm:pt modelId="{2D557A4B-AB3B-4B97-88F4-35824739B628}" type="pres">
      <dgm:prSet presAssocID="{0ECCB0D1-A69C-482C-BAAD-861AC440EE9C}" presName="sibTrans" presStyleLbl="sibTrans2D1" presStyleIdx="1" presStyleCnt="2"/>
      <dgm:spPr/>
      <dgm:t>
        <a:bodyPr/>
        <a:lstStyle/>
        <a:p>
          <a:endParaRPr lang="en-US"/>
        </a:p>
      </dgm:t>
    </dgm:pt>
    <dgm:pt modelId="{9880A7CF-6BA2-479E-8B4D-08FFB138B63C}" type="pres">
      <dgm:prSet presAssocID="{0ECCB0D1-A69C-482C-BAAD-861AC440EE9C}" presName="connectorText" presStyleLbl="sibTrans2D1" presStyleIdx="1" presStyleCnt="2"/>
      <dgm:spPr/>
      <dgm:t>
        <a:bodyPr/>
        <a:lstStyle/>
        <a:p>
          <a:endParaRPr lang="en-US"/>
        </a:p>
      </dgm:t>
    </dgm:pt>
    <dgm:pt modelId="{E212549A-DDF8-44F9-B269-915E83EA4526}" type="pres">
      <dgm:prSet presAssocID="{4F65DCA5-4694-4BF2-8743-52471885CD61}" presName="node" presStyleLbl="node1" presStyleIdx="2" presStyleCnt="3">
        <dgm:presLayoutVars>
          <dgm:bulletEnabled val="1"/>
        </dgm:presLayoutVars>
      </dgm:prSet>
      <dgm:spPr/>
      <dgm:t>
        <a:bodyPr/>
        <a:lstStyle/>
        <a:p>
          <a:endParaRPr lang="en-US"/>
        </a:p>
      </dgm:t>
    </dgm:pt>
  </dgm:ptLst>
  <dgm:cxnLst>
    <dgm:cxn modelId="{FA9FCBB7-7508-4F13-8CE8-01FFAAB7CFCD}" type="presOf" srcId="{4F65DCA5-4694-4BF2-8743-52471885CD61}" destId="{E212549A-DDF8-44F9-B269-915E83EA4526}" srcOrd="0" destOrd="0" presId="urn:microsoft.com/office/officeart/2005/8/layout/process1"/>
    <dgm:cxn modelId="{B4FD736D-6D05-4623-9F2F-F9842AE096D6}" type="presOf" srcId="{0ECCB0D1-A69C-482C-BAAD-861AC440EE9C}" destId="{9880A7CF-6BA2-479E-8B4D-08FFB138B63C}" srcOrd="1" destOrd="0" presId="urn:microsoft.com/office/officeart/2005/8/layout/process1"/>
    <dgm:cxn modelId="{6951B5A2-9A85-4912-B279-4122F41D982B}" type="presOf" srcId="{023C013C-1448-4AEA-867C-AD3ECA3ACA3B}" destId="{C49A7409-4ECB-4DE8-B61B-732E397B0D87}" srcOrd="0" destOrd="0" presId="urn:microsoft.com/office/officeart/2005/8/layout/process1"/>
    <dgm:cxn modelId="{08501A74-FCC0-4A3D-8542-7A71A9A4F8D8}" srcId="{023C013C-1448-4AEA-867C-AD3ECA3ACA3B}" destId="{2822E4F1-18C8-4AF3-A9BD-6B1021B3D943}" srcOrd="0" destOrd="0" parTransId="{94C48243-67E5-4094-B8B4-5BA47A986E34}" sibTransId="{36642077-5418-406F-BED2-2110CDFAE4F2}"/>
    <dgm:cxn modelId="{A48AD5D8-9CAB-415B-844D-B8982E2B5F75}" type="presOf" srcId="{36642077-5418-406F-BED2-2110CDFAE4F2}" destId="{A0A17F1B-03B1-4072-8D67-7836126D41E8}" srcOrd="1" destOrd="0" presId="urn:microsoft.com/office/officeart/2005/8/layout/process1"/>
    <dgm:cxn modelId="{2F8AC295-A971-4AC2-B98B-2282E6CC56EC}" srcId="{023C013C-1448-4AEA-867C-AD3ECA3ACA3B}" destId="{4F65DCA5-4694-4BF2-8743-52471885CD61}" srcOrd="2" destOrd="0" parTransId="{E77F18DA-5409-43B4-AF34-3A942B68176A}" sibTransId="{691580CC-BE74-4252-9941-4F442357E7CC}"/>
    <dgm:cxn modelId="{F14ABC38-38C0-400B-A4D0-929907175362}" type="presOf" srcId="{2822E4F1-18C8-4AF3-A9BD-6B1021B3D943}" destId="{EAD698B9-8F84-42BE-B289-DC6A608F44B4}" srcOrd="0" destOrd="0" presId="urn:microsoft.com/office/officeart/2005/8/layout/process1"/>
    <dgm:cxn modelId="{E2869C3E-9EA8-4EC3-ABEA-5B0D12C3BAF3}" type="presOf" srcId="{0ECCB0D1-A69C-482C-BAAD-861AC440EE9C}" destId="{2D557A4B-AB3B-4B97-88F4-35824739B628}" srcOrd="0" destOrd="0" presId="urn:microsoft.com/office/officeart/2005/8/layout/process1"/>
    <dgm:cxn modelId="{6A14C74F-7152-40D9-9A86-75CF18D35FC2}" type="presOf" srcId="{36642077-5418-406F-BED2-2110CDFAE4F2}" destId="{C295B15D-219A-4FF6-9C62-1F705085441D}" srcOrd="0" destOrd="0" presId="urn:microsoft.com/office/officeart/2005/8/layout/process1"/>
    <dgm:cxn modelId="{1770E790-D1CB-4342-9B5D-7DF92F3E150B}" type="presOf" srcId="{719D2BF9-57F3-4DA1-8A1D-089DE0357F2C}" destId="{92D1FD42-C872-4F93-BCC5-840C540E41C2}" srcOrd="0" destOrd="0" presId="urn:microsoft.com/office/officeart/2005/8/layout/process1"/>
    <dgm:cxn modelId="{C05012FE-D123-4BF5-A7C4-C40E8CF40DC4}" srcId="{023C013C-1448-4AEA-867C-AD3ECA3ACA3B}" destId="{719D2BF9-57F3-4DA1-8A1D-089DE0357F2C}" srcOrd="1" destOrd="0" parTransId="{2A2EA88D-DD5C-4A89-8EF1-5A494ECFA6FC}" sibTransId="{0ECCB0D1-A69C-482C-BAAD-861AC440EE9C}"/>
    <dgm:cxn modelId="{BAC0A695-7961-4118-B1E5-141F2B91525F}" type="presParOf" srcId="{C49A7409-4ECB-4DE8-B61B-732E397B0D87}" destId="{EAD698B9-8F84-42BE-B289-DC6A608F44B4}" srcOrd="0" destOrd="0" presId="urn:microsoft.com/office/officeart/2005/8/layout/process1"/>
    <dgm:cxn modelId="{F65E90C7-00E5-458E-A75A-F2B55C0A29CA}" type="presParOf" srcId="{C49A7409-4ECB-4DE8-B61B-732E397B0D87}" destId="{C295B15D-219A-4FF6-9C62-1F705085441D}" srcOrd="1" destOrd="0" presId="urn:microsoft.com/office/officeart/2005/8/layout/process1"/>
    <dgm:cxn modelId="{A0526655-7759-4B0F-8473-9615CC33C4BE}" type="presParOf" srcId="{C295B15D-219A-4FF6-9C62-1F705085441D}" destId="{A0A17F1B-03B1-4072-8D67-7836126D41E8}" srcOrd="0" destOrd="0" presId="urn:microsoft.com/office/officeart/2005/8/layout/process1"/>
    <dgm:cxn modelId="{D757C628-C0AF-4601-8C01-8FEFC5E58218}" type="presParOf" srcId="{C49A7409-4ECB-4DE8-B61B-732E397B0D87}" destId="{92D1FD42-C872-4F93-BCC5-840C540E41C2}" srcOrd="2" destOrd="0" presId="urn:microsoft.com/office/officeart/2005/8/layout/process1"/>
    <dgm:cxn modelId="{66CA9E0F-3E39-4560-959B-0BE3BBF0F50E}" type="presParOf" srcId="{C49A7409-4ECB-4DE8-B61B-732E397B0D87}" destId="{2D557A4B-AB3B-4B97-88F4-35824739B628}" srcOrd="3" destOrd="0" presId="urn:microsoft.com/office/officeart/2005/8/layout/process1"/>
    <dgm:cxn modelId="{09BE2B29-05D0-4378-91FD-CAD9392D7F69}" type="presParOf" srcId="{2D557A4B-AB3B-4B97-88F4-35824739B628}" destId="{9880A7CF-6BA2-479E-8B4D-08FFB138B63C}" srcOrd="0" destOrd="0" presId="urn:microsoft.com/office/officeart/2005/8/layout/process1"/>
    <dgm:cxn modelId="{9D4E9EBE-2DF5-4AC5-AB5C-EC6F49635670}" type="presParOf" srcId="{C49A7409-4ECB-4DE8-B61B-732E397B0D87}" destId="{E212549A-DDF8-44F9-B269-915E83EA4526}"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0FD853-8B37-4302-8659-0D690CB4B92B}" type="doc">
      <dgm:prSet loTypeId="urn:microsoft.com/office/officeart/2005/8/layout/hierarchy1" loCatId="hierarchy" qsTypeId="urn:microsoft.com/office/officeart/2005/8/quickstyle/3d2" qsCatId="3D" csTypeId="urn:microsoft.com/office/officeart/2005/8/colors/accent3_1" csCatId="accent3" phldr="1"/>
      <dgm:spPr/>
      <dgm:t>
        <a:bodyPr/>
        <a:lstStyle/>
        <a:p>
          <a:endParaRPr lang="en-US"/>
        </a:p>
      </dgm:t>
    </dgm:pt>
    <dgm:pt modelId="{EB59DEA7-7BF0-4F47-BA41-DAC9ED774689}">
      <dgm:prSet phldrT="[Text]"/>
      <dgm:spPr/>
      <dgm:t>
        <a:bodyPr/>
        <a:lstStyle/>
        <a:p>
          <a:r>
            <a:rPr lang="en-US" dirty="0" smtClean="0"/>
            <a:t>Post Exit Indicators</a:t>
          </a:r>
          <a:endParaRPr lang="en-US" dirty="0"/>
        </a:p>
      </dgm:t>
    </dgm:pt>
    <dgm:pt modelId="{5E78035E-CF41-4D92-A68B-CE5A2F77015C}" type="parTrans" cxnId="{F4BD0B5C-3727-4BCF-9E3C-89F2C5E105D6}">
      <dgm:prSet/>
      <dgm:spPr/>
      <dgm:t>
        <a:bodyPr/>
        <a:lstStyle/>
        <a:p>
          <a:endParaRPr lang="en-US"/>
        </a:p>
      </dgm:t>
    </dgm:pt>
    <dgm:pt modelId="{C81B3112-FDFC-49C2-8346-B9CB81597048}" type="sibTrans" cxnId="{F4BD0B5C-3727-4BCF-9E3C-89F2C5E105D6}">
      <dgm:prSet/>
      <dgm:spPr/>
      <dgm:t>
        <a:bodyPr/>
        <a:lstStyle/>
        <a:p>
          <a:endParaRPr lang="en-US"/>
        </a:p>
      </dgm:t>
    </dgm:pt>
    <dgm:pt modelId="{42D8EBF9-2C9A-4976-B872-317760922C23}">
      <dgm:prSet phldrT="[Text]"/>
      <dgm:spPr/>
      <dgm:t>
        <a:bodyPr/>
        <a:lstStyle/>
        <a:p>
          <a:r>
            <a:rPr lang="en-US" dirty="0" smtClean="0"/>
            <a:t>Employed 2</a:t>
          </a:r>
          <a:r>
            <a:rPr lang="en-US" baseline="30000" dirty="0" smtClean="0"/>
            <a:t>nd</a:t>
          </a:r>
          <a:r>
            <a:rPr lang="en-US" dirty="0" smtClean="0"/>
            <a:t> Quarter after exit</a:t>
          </a:r>
          <a:endParaRPr lang="en-US" dirty="0"/>
        </a:p>
      </dgm:t>
    </dgm:pt>
    <dgm:pt modelId="{C205B674-B0E0-4A36-BB1E-6553F0032B6F}" type="parTrans" cxnId="{7E986DEA-C7B3-4A83-97F6-55AE1F34E074}">
      <dgm:prSet/>
      <dgm:spPr/>
      <dgm:t>
        <a:bodyPr/>
        <a:lstStyle/>
        <a:p>
          <a:endParaRPr lang="en-US"/>
        </a:p>
      </dgm:t>
    </dgm:pt>
    <dgm:pt modelId="{E45FE2C3-089C-4A1E-BA1F-2DB87B3B7880}" type="sibTrans" cxnId="{7E986DEA-C7B3-4A83-97F6-55AE1F34E074}">
      <dgm:prSet/>
      <dgm:spPr/>
      <dgm:t>
        <a:bodyPr/>
        <a:lstStyle/>
        <a:p>
          <a:endParaRPr lang="en-US"/>
        </a:p>
      </dgm:t>
    </dgm:pt>
    <dgm:pt modelId="{355BE5FD-80D0-4159-813B-A3FA1A853770}">
      <dgm:prSet phldrT="[Text]"/>
      <dgm:spPr/>
      <dgm:t>
        <a:bodyPr/>
        <a:lstStyle/>
        <a:p>
          <a:r>
            <a:rPr lang="en-US" dirty="0" smtClean="0"/>
            <a:t>Median Earnings in 2</a:t>
          </a:r>
          <a:r>
            <a:rPr lang="en-US" baseline="30000" dirty="0" smtClean="0"/>
            <a:t>nd</a:t>
          </a:r>
          <a:r>
            <a:rPr lang="en-US" dirty="0" smtClean="0"/>
            <a:t> quarter after exit</a:t>
          </a:r>
          <a:endParaRPr lang="en-US" dirty="0"/>
        </a:p>
      </dgm:t>
    </dgm:pt>
    <dgm:pt modelId="{AC2958E2-9CA9-4937-AE0B-0F20118F4019}" type="parTrans" cxnId="{BFE2D838-BA96-4AD2-9263-2E9B4CAE89F6}">
      <dgm:prSet/>
      <dgm:spPr/>
      <dgm:t>
        <a:bodyPr/>
        <a:lstStyle/>
        <a:p>
          <a:endParaRPr lang="en-US"/>
        </a:p>
      </dgm:t>
    </dgm:pt>
    <dgm:pt modelId="{5C6DEB03-09E7-4938-AFDC-8109941E9C16}" type="sibTrans" cxnId="{BFE2D838-BA96-4AD2-9263-2E9B4CAE89F6}">
      <dgm:prSet/>
      <dgm:spPr/>
      <dgm:t>
        <a:bodyPr/>
        <a:lstStyle/>
        <a:p>
          <a:endParaRPr lang="en-US"/>
        </a:p>
      </dgm:t>
    </dgm:pt>
    <dgm:pt modelId="{40DB6A78-F9F6-4730-9E60-65A2D5785F0C}">
      <dgm:prSet phldrT="[Text]"/>
      <dgm:spPr/>
      <dgm:t>
        <a:bodyPr/>
        <a:lstStyle/>
        <a:p>
          <a:r>
            <a:rPr lang="en-US" dirty="0" smtClean="0"/>
            <a:t>Employed 4</a:t>
          </a:r>
          <a:r>
            <a:rPr lang="en-US" baseline="30000" dirty="0" smtClean="0"/>
            <a:t>th</a:t>
          </a:r>
          <a:r>
            <a:rPr lang="en-US" dirty="0" smtClean="0"/>
            <a:t> Quarter after exit</a:t>
          </a:r>
          <a:endParaRPr lang="en-US" dirty="0"/>
        </a:p>
      </dgm:t>
    </dgm:pt>
    <dgm:pt modelId="{C67725D7-3961-4652-B4AD-9DB27D38FAAF}" type="parTrans" cxnId="{7E8F712F-1187-45EB-BA07-8A9DE89FEBFC}">
      <dgm:prSet/>
      <dgm:spPr/>
      <dgm:t>
        <a:bodyPr/>
        <a:lstStyle/>
        <a:p>
          <a:endParaRPr lang="en-US"/>
        </a:p>
      </dgm:t>
    </dgm:pt>
    <dgm:pt modelId="{3DE20148-2BBC-42A1-9812-44AD79FC0A4B}" type="sibTrans" cxnId="{7E8F712F-1187-45EB-BA07-8A9DE89FEBFC}">
      <dgm:prSet/>
      <dgm:spPr/>
      <dgm:t>
        <a:bodyPr/>
        <a:lstStyle/>
        <a:p>
          <a:endParaRPr lang="en-US"/>
        </a:p>
      </dgm:t>
    </dgm:pt>
    <dgm:pt modelId="{87233BB9-016B-4131-A6B2-48CB4C4A8057}">
      <dgm:prSet phldrT="[Text]"/>
      <dgm:spPr/>
      <dgm:t>
        <a:bodyPr/>
        <a:lstStyle/>
        <a:p>
          <a:r>
            <a:rPr lang="en-US" dirty="0" smtClean="0"/>
            <a:t>Credential Attainment</a:t>
          </a:r>
          <a:endParaRPr lang="en-US" dirty="0"/>
        </a:p>
      </dgm:t>
    </dgm:pt>
    <dgm:pt modelId="{7841ACD3-1139-4510-A6D8-727E8462D784}" type="parTrans" cxnId="{DEE97B85-5E2F-4823-92F6-6113324D5E6F}">
      <dgm:prSet/>
      <dgm:spPr/>
      <dgm:t>
        <a:bodyPr/>
        <a:lstStyle/>
        <a:p>
          <a:endParaRPr lang="en-US"/>
        </a:p>
      </dgm:t>
    </dgm:pt>
    <dgm:pt modelId="{CCB17214-8C66-41DC-A281-EA21FF2E9679}" type="sibTrans" cxnId="{DEE97B85-5E2F-4823-92F6-6113324D5E6F}">
      <dgm:prSet/>
      <dgm:spPr/>
      <dgm:t>
        <a:bodyPr/>
        <a:lstStyle/>
        <a:p>
          <a:endParaRPr lang="en-US"/>
        </a:p>
      </dgm:t>
    </dgm:pt>
    <dgm:pt modelId="{A2FF3ED6-4F34-40D6-BDC2-69A7A54AF853}">
      <dgm:prSet phldrT="[Text]"/>
      <dgm:spPr/>
      <dgm:t>
        <a:bodyPr/>
        <a:lstStyle/>
        <a:p>
          <a:r>
            <a:rPr lang="en-US" dirty="0" smtClean="0"/>
            <a:t>Earned HSEC AND was exited</a:t>
          </a:r>
          <a:endParaRPr lang="en-US" dirty="0"/>
        </a:p>
      </dgm:t>
    </dgm:pt>
    <dgm:pt modelId="{8825790D-57C4-4C82-B6B1-417D828A0953}" type="parTrans" cxnId="{26F90AB3-0A92-4090-ACB0-86DB04DE6B50}">
      <dgm:prSet/>
      <dgm:spPr/>
      <dgm:t>
        <a:bodyPr/>
        <a:lstStyle/>
        <a:p>
          <a:endParaRPr lang="en-US"/>
        </a:p>
      </dgm:t>
    </dgm:pt>
    <dgm:pt modelId="{288C8A6B-753F-436A-BAE3-93CDB2CF160D}" type="sibTrans" cxnId="{26F90AB3-0A92-4090-ACB0-86DB04DE6B50}">
      <dgm:prSet/>
      <dgm:spPr/>
      <dgm:t>
        <a:bodyPr/>
        <a:lstStyle/>
        <a:p>
          <a:endParaRPr lang="en-US"/>
        </a:p>
      </dgm:t>
    </dgm:pt>
    <dgm:pt modelId="{1C7B62BA-AA86-4414-9E16-B05EE6169DDC}">
      <dgm:prSet phldrT="[Text]"/>
      <dgm:spPr/>
      <dgm:t>
        <a:bodyPr/>
        <a:lstStyle/>
        <a:p>
          <a:r>
            <a:rPr lang="en-US" dirty="0" smtClean="0"/>
            <a:t> Earned a PS credential and was exited from that program</a:t>
          </a:r>
          <a:endParaRPr lang="en-US" dirty="0"/>
        </a:p>
      </dgm:t>
    </dgm:pt>
    <dgm:pt modelId="{08DE1D4C-9AED-45E6-8DB5-62062D79DE40}" type="parTrans" cxnId="{10BEFD76-AB3C-4B2F-A93D-B59E071AF316}">
      <dgm:prSet/>
      <dgm:spPr/>
      <dgm:t>
        <a:bodyPr/>
        <a:lstStyle/>
        <a:p>
          <a:endParaRPr lang="en-US"/>
        </a:p>
      </dgm:t>
    </dgm:pt>
    <dgm:pt modelId="{6EEE307D-8EFD-418F-B10F-3DDB7A63D571}" type="sibTrans" cxnId="{10BEFD76-AB3C-4B2F-A93D-B59E071AF316}">
      <dgm:prSet/>
      <dgm:spPr/>
      <dgm:t>
        <a:bodyPr/>
        <a:lstStyle/>
        <a:p>
          <a:endParaRPr lang="en-US"/>
        </a:p>
      </dgm:t>
    </dgm:pt>
    <dgm:pt modelId="{41B205F4-FD7D-4055-89F2-CA2E646E048C}" type="pres">
      <dgm:prSet presAssocID="{B70FD853-8B37-4302-8659-0D690CB4B92B}" presName="hierChild1" presStyleCnt="0">
        <dgm:presLayoutVars>
          <dgm:chPref val="1"/>
          <dgm:dir/>
          <dgm:animOne val="branch"/>
          <dgm:animLvl val="lvl"/>
          <dgm:resizeHandles/>
        </dgm:presLayoutVars>
      </dgm:prSet>
      <dgm:spPr/>
      <dgm:t>
        <a:bodyPr/>
        <a:lstStyle/>
        <a:p>
          <a:endParaRPr lang="en-US"/>
        </a:p>
      </dgm:t>
    </dgm:pt>
    <dgm:pt modelId="{330F7191-BB31-4474-A027-2EBC999D6E99}" type="pres">
      <dgm:prSet presAssocID="{EB59DEA7-7BF0-4F47-BA41-DAC9ED774689}" presName="hierRoot1" presStyleCnt="0"/>
      <dgm:spPr/>
    </dgm:pt>
    <dgm:pt modelId="{6032B1BD-E713-4935-AE46-7402103C8FC8}" type="pres">
      <dgm:prSet presAssocID="{EB59DEA7-7BF0-4F47-BA41-DAC9ED774689}" presName="composite" presStyleCnt="0"/>
      <dgm:spPr/>
    </dgm:pt>
    <dgm:pt modelId="{F5D3E3AC-52FC-4ED0-BAEF-32F402AB998D}" type="pres">
      <dgm:prSet presAssocID="{EB59DEA7-7BF0-4F47-BA41-DAC9ED774689}" presName="background" presStyleLbl="node0" presStyleIdx="0" presStyleCnt="1"/>
      <dgm:spPr/>
    </dgm:pt>
    <dgm:pt modelId="{1254E1D6-5FB3-4FFE-A08C-F0500C705A4F}" type="pres">
      <dgm:prSet presAssocID="{EB59DEA7-7BF0-4F47-BA41-DAC9ED774689}" presName="text" presStyleLbl="fgAcc0" presStyleIdx="0" presStyleCnt="1">
        <dgm:presLayoutVars>
          <dgm:chPref val="3"/>
        </dgm:presLayoutVars>
      </dgm:prSet>
      <dgm:spPr/>
      <dgm:t>
        <a:bodyPr/>
        <a:lstStyle/>
        <a:p>
          <a:endParaRPr lang="en-US"/>
        </a:p>
      </dgm:t>
    </dgm:pt>
    <dgm:pt modelId="{BB84D58F-2670-4861-BB87-3DC1A6DE1012}" type="pres">
      <dgm:prSet presAssocID="{EB59DEA7-7BF0-4F47-BA41-DAC9ED774689}" presName="hierChild2" presStyleCnt="0"/>
      <dgm:spPr/>
    </dgm:pt>
    <dgm:pt modelId="{0D3D61B3-FAFB-42DB-945A-209EF2BFF43B}" type="pres">
      <dgm:prSet presAssocID="{C205B674-B0E0-4A36-BB1E-6553F0032B6F}" presName="Name10" presStyleLbl="parChTrans1D2" presStyleIdx="0" presStyleCnt="4"/>
      <dgm:spPr/>
      <dgm:t>
        <a:bodyPr/>
        <a:lstStyle/>
        <a:p>
          <a:endParaRPr lang="en-US"/>
        </a:p>
      </dgm:t>
    </dgm:pt>
    <dgm:pt modelId="{7DC722E8-538A-4715-8109-08014EB2EA64}" type="pres">
      <dgm:prSet presAssocID="{42D8EBF9-2C9A-4976-B872-317760922C23}" presName="hierRoot2" presStyleCnt="0"/>
      <dgm:spPr/>
    </dgm:pt>
    <dgm:pt modelId="{8C082B4E-9321-4F60-A261-1B8B39542241}" type="pres">
      <dgm:prSet presAssocID="{42D8EBF9-2C9A-4976-B872-317760922C23}" presName="composite2" presStyleCnt="0"/>
      <dgm:spPr/>
    </dgm:pt>
    <dgm:pt modelId="{D15EA450-FA88-40AD-8905-5FED2AF5350F}" type="pres">
      <dgm:prSet presAssocID="{42D8EBF9-2C9A-4976-B872-317760922C23}" presName="background2" presStyleLbl="node2" presStyleIdx="0" presStyleCnt="4"/>
      <dgm:spPr/>
    </dgm:pt>
    <dgm:pt modelId="{ABCBFF7C-D455-4D27-AD74-59D582835F5D}" type="pres">
      <dgm:prSet presAssocID="{42D8EBF9-2C9A-4976-B872-317760922C23}" presName="text2" presStyleLbl="fgAcc2" presStyleIdx="0" presStyleCnt="4">
        <dgm:presLayoutVars>
          <dgm:chPref val="3"/>
        </dgm:presLayoutVars>
      </dgm:prSet>
      <dgm:spPr/>
      <dgm:t>
        <a:bodyPr/>
        <a:lstStyle/>
        <a:p>
          <a:endParaRPr lang="en-US"/>
        </a:p>
      </dgm:t>
    </dgm:pt>
    <dgm:pt modelId="{41BD0AFE-64DD-4D63-BBFF-E70D77B48EE9}" type="pres">
      <dgm:prSet presAssocID="{42D8EBF9-2C9A-4976-B872-317760922C23}" presName="hierChild3" presStyleCnt="0"/>
      <dgm:spPr/>
    </dgm:pt>
    <dgm:pt modelId="{C27C6A89-E70A-46DF-AF91-DF4C7C1DAECB}" type="pres">
      <dgm:prSet presAssocID="{AC2958E2-9CA9-4937-AE0B-0F20118F4019}" presName="Name10" presStyleLbl="parChTrans1D2" presStyleIdx="1" presStyleCnt="4"/>
      <dgm:spPr/>
      <dgm:t>
        <a:bodyPr/>
        <a:lstStyle/>
        <a:p>
          <a:endParaRPr lang="en-US"/>
        </a:p>
      </dgm:t>
    </dgm:pt>
    <dgm:pt modelId="{61EEED7C-D125-413C-B1D1-E126B6504A08}" type="pres">
      <dgm:prSet presAssocID="{355BE5FD-80D0-4159-813B-A3FA1A853770}" presName="hierRoot2" presStyleCnt="0"/>
      <dgm:spPr/>
    </dgm:pt>
    <dgm:pt modelId="{0370AF66-EBEB-4416-8487-F654529D5D04}" type="pres">
      <dgm:prSet presAssocID="{355BE5FD-80D0-4159-813B-A3FA1A853770}" presName="composite2" presStyleCnt="0"/>
      <dgm:spPr/>
    </dgm:pt>
    <dgm:pt modelId="{49D54AA7-1EF0-451E-AA2B-1ED16EFF80B4}" type="pres">
      <dgm:prSet presAssocID="{355BE5FD-80D0-4159-813B-A3FA1A853770}" presName="background2" presStyleLbl="node2" presStyleIdx="1" presStyleCnt="4"/>
      <dgm:spPr/>
    </dgm:pt>
    <dgm:pt modelId="{C41B18E2-E38E-43F0-A8FA-A279F1F2645E}" type="pres">
      <dgm:prSet presAssocID="{355BE5FD-80D0-4159-813B-A3FA1A853770}" presName="text2" presStyleLbl="fgAcc2" presStyleIdx="1" presStyleCnt="4">
        <dgm:presLayoutVars>
          <dgm:chPref val="3"/>
        </dgm:presLayoutVars>
      </dgm:prSet>
      <dgm:spPr/>
      <dgm:t>
        <a:bodyPr/>
        <a:lstStyle/>
        <a:p>
          <a:endParaRPr lang="en-US"/>
        </a:p>
      </dgm:t>
    </dgm:pt>
    <dgm:pt modelId="{14D764ED-0191-4EC7-BE7D-035DE5803D93}" type="pres">
      <dgm:prSet presAssocID="{355BE5FD-80D0-4159-813B-A3FA1A853770}" presName="hierChild3" presStyleCnt="0"/>
      <dgm:spPr/>
    </dgm:pt>
    <dgm:pt modelId="{95B751A0-1283-45F6-857B-CF6D9A55E959}" type="pres">
      <dgm:prSet presAssocID="{C67725D7-3961-4652-B4AD-9DB27D38FAAF}" presName="Name10" presStyleLbl="parChTrans1D2" presStyleIdx="2" presStyleCnt="4"/>
      <dgm:spPr/>
      <dgm:t>
        <a:bodyPr/>
        <a:lstStyle/>
        <a:p>
          <a:endParaRPr lang="en-US"/>
        </a:p>
      </dgm:t>
    </dgm:pt>
    <dgm:pt modelId="{2460B081-4825-4A0A-8933-99345B1899F5}" type="pres">
      <dgm:prSet presAssocID="{40DB6A78-F9F6-4730-9E60-65A2D5785F0C}" presName="hierRoot2" presStyleCnt="0"/>
      <dgm:spPr/>
    </dgm:pt>
    <dgm:pt modelId="{5E2F4071-B746-406F-A16E-FC32A519508E}" type="pres">
      <dgm:prSet presAssocID="{40DB6A78-F9F6-4730-9E60-65A2D5785F0C}" presName="composite2" presStyleCnt="0"/>
      <dgm:spPr/>
    </dgm:pt>
    <dgm:pt modelId="{296D0BF6-9727-4EFD-9C10-FCA0754507D7}" type="pres">
      <dgm:prSet presAssocID="{40DB6A78-F9F6-4730-9E60-65A2D5785F0C}" presName="background2" presStyleLbl="node2" presStyleIdx="2" presStyleCnt="4"/>
      <dgm:spPr/>
    </dgm:pt>
    <dgm:pt modelId="{47230877-49C0-4DF4-B956-68CF28906FDC}" type="pres">
      <dgm:prSet presAssocID="{40DB6A78-F9F6-4730-9E60-65A2D5785F0C}" presName="text2" presStyleLbl="fgAcc2" presStyleIdx="2" presStyleCnt="4">
        <dgm:presLayoutVars>
          <dgm:chPref val="3"/>
        </dgm:presLayoutVars>
      </dgm:prSet>
      <dgm:spPr/>
      <dgm:t>
        <a:bodyPr/>
        <a:lstStyle/>
        <a:p>
          <a:endParaRPr lang="en-US"/>
        </a:p>
      </dgm:t>
    </dgm:pt>
    <dgm:pt modelId="{BBD83DD3-9B04-4BBC-82F1-59AE70A71E70}" type="pres">
      <dgm:prSet presAssocID="{40DB6A78-F9F6-4730-9E60-65A2D5785F0C}" presName="hierChild3" presStyleCnt="0"/>
      <dgm:spPr/>
    </dgm:pt>
    <dgm:pt modelId="{B9018C42-7E7F-4294-AFDF-32B25503D555}" type="pres">
      <dgm:prSet presAssocID="{7841ACD3-1139-4510-A6D8-727E8462D784}" presName="Name10" presStyleLbl="parChTrans1D2" presStyleIdx="3" presStyleCnt="4"/>
      <dgm:spPr/>
      <dgm:t>
        <a:bodyPr/>
        <a:lstStyle/>
        <a:p>
          <a:endParaRPr lang="en-US"/>
        </a:p>
      </dgm:t>
    </dgm:pt>
    <dgm:pt modelId="{F74E5D37-C539-4288-8653-B8E5E7F3F62C}" type="pres">
      <dgm:prSet presAssocID="{87233BB9-016B-4131-A6B2-48CB4C4A8057}" presName="hierRoot2" presStyleCnt="0"/>
      <dgm:spPr/>
    </dgm:pt>
    <dgm:pt modelId="{8F897A3B-BBB5-4C34-A884-ED8C042DF424}" type="pres">
      <dgm:prSet presAssocID="{87233BB9-016B-4131-A6B2-48CB4C4A8057}" presName="composite2" presStyleCnt="0"/>
      <dgm:spPr/>
    </dgm:pt>
    <dgm:pt modelId="{9D6C4EFE-DD77-496D-8862-B47EE3E4EEB4}" type="pres">
      <dgm:prSet presAssocID="{87233BB9-016B-4131-A6B2-48CB4C4A8057}" presName="background2" presStyleLbl="node2" presStyleIdx="3" presStyleCnt="4"/>
      <dgm:spPr/>
    </dgm:pt>
    <dgm:pt modelId="{930AE84E-D3DC-4398-B5D0-9D707317DE1B}" type="pres">
      <dgm:prSet presAssocID="{87233BB9-016B-4131-A6B2-48CB4C4A8057}" presName="text2" presStyleLbl="fgAcc2" presStyleIdx="3" presStyleCnt="4">
        <dgm:presLayoutVars>
          <dgm:chPref val="3"/>
        </dgm:presLayoutVars>
      </dgm:prSet>
      <dgm:spPr/>
      <dgm:t>
        <a:bodyPr/>
        <a:lstStyle/>
        <a:p>
          <a:endParaRPr lang="en-US"/>
        </a:p>
      </dgm:t>
    </dgm:pt>
    <dgm:pt modelId="{838D8C22-8842-47CD-B337-8CC00F165D00}" type="pres">
      <dgm:prSet presAssocID="{87233BB9-016B-4131-A6B2-48CB4C4A8057}" presName="hierChild3" presStyleCnt="0"/>
      <dgm:spPr/>
    </dgm:pt>
    <dgm:pt modelId="{A0158B64-BE79-49B1-AB6D-B0EA7E45BF70}" type="pres">
      <dgm:prSet presAssocID="{8825790D-57C4-4C82-B6B1-417D828A0953}" presName="Name17" presStyleLbl="parChTrans1D3" presStyleIdx="0" presStyleCnt="2"/>
      <dgm:spPr/>
      <dgm:t>
        <a:bodyPr/>
        <a:lstStyle/>
        <a:p>
          <a:endParaRPr lang="en-US"/>
        </a:p>
      </dgm:t>
    </dgm:pt>
    <dgm:pt modelId="{EE00021A-AA9B-4C44-B3B0-1AE9720E1481}" type="pres">
      <dgm:prSet presAssocID="{A2FF3ED6-4F34-40D6-BDC2-69A7A54AF853}" presName="hierRoot3" presStyleCnt="0"/>
      <dgm:spPr/>
    </dgm:pt>
    <dgm:pt modelId="{9871906C-3D4F-416E-934B-E0066C99EECB}" type="pres">
      <dgm:prSet presAssocID="{A2FF3ED6-4F34-40D6-BDC2-69A7A54AF853}" presName="composite3" presStyleCnt="0"/>
      <dgm:spPr/>
    </dgm:pt>
    <dgm:pt modelId="{3B69D483-F5E9-4CF5-AC0A-946983BF7AE6}" type="pres">
      <dgm:prSet presAssocID="{A2FF3ED6-4F34-40D6-BDC2-69A7A54AF853}" presName="background3" presStyleLbl="node3" presStyleIdx="0" presStyleCnt="2"/>
      <dgm:spPr/>
    </dgm:pt>
    <dgm:pt modelId="{80511BCF-0F17-4BCB-BDF4-9413A69A2B8E}" type="pres">
      <dgm:prSet presAssocID="{A2FF3ED6-4F34-40D6-BDC2-69A7A54AF853}" presName="text3" presStyleLbl="fgAcc3" presStyleIdx="0" presStyleCnt="2">
        <dgm:presLayoutVars>
          <dgm:chPref val="3"/>
        </dgm:presLayoutVars>
      </dgm:prSet>
      <dgm:spPr/>
      <dgm:t>
        <a:bodyPr/>
        <a:lstStyle/>
        <a:p>
          <a:endParaRPr lang="en-US"/>
        </a:p>
      </dgm:t>
    </dgm:pt>
    <dgm:pt modelId="{BDB0D0DB-851E-4C8B-9D69-9B6D5160DC06}" type="pres">
      <dgm:prSet presAssocID="{A2FF3ED6-4F34-40D6-BDC2-69A7A54AF853}" presName="hierChild4" presStyleCnt="0"/>
      <dgm:spPr/>
    </dgm:pt>
    <dgm:pt modelId="{D0D94E26-9FC1-46EF-B10D-1F0B7540E638}" type="pres">
      <dgm:prSet presAssocID="{08DE1D4C-9AED-45E6-8DB5-62062D79DE40}" presName="Name17" presStyleLbl="parChTrans1D3" presStyleIdx="1" presStyleCnt="2"/>
      <dgm:spPr/>
      <dgm:t>
        <a:bodyPr/>
        <a:lstStyle/>
        <a:p>
          <a:endParaRPr lang="en-US"/>
        </a:p>
      </dgm:t>
    </dgm:pt>
    <dgm:pt modelId="{9507048D-A048-49F8-A2EF-93FC2CB8983C}" type="pres">
      <dgm:prSet presAssocID="{1C7B62BA-AA86-4414-9E16-B05EE6169DDC}" presName="hierRoot3" presStyleCnt="0"/>
      <dgm:spPr/>
    </dgm:pt>
    <dgm:pt modelId="{95BB0DDC-AE00-4F84-B25E-9E0259D44B6F}" type="pres">
      <dgm:prSet presAssocID="{1C7B62BA-AA86-4414-9E16-B05EE6169DDC}" presName="composite3" presStyleCnt="0"/>
      <dgm:spPr/>
    </dgm:pt>
    <dgm:pt modelId="{A8D16C2A-0A63-44B7-ADC0-0FD616956DEE}" type="pres">
      <dgm:prSet presAssocID="{1C7B62BA-AA86-4414-9E16-B05EE6169DDC}" presName="background3" presStyleLbl="node3" presStyleIdx="1" presStyleCnt="2"/>
      <dgm:spPr/>
    </dgm:pt>
    <dgm:pt modelId="{7C29B3EC-DD88-4CF9-9CF9-E189B841B57A}" type="pres">
      <dgm:prSet presAssocID="{1C7B62BA-AA86-4414-9E16-B05EE6169DDC}" presName="text3" presStyleLbl="fgAcc3" presStyleIdx="1" presStyleCnt="2">
        <dgm:presLayoutVars>
          <dgm:chPref val="3"/>
        </dgm:presLayoutVars>
      </dgm:prSet>
      <dgm:spPr/>
      <dgm:t>
        <a:bodyPr/>
        <a:lstStyle/>
        <a:p>
          <a:endParaRPr lang="en-US"/>
        </a:p>
      </dgm:t>
    </dgm:pt>
    <dgm:pt modelId="{17052E8E-5992-4C16-A1AE-AFFF2AA683CA}" type="pres">
      <dgm:prSet presAssocID="{1C7B62BA-AA86-4414-9E16-B05EE6169DDC}" presName="hierChild4" presStyleCnt="0"/>
      <dgm:spPr/>
    </dgm:pt>
  </dgm:ptLst>
  <dgm:cxnLst>
    <dgm:cxn modelId="{7E8F712F-1187-45EB-BA07-8A9DE89FEBFC}" srcId="{EB59DEA7-7BF0-4F47-BA41-DAC9ED774689}" destId="{40DB6A78-F9F6-4730-9E60-65A2D5785F0C}" srcOrd="2" destOrd="0" parTransId="{C67725D7-3961-4652-B4AD-9DB27D38FAAF}" sibTransId="{3DE20148-2BBC-42A1-9812-44AD79FC0A4B}"/>
    <dgm:cxn modelId="{60DCAC55-4F61-4793-BB07-0A12A30FE955}" type="presOf" srcId="{87233BB9-016B-4131-A6B2-48CB4C4A8057}" destId="{930AE84E-D3DC-4398-B5D0-9D707317DE1B}" srcOrd="0" destOrd="0" presId="urn:microsoft.com/office/officeart/2005/8/layout/hierarchy1"/>
    <dgm:cxn modelId="{4DC513F0-4B20-423A-A3E1-E1EEF6DE4B3B}" type="presOf" srcId="{EB59DEA7-7BF0-4F47-BA41-DAC9ED774689}" destId="{1254E1D6-5FB3-4FFE-A08C-F0500C705A4F}" srcOrd="0" destOrd="0" presId="urn:microsoft.com/office/officeart/2005/8/layout/hierarchy1"/>
    <dgm:cxn modelId="{26F90AB3-0A92-4090-ACB0-86DB04DE6B50}" srcId="{87233BB9-016B-4131-A6B2-48CB4C4A8057}" destId="{A2FF3ED6-4F34-40D6-BDC2-69A7A54AF853}" srcOrd="0" destOrd="0" parTransId="{8825790D-57C4-4C82-B6B1-417D828A0953}" sibTransId="{288C8A6B-753F-436A-BAE3-93CDB2CF160D}"/>
    <dgm:cxn modelId="{BFE2D838-BA96-4AD2-9263-2E9B4CAE89F6}" srcId="{EB59DEA7-7BF0-4F47-BA41-DAC9ED774689}" destId="{355BE5FD-80D0-4159-813B-A3FA1A853770}" srcOrd="1" destOrd="0" parTransId="{AC2958E2-9CA9-4937-AE0B-0F20118F4019}" sibTransId="{5C6DEB03-09E7-4938-AFDC-8109941E9C16}"/>
    <dgm:cxn modelId="{9D965C89-478B-4533-83DC-7EEC07A6051D}" type="presOf" srcId="{1C7B62BA-AA86-4414-9E16-B05EE6169DDC}" destId="{7C29B3EC-DD88-4CF9-9CF9-E189B841B57A}" srcOrd="0" destOrd="0" presId="urn:microsoft.com/office/officeart/2005/8/layout/hierarchy1"/>
    <dgm:cxn modelId="{FE8C7A44-EAAB-4AC2-BD7E-38EB77629030}" type="presOf" srcId="{08DE1D4C-9AED-45E6-8DB5-62062D79DE40}" destId="{D0D94E26-9FC1-46EF-B10D-1F0B7540E638}" srcOrd="0" destOrd="0" presId="urn:microsoft.com/office/officeart/2005/8/layout/hierarchy1"/>
    <dgm:cxn modelId="{F4BD0B5C-3727-4BCF-9E3C-89F2C5E105D6}" srcId="{B70FD853-8B37-4302-8659-0D690CB4B92B}" destId="{EB59DEA7-7BF0-4F47-BA41-DAC9ED774689}" srcOrd="0" destOrd="0" parTransId="{5E78035E-CF41-4D92-A68B-CE5A2F77015C}" sibTransId="{C81B3112-FDFC-49C2-8346-B9CB81597048}"/>
    <dgm:cxn modelId="{CF3861E2-7D6F-4C16-8A60-094EDADD5779}" type="presOf" srcId="{7841ACD3-1139-4510-A6D8-727E8462D784}" destId="{B9018C42-7E7F-4294-AFDF-32B25503D555}" srcOrd="0" destOrd="0" presId="urn:microsoft.com/office/officeart/2005/8/layout/hierarchy1"/>
    <dgm:cxn modelId="{51D27523-28BD-4026-9BB3-12D1AE553DAC}" type="presOf" srcId="{A2FF3ED6-4F34-40D6-BDC2-69A7A54AF853}" destId="{80511BCF-0F17-4BCB-BDF4-9413A69A2B8E}" srcOrd="0" destOrd="0" presId="urn:microsoft.com/office/officeart/2005/8/layout/hierarchy1"/>
    <dgm:cxn modelId="{B6BD2E00-7263-4418-8849-9722F17D5753}" type="presOf" srcId="{42D8EBF9-2C9A-4976-B872-317760922C23}" destId="{ABCBFF7C-D455-4D27-AD74-59D582835F5D}" srcOrd="0" destOrd="0" presId="urn:microsoft.com/office/officeart/2005/8/layout/hierarchy1"/>
    <dgm:cxn modelId="{DEE97B85-5E2F-4823-92F6-6113324D5E6F}" srcId="{EB59DEA7-7BF0-4F47-BA41-DAC9ED774689}" destId="{87233BB9-016B-4131-A6B2-48CB4C4A8057}" srcOrd="3" destOrd="0" parTransId="{7841ACD3-1139-4510-A6D8-727E8462D784}" sibTransId="{CCB17214-8C66-41DC-A281-EA21FF2E9679}"/>
    <dgm:cxn modelId="{5C61E720-F390-49F5-A6BC-A3A115A5EF9A}" type="presOf" srcId="{40DB6A78-F9F6-4730-9E60-65A2D5785F0C}" destId="{47230877-49C0-4DF4-B956-68CF28906FDC}" srcOrd="0" destOrd="0" presId="urn:microsoft.com/office/officeart/2005/8/layout/hierarchy1"/>
    <dgm:cxn modelId="{7E986DEA-C7B3-4A83-97F6-55AE1F34E074}" srcId="{EB59DEA7-7BF0-4F47-BA41-DAC9ED774689}" destId="{42D8EBF9-2C9A-4976-B872-317760922C23}" srcOrd="0" destOrd="0" parTransId="{C205B674-B0E0-4A36-BB1E-6553F0032B6F}" sibTransId="{E45FE2C3-089C-4A1E-BA1F-2DB87B3B7880}"/>
    <dgm:cxn modelId="{2C758A58-1AC0-4F1A-9530-8F95FF4BAA86}" type="presOf" srcId="{C67725D7-3961-4652-B4AD-9DB27D38FAAF}" destId="{95B751A0-1283-45F6-857B-CF6D9A55E959}" srcOrd="0" destOrd="0" presId="urn:microsoft.com/office/officeart/2005/8/layout/hierarchy1"/>
    <dgm:cxn modelId="{D0FEED76-A2A1-43A0-A030-8C8B5E3E56C4}" type="presOf" srcId="{AC2958E2-9CA9-4937-AE0B-0F20118F4019}" destId="{C27C6A89-E70A-46DF-AF91-DF4C7C1DAECB}" srcOrd="0" destOrd="0" presId="urn:microsoft.com/office/officeart/2005/8/layout/hierarchy1"/>
    <dgm:cxn modelId="{AA0C05AE-575E-4D46-9E0C-BDD3BCCD2FD4}" type="presOf" srcId="{C205B674-B0E0-4A36-BB1E-6553F0032B6F}" destId="{0D3D61B3-FAFB-42DB-945A-209EF2BFF43B}" srcOrd="0" destOrd="0" presId="urn:microsoft.com/office/officeart/2005/8/layout/hierarchy1"/>
    <dgm:cxn modelId="{97E5E6B5-F1C8-42D2-A9AC-753164D72E84}" type="presOf" srcId="{B70FD853-8B37-4302-8659-0D690CB4B92B}" destId="{41B205F4-FD7D-4055-89F2-CA2E646E048C}" srcOrd="0" destOrd="0" presId="urn:microsoft.com/office/officeart/2005/8/layout/hierarchy1"/>
    <dgm:cxn modelId="{C4AA885B-A874-4BFF-9320-6B6091655C1C}" type="presOf" srcId="{355BE5FD-80D0-4159-813B-A3FA1A853770}" destId="{C41B18E2-E38E-43F0-A8FA-A279F1F2645E}" srcOrd="0" destOrd="0" presId="urn:microsoft.com/office/officeart/2005/8/layout/hierarchy1"/>
    <dgm:cxn modelId="{27B9406D-2E0E-46FA-9693-7B98E2C787E3}" type="presOf" srcId="{8825790D-57C4-4C82-B6B1-417D828A0953}" destId="{A0158B64-BE79-49B1-AB6D-B0EA7E45BF70}" srcOrd="0" destOrd="0" presId="urn:microsoft.com/office/officeart/2005/8/layout/hierarchy1"/>
    <dgm:cxn modelId="{10BEFD76-AB3C-4B2F-A93D-B59E071AF316}" srcId="{87233BB9-016B-4131-A6B2-48CB4C4A8057}" destId="{1C7B62BA-AA86-4414-9E16-B05EE6169DDC}" srcOrd="1" destOrd="0" parTransId="{08DE1D4C-9AED-45E6-8DB5-62062D79DE40}" sibTransId="{6EEE307D-8EFD-418F-B10F-3DDB7A63D571}"/>
    <dgm:cxn modelId="{BE2874CB-BEF5-44FD-98E2-D119CCE53366}" type="presParOf" srcId="{41B205F4-FD7D-4055-89F2-CA2E646E048C}" destId="{330F7191-BB31-4474-A027-2EBC999D6E99}" srcOrd="0" destOrd="0" presId="urn:microsoft.com/office/officeart/2005/8/layout/hierarchy1"/>
    <dgm:cxn modelId="{CF14E874-9C8A-4FC7-A9E6-F64DA63344A4}" type="presParOf" srcId="{330F7191-BB31-4474-A027-2EBC999D6E99}" destId="{6032B1BD-E713-4935-AE46-7402103C8FC8}" srcOrd="0" destOrd="0" presId="urn:microsoft.com/office/officeart/2005/8/layout/hierarchy1"/>
    <dgm:cxn modelId="{69438E1C-607C-4184-B086-4EE60DADC59D}" type="presParOf" srcId="{6032B1BD-E713-4935-AE46-7402103C8FC8}" destId="{F5D3E3AC-52FC-4ED0-BAEF-32F402AB998D}" srcOrd="0" destOrd="0" presId="urn:microsoft.com/office/officeart/2005/8/layout/hierarchy1"/>
    <dgm:cxn modelId="{0AA20676-3341-424D-A9FC-8AC679AABE1E}" type="presParOf" srcId="{6032B1BD-E713-4935-AE46-7402103C8FC8}" destId="{1254E1D6-5FB3-4FFE-A08C-F0500C705A4F}" srcOrd="1" destOrd="0" presId="urn:microsoft.com/office/officeart/2005/8/layout/hierarchy1"/>
    <dgm:cxn modelId="{8004557B-2D61-489D-9E1E-DF56D02B1CAD}" type="presParOf" srcId="{330F7191-BB31-4474-A027-2EBC999D6E99}" destId="{BB84D58F-2670-4861-BB87-3DC1A6DE1012}" srcOrd="1" destOrd="0" presId="urn:microsoft.com/office/officeart/2005/8/layout/hierarchy1"/>
    <dgm:cxn modelId="{CFDDD9C7-27D4-45D8-8C36-06280337F85F}" type="presParOf" srcId="{BB84D58F-2670-4861-BB87-3DC1A6DE1012}" destId="{0D3D61B3-FAFB-42DB-945A-209EF2BFF43B}" srcOrd="0" destOrd="0" presId="urn:microsoft.com/office/officeart/2005/8/layout/hierarchy1"/>
    <dgm:cxn modelId="{BDFDBEEE-17FF-4C66-A9D1-0EC7824ABA20}" type="presParOf" srcId="{BB84D58F-2670-4861-BB87-3DC1A6DE1012}" destId="{7DC722E8-538A-4715-8109-08014EB2EA64}" srcOrd="1" destOrd="0" presId="urn:microsoft.com/office/officeart/2005/8/layout/hierarchy1"/>
    <dgm:cxn modelId="{394E1DE6-7BC8-4790-B819-BACBF43B6E38}" type="presParOf" srcId="{7DC722E8-538A-4715-8109-08014EB2EA64}" destId="{8C082B4E-9321-4F60-A261-1B8B39542241}" srcOrd="0" destOrd="0" presId="urn:microsoft.com/office/officeart/2005/8/layout/hierarchy1"/>
    <dgm:cxn modelId="{D49E2569-C852-405E-AE44-B5137DEF444E}" type="presParOf" srcId="{8C082B4E-9321-4F60-A261-1B8B39542241}" destId="{D15EA450-FA88-40AD-8905-5FED2AF5350F}" srcOrd="0" destOrd="0" presId="urn:microsoft.com/office/officeart/2005/8/layout/hierarchy1"/>
    <dgm:cxn modelId="{D71153DC-ED9B-4498-8DE6-4D0BC6B3BE0C}" type="presParOf" srcId="{8C082B4E-9321-4F60-A261-1B8B39542241}" destId="{ABCBFF7C-D455-4D27-AD74-59D582835F5D}" srcOrd="1" destOrd="0" presId="urn:microsoft.com/office/officeart/2005/8/layout/hierarchy1"/>
    <dgm:cxn modelId="{DE6838E1-72B5-43EB-814A-9EED7E5E833E}" type="presParOf" srcId="{7DC722E8-538A-4715-8109-08014EB2EA64}" destId="{41BD0AFE-64DD-4D63-BBFF-E70D77B48EE9}" srcOrd="1" destOrd="0" presId="urn:microsoft.com/office/officeart/2005/8/layout/hierarchy1"/>
    <dgm:cxn modelId="{C57DDD58-6063-43E0-A2C9-603100EDA396}" type="presParOf" srcId="{BB84D58F-2670-4861-BB87-3DC1A6DE1012}" destId="{C27C6A89-E70A-46DF-AF91-DF4C7C1DAECB}" srcOrd="2" destOrd="0" presId="urn:microsoft.com/office/officeart/2005/8/layout/hierarchy1"/>
    <dgm:cxn modelId="{95F514E8-B462-479E-A9B5-6BF366B9C694}" type="presParOf" srcId="{BB84D58F-2670-4861-BB87-3DC1A6DE1012}" destId="{61EEED7C-D125-413C-B1D1-E126B6504A08}" srcOrd="3" destOrd="0" presId="urn:microsoft.com/office/officeart/2005/8/layout/hierarchy1"/>
    <dgm:cxn modelId="{CDEDDF6A-B94E-49BD-B22B-275B2C628851}" type="presParOf" srcId="{61EEED7C-D125-413C-B1D1-E126B6504A08}" destId="{0370AF66-EBEB-4416-8487-F654529D5D04}" srcOrd="0" destOrd="0" presId="urn:microsoft.com/office/officeart/2005/8/layout/hierarchy1"/>
    <dgm:cxn modelId="{8AC12101-A3F5-4EC6-B65F-FB59657C6C9C}" type="presParOf" srcId="{0370AF66-EBEB-4416-8487-F654529D5D04}" destId="{49D54AA7-1EF0-451E-AA2B-1ED16EFF80B4}" srcOrd="0" destOrd="0" presId="urn:microsoft.com/office/officeart/2005/8/layout/hierarchy1"/>
    <dgm:cxn modelId="{6F8C7309-A761-4C12-A74B-4D694C22F846}" type="presParOf" srcId="{0370AF66-EBEB-4416-8487-F654529D5D04}" destId="{C41B18E2-E38E-43F0-A8FA-A279F1F2645E}" srcOrd="1" destOrd="0" presId="urn:microsoft.com/office/officeart/2005/8/layout/hierarchy1"/>
    <dgm:cxn modelId="{47052E99-9A38-4CEE-8D2B-A7C545E5B148}" type="presParOf" srcId="{61EEED7C-D125-413C-B1D1-E126B6504A08}" destId="{14D764ED-0191-4EC7-BE7D-035DE5803D93}" srcOrd="1" destOrd="0" presId="urn:microsoft.com/office/officeart/2005/8/layout/hierarchy1"/>
    <dgm:cxn modelId="{AE6C5C93-746E-40EB-A796-3599040FE322}" type="presParOf" srcId="{BB84D58F-2670-4861-BB87-3DC1A6DE1012}" destId="{95B751A0-1283-45F6-857B-CF6D9A55E959}" srcOrd="4" destOrd="0" presId="urn:microsoft.com/office/officeart/2005/8/layout/hierarchy1"/>
    <dgm:cxn modelId="{8C729B12-8AA6-424C-BAD6-439F4A9F8831}" type="presParOf" srcId="{BB84D58F-2670-4861-BB87-3DC1A6DE1012}" destId="{2460B081-4825-4A0A-8933-99345B1899F5}" srcOrd="5" destOrd="0" presId="urn:microsoft.com/office/officeart/2005/8/layout/hierarchy1"/>
    <dgm:cxn modelId="{B4FA4EF5-6569-45BC-A518-CE57D7AE6617}" type="presParOf" srcId="{2460B081-4825-4A0A-8933-99345B1899F5}" destId="{5E2F4071-B746-406F-A16E-FC32A519508E}" srcOrd="0" destOrd="0" presId="urn:microsoft.com/office/officeart/2005/8/layout/hierarchy1"/>
    <dgm:cxn modelId="{2EFA579C-9D97-4959-A47F-53056B77EF83}" type="presParOf" srcId="{5E2F4071-B746-406F-A16E-FC32A519508E}" destId="{296D0BF6-9727-4EFD-9C10-FCA0754507D7}" srcOrd="0" destOrd="0" presId="urn:microsoft.com/office/officeart/2005/8/layout/hierarchy1"/>
    <dgm:cxn modelId="{001A658F-79F7-4596-8E0F-04FA394C99C1}" type="presParOf" srcId="{5E2F4071-B746-406F-A16E-FC32A519508E}" destId="{47230877-49C0-4DF4-B956-68CF28906FDC}" srcOrd="1" destOrd="0" presId="urn:microsoft.com/office/officeart/2005/8/layout/hierarchy1"/>
    <dgm:cxn modelId="{EB11F851-B831-4B9D-A742-8DD9F8DAD78F}" type="presParOf" srcId="{2460B081-4825-4A0A-8933-99345B1899F5}" destId="{BBD83DD3-9B04-4BBC-82F1-59AE70A71E70}" srcOrd="1" destOrd="0" presId="urn:microsoft.com/office/officeart/2005/8/layout/hierarchy1"/>
    <dgm:cxn modelId="{25747649-086C-4C7F-85EA-997D5B7A428D}" type="presParOf" srcId="{BB84D58F-2670-4861-BB87-3DC1A6DE1012}" destId="{B9018C42-7E7F-4294-AFDF-32B25503D555}" srcOrd="6" destOrd="0" presId="urn:microsoft.com/office/officeart/2005/8/layout/hierarchy1"/>
    <dgm:cxn modelId="{109DCF99-E400-42F7-AF05-FD586401E948}" type="presParOf" srcId="{BB84D58F-2670-4861-BB87-3DC1A6DE1012}" destId="{F74E5D37-C539-4288-8653-B8E5E7F3F62C}" srcOrd="7" destOrd="0" presId="urn:microsoft.com/office/officeart/2005/8/layout/hierarchy1"/>
    <dgm:cxn modelId="{57FC48E9-9219-4BEF-9F73-8AEBBB52C528}" type="presParOf" srcId="{F74E5D37-C539-4288-8653-B8E5E7F3F62C}" destId="{8F897A3B-BBB5-4C34-A884-ED8C042DF424}" srcOrd="0" destOrd="0" presId="urn:microsoft.com/office/officeart/2005/8/layout/hierarchy1"/>
    <dgm:cxn modelId="{8A13965D-D652-4C50-94EE-2B5FE5E2DBCE}" type="presParOf" srcId="{8F897A3B-BBB5-4C34-A884-ED8C042DF424}" destId="{9D6C4EFE-DD77-496D-8862-B47EE3E4EEB4}" srcOrd="0" destOrd="0" presId="urn:microsoft.com/office/officeart/2005/8/layout/hierarchy1"/>
    <dgm:cxn modelId="{4957876D-2E31-448B-84E8-A5B3716C8FB1}" type="presParOf" srcId="{8F897A3B-BBB5-4C34-A884-ED8C042DF424}" destId="{930AE84E-D3DC-4398-B5D0-9D707317DE1B}" srcOrd="1" destOrd="0" presId="urn:microsoft.com/office/officeart/2005/8/layout/hierarchy1"/>
    <dgm:cxn modelId="{94A8C4F0-AEAB-43DA-BA67-1D273E5A1526}" type="presParOf" srcId="{F74E5D37-C539-4288-8653-B8E5E7F3F62C}" destId="{838D8C22-8842-47CD-B337-8CC00F165D00}" srcOrd="1" destOrd="0" presId="urn:microsoft.com/office/officeart/2005/8/layout/hierarchy1"/>
    <dgm:cxn modelId="{66398903-FBCB-499D-A609-757F39AB6857}" type="presParOf" srcId="{838D8C22-8842-47CD-B337-8CC00F165D00}" destId="{A0158B64-BE79-49B1-AB6D-B0EA7E45BF70}" srcOrd="0" destOrd="0" presId="urn:microsoft.com/office/officeart/2005/8/layout/hierarchy1"/>
    <dgm:cxn modelId="{CB66FAF9-ED63-4EF4-928A-1E7DC8A8BCF9}" type="presParOf" srcId="{838D8C22-8842-47CD-B337-8CC00F165D00}" destId="{EE00021A-AA9B-4C44-B3B0-1AE9720E1481}" srcOrd="1" destOrd="0" presId="urn:microsoft.com/office/officeart/2005/8/layout/hierarchy1"/>
    <dgm:cxn modelId="{3519865D-B1A7-40F1-99E0-E2FFF9339DBE}" type="presParOf" srcId="{EE00021A-AA9B-4C44-B3B0-1AE9720E1481}" destId="{9871906C-3D4F-416E-934B-E0066C99EECB}" srcOrd="0" destOrd="0" presId="urn:microsoft.com/office/officeart/2005/8/layout/hierarchy1"/>
    <dgm:cxn modelId="{DB30D169-6365-40FB-B74E-92C14A596A74}" type="presParOf" srcId="{9871906C-3D4F-416E-934B-E0066C99EECB}" destId="{3B69D483-F5E9-4CF5-AC0A-946983BF7AE6}" srcOrd="0" destOrd="0" presId="urn:microsoft.com/office/officeart/2005/8/layout/hierarchy1"/>
    <dgm:cxn modelId="{6D438FE4-69B9-4725-9F8C-984110B740D0}" type="presParOf" srcId="{9871906C-3D4F-416E-934B-E0066C99EECB}" destId="{80511BCF-0F17-4BCB-BDF4-9413A69A2B8E}" srcOrd="1" destOrd="0" presId="urn:microsoft.com/office/officeart/2005/8/layout/hierarchy1"/>
    <dgm:cxn modelId="{6D6FD699-0254-4B89-99FF-83E9BB45F7D9}" type="presParOf" srcId="{EE00021A-AA9B-4C44-B3B0-1AE9720E1481}" destId="{BDB0D0DB-851E-4C8B-9D69-9B6D5160DC06}" srcOrd="1" destOrd="0" presId="urn:microsoft.com/office/officeart/2005/8/layout/hierarchy1"/>
    <dgm:cxn modelId="{1BEBA981-CAFB-412F-B1C3-8D1D3F67B18E}" type="presParOf" srcId="{838D8C22-8842-47CD-B337-8CC00F165D00}" destId="{D0D94E26-9FC1-46EF-B10D-1F0B7540E638}" srcOrd="2" destOrd="0" presId="urn:microsoft.com/office/officeart/2005/8/layout/hierarchy1"/>
    <dgm:cxn modelId="{8B26F698-AE90-4C75-9732-438DAFE83E5E}" type="presParOf" srcId="{838D8C22-8842-47CD-B337-8CC00F165D00}" destId="{9507048D-A048-49F8-A2EF-93FC2CB8983C}" srcOrd="3" destOrd="0" presId="urn:microsoft.com/office/officeart/2005/8/layout/hierarchy1"/>
    <dgm:cxn modelId="{1EE4D768-99DF-40C3-8C76-D04EC6E4CC0F}" type="presParOf" srcId="{9507048D-A048-49F8-A2EF-93FC2CB8983C}" destId="{95BB0DDC-AE00-4F84-B25E-9E0259D44B6F}" srcOrd="0" destOrd="0" presId="urn:microsoft.com/office/officeart/2005/8/layout/hierarchy1"/>
    <dgm:cxn modelId="{0EF7383D-F641-4FCD-9D78-372A5F3842E8}" type="presParOf" srcId="{95BB0DDC-AE00-4F84-B25E-9E0259D44B6F}" destId="{A8D16C2A-0A63-44B7-ADC0-0FD616956DEE}" srcOrd="0" destOrd="0" presId="urn:microsoft.com/office/officeart/2005/8/layout/hierarchy1"/>
    <dgm:cxn modelId="{E7BCB053-BADC-41A4-8C84-0CE5683246F9}" type="presParOf" srcId="{95BB0DDC-AE00-4F84-B25E-9E0259D44B6F}" destId="{7C29B3EC-DD88-4CF9-9CF9-E189B841B57A}" srcOrd="1" destOrd="0" presId="urn:microsoft.com/office/officeart/2005/8/layout/hierarchy1"/>
    <dgm:cxn modelId="{9673B8BB-A862-46DE-8489-C8108E876047}" type="presParOf" srcId="{9507048D-A048-49F8-A2EF-93FC2CB8983C}" destId="{17052E8E-5992-4C16-A1AE-AFFF2AA683C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CE4AB7-050E-4E2A-9ACE-3D9DFA7218E2}" type="doc">
      <dgm:prSet loTypeId="urn:microsoft.com/office/officeart/2005/8/layout/arrow3" loCatId="relationship" qsTypeId="urn:microsoft.com/office/officeart/2005/8/quickstyle/3d2" qsCatId="3D" csTypeId="urn:microsoft.com/office/officeart/2005/8/colors/accent4_3" csCatId="accent4" phldr="1"/>
      <dgm:spPr/>
      <dgm:t>
        <a:bodyPr/>
        <a:lstStyle/>
        <a:p>
          <a:endParaRPr lang="en-US"/>
        </a:p>
      </dgm:t>
    </dgm:pt>
    <dgm:pt modelId="{E87F4E97-4088-42C2-81E1-340708D4585D}">
      <dgm:prSet phldrT="[Text]"/>
      <dgm:spPr/>
      <dgm:t>
        <a:bodyPr/>
        <a:lstStyle/>
        <a:p>
          <a:r>
            <a:rPr lang="en-US" dirty="0" smtClean="0"/>
            <a:t>State Failure to Meet Targets within 90%</a:t>
          </a:r>
          <a:endParaRPr lang="en-US" dirty="0"/>
        </a:p>
      </dgm:t>
    </dgm:pt>
    <dgm:pt modelId="{F85CFAFD-7299-4C89-B5BA-A19068F8F86A}" type="parTrans" cxnId="{6C529D85-54FA-4AD8-803B-0BD701664A6F}">
      <dgm:prSet/>
      <dgm:spPr/>
      <dgm:t>
        <a:bodyPr/>
        <a:lstStyle/>
        <a:p>
          <a:endParaRPr lang="en-US"/>
        </a:p>
      </dgm:t>
    </dgm:pt>
    <dgm:pt modelId="{3BC81390-4633-45AF-841C-26B28C1B70FD}" type="sibTrans" cxnId="{6C529D85-54FA-4AD8-803B-0BD701664A6F}">
      <dgm:prSet/>
      <dgm:spPr/>
      <dgm:t>
        <a:bodyPr/>
        <a:lstStyle/>
        <a:p>
          <a:endParaRPr lang="en-US"/>
        </a:p>
      </dgm:t>
    </dgm:pt>
    <dgm:pt modelId="{AF1CA774-5E53-48EE-898E-686F93DFCEB3}">
      <dgm:prSet phldrT="[Text]"/>
      <dgm:spPr/>
      <dgm:t>
        <a:bodyPr/>
        <a:lstStyle/>
        <a:p>
          <a:r>
            <a:rPr lang="en-US" dirty="0" smtClean="0"/>
            <a:t>Failure to Report</a:t>
          </a:r>
          <a:endParaRPr lang="en-US" dirty="0"/>
        </a:p>
      </dgm:t>
    </dgm:pt>
    <dgm:pt modelId="{2F887D77-4CF0-4AF5-98C6-529728C30A8F}" type="parTrans" cxnId="{C0100479-900B-4F5F-866B-AD624F686B27}">
      <dgm:prSet/>
      <dgm:spPr/>
      <dgm:t>
        <a:bodyPr/>
        <a:lstStyle/>
        <a:p>
          <a:endParaRPr lang="en-US"/>
        </a:p>
      </dgm:t>
    </dgm:pt>
    <dgm:pt modelId="{9A9D26C2-6FB3-4770-B93A-AF24053E8366}" type="sibTrans" cxnId="{C0100479-900B-4F5F-866B-AD624F686B27}">
      <dgm:prSet/>
      <dgm:spPr/>
      <dgm:t>
        <a:bodyPr/>
        <a:lstStyle/>
        <a:p>
          <a:endParaRPr lang="en-US"/>
        </a:p>
      </dgm:t>
    </dgm:pt>
    <dgm:pt modelId="{26558A10-2DCF-4505-8A33-BD2E7482D543}" type="pres">
      <dgm:prSet presAssocID="{54CE4AB7-050E-4E2A-9ACE-3D9DFA7218E2}" presName="compositeShape" presStyleCnt="0">
        <dgm:presLayoutVars>
          <dgm:chMax val="2"/>
          <dgm:dir/>
          <dgm:resizeHandles val="exact"/>
        </dgm:presLayoutVars>
      </dgm:prSet>
      <dgm:spPr/>
      <dgm:t>
        <a:bodyPr/>
        <a:lstStyle/>
        <a:p>
          <a:endParaRPr lang="en-US"/>
        </a:p>
      </dgm:t>
    </dgm:pt>
    <dgm:pt modelId="{B9583333-A711-4FFC-8CF6-B2B0DF1599D6}" type="pres">
      <dgm:prSet presAssocID="{54CE4AB7-050E-4E2A-9ACE-3D9DFA7218E2}" presName="divider" presStyleLbl="fgShp" presStyleIdx="0" presStyleCnt="1"/>
      <dgm:spPr/>
      <dgm:t>
        <a:bodyPr/>
        <a:lstStyle/>
        <a:p>
          <a:endParaRPr lang="en-US"/>
        </a:p>
      </dgm:t>
    </dgm:pt>
    <dgm:pt modelId="{9CB8BE6C-DFBC-4782-AFB9-CCD4B9770F02}" type="pres">
      <dgm:prSet presAssocID="{E87F4E97-4088-42C2-81E1-340708D4585D}" presName="downArrow" presStyleLbl="node1" presStyleIdx="0" presStyleCnt="2"/>
      <dgm:spPr/>
      <dgm:t>
        <a:bodyPr/>
        <a:lstStyle/>
        <a:p>
          <a:endParaRPr lang="en-US"/>
        </a:p>
      </dgm:t>
    </dgm:pt>
    <dgm:pt modelId="{3D0661CA-BBD5-44DE-9E43-96B11B946B7E}" type="pres">
      <dgm:prSet presAssocID="{E87F4E97-4088-42C2-81E1-340708D4585D}" presName="downArrowText" presStyleLbl="revTx" presStyleIdx="0" presStyleCnt="2">
        <dgm:presLayoutVars>
          <dgm:bulletEnabled val="1"/>
        </dgm:presLayoutVars>
      </dgm:prSet>
      <dgm:spPr/>
      <dgm:t>
        <a:bodyPr/>
        <a:lstStyle/>
        <a:p>
          <a:endParaRPr lang="en-US"/>
        </a:p>
      </dgm:t>
    </dgm:pt>
    <dgm:pt modelId="{FD2FF558-6989-452F-814F-70D47035B7B2}" type="pres">
      <dgm:prSet presAssocID="{AF1CA774-5E53-48EE-898E-686F93DFCEB3}" presName="upArrow" presStyleLbl="node1" presStyleIdx="1" presStyleCnt="2"/>
      <dgm:spPr/>
      <dgm:t>
        <a:bodyPr/>
        <a:lstStyle/>
        <a:p>
          <a:endParaRPr lang="en-US"/>
        </a:p>
      </dgm:t>
    </dgm:pt>
    <dgm:pt modelId="{4DE1BFB0-945D-4134-A6F4-CDC386664429}" type="pres">
      <dgm:prSet presAssocID="{AF1CA774-5E53-48EE-898E-686F93DFCEB3}" presName="upArrowText" presStyleLbl="revTx" presStyleIdx="1" presStyleCnt="2">
        <dgm:presLayoutVars>
          <dgm:bulletEnabled val="1"/>
        </dgm:presLayoutVars>
      </dgm:prSet>
      <dgm:spPr/>
      <dgm:t>
        <a:bodyPr/>
        <a:lstStyle/>
        <a:p>
          <a:endParaRPr lang="en-US"/>
        </a:p>
      </dgm:t>
    </dgm:pt>
  </dgm:ptLst>
  <dgm:cxnLst>
    <dgm:cxn modelId="{6B5F9EE2-51F4-4F51-884A-93DD57164045}" type="presOf" srcId="{AF1CA774-5E53-48EE-898E-686F93DFCEB3}" destId="{4DE1BFB0-945D-4134-A6F4-CDC386664429}" srcOrd="0" destOrd="0" presId="urn:microsoft.com/office/officeart/2005/8/layout/arrow3"/>
    <dgm:cxn modelId="{6C529D85-54FA-4AD8-803B-0BD701664A6F}" srcId="{54CE4AB7-050E-4E2A-9ACE-3D9DFA7218E2}" destId="{E87F4E97-4088-42C2-81E1-340708D4585D}" srcOrd="0" destOrd="0" parTransId="{F85CFAFD-7299-4C89-B5BA-A19068F8F86A}" sibTransId="{3BC81390-4633-45AF-841C-26B28C1B70FD}"/>
    <dgm:cxn modelId="{C0100479-900B-4F5F-866B-AD624F686B27}" srcId="{54CE4AB7-050E-4E2A-9ACE-3D9DFA7218E2}" destId="{AF1CA774-5E53-48EE-898E-686F93DFCEB3}" srcOrd="1" destOrd="0" parTransId="{2F887D77-4CF0-4AF5-98C6-529728C30A8F}" sibTransId="{9A9D26C2-6FB3-4770-B93A-AF24053E8366}"/>
    <dgm:cxn modelId="{B5980E5E-7C32-4E20-9A0D-E126B4E6DCA6}" type="presOf" srcId="{E87F4E97-4088-42C2-81E1-340708D4585D}" destId="{3D0661CA-BBD5-44DE-9E43-96B11B946B7E}" srcOrd="0" destOrd="0" presId="urn:microsoft.com/office/officeart/2005/8/layout/arrow3"/>
    <dgm:cxn modelId="{5475BED0-2555-4658-A469-F29962583BBC}" type="presOf" srcId="{54CE4AB7-050E-4E2A-9ACE-3D9DFA7218E2}" destId="{26558A10-2DCF-4505-8A33-BD2E7482D543}" srcOrd="0" destOrd="0" presId="urn:microsoft.com/office/officeart/2005/8/layout/arrow3"/>
    <dgm:cxn modelId="{BE4C8A45-09C7-4187-9E61-86268ADD604C}" type="presParOf" srcId="{26558A10-2DCF-4505-8A33-BD2E7482D543}" destId="{B9583333-A711-4FFC-8CF6-B2B0DF1599D6}" srcOrd="0" destOrd="0" presId="urn:microsoft.com/office/officeart/2005/8/layout/arrow3"/>
    <dgm:cxn modelId="{8ADE9D44-2038-4967-9732-D2EB437E2BDB}" type="presParOf" srcId="{26558A10-2DCF-4505-8A33-BD2E7482D543}" destId="{9CB8BE6C-DFBC-4782-AFB9-CCD4B9770F02}" srcOrd="1" destOrd="0" presId="urn:microsoft.com/office/officeart/2005/8/layout/arrow3"/>
    <dgm:cxn modelId="{C6F5A817-A253-4B28-989B-EB7C4EC5DB80}" type="presParOf" srcId="{26558A10-2DCF-4505-8A33-BD2E7482D543}" destId="{3D0661CA-BBD5-44DE-9E43-96B11B946B7E}" srcOrd="2" destOrd="0" presId="urn:microsoft.com/office/officeart/2005/8/layout/arrow3"/>
    <dgm:cxn modelId="{07EE90F9-5F92-42CC-AEF0-C986D22E16E1}" type="presParOf" srcId="{26558A10-2DCF-4505-8A33-BD2E7482D543}" destId="{FD2FF558-6989-452F-814F-70D47035B7B2}" srcOrd="3" destOrd="0" presId="urn:microsoft.com/office/officeart/2005/8/layout/arrow3"/>
    <dgm:cxn modelId="{5BB68134-87AA-47E9-8EDF-A5D2DBC4E8B1}" type="presParOf" srcId="{26558A10-2DCF-4505-8A33-BD2E7482D543}" destId="{4DE1BFB0-945D-4134-A6F4-CDC386664429}"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55F22DE-F9C6-4623-BC82-DB1CDD2A8781}"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1451E60D-A3CE-420E-B004-8298EF28E803}">
      <dgm:prSet phldrT="[Text]">
        <dgm:style>
          <a:lnRef idx="2">
            <a:schemeClr val="accent4">
              <a:shade val="50000"/>
            </a:schemeClr>
          </a:lnRef>
          <a:fillRef idx="1">
            <a:schemeClr val="accent4"/>
          </a:fillRef>
          <a:effectRef idx="0">
            <a:schemeClr val="accent4"/>
          </a:effectRef>
          <a:fontRef idx="minor">
            <a:schemeClr val="lt1"/>
          </a:fontRef>
        </dgm:style>
      </dgm:prSe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dirty="0" smtClean="0">
              <a:solidFill>
                <a:schemeClr val="tx1"/>
              </a:solidFill>
            </a:rPr>
            <a:t>Regular data review</a:t>
          </a:r>
          <a:endParaRPr lang="en-US" dirty="0">
            <a:solidFill>
              <a:schemeClr val="tx1"/>
            </a:solidFill>
          </a:endParaRPr>
        </a:p>
      </dgm:t>
    </dgm:pt>
    <dgm:pt modelId="{8266082C-A5BA-4A90-9BF4-80A65CE7C92A}" type="parTrans" cxnId="{D507BEB8-1322-49A7-8856-E8755810FB06}">
      <dgm:prSet/>
      <dgm:spPr/>
      <dgm:t>
        <a:bodyPr/>
        <a:lstStyle/>
        <a:p>
          <a:endParaRPr lang="en-US"/>
        </a:p>
      </dgm:t>
    </dgm:pt>
    <dgm:pt modelId="{8CDDFE40-95A5-4014-86D3-EBF7DB7CDE34}" type="sibTrans" cxnId="{D507BEB8-1322-49A7-8856-E8755810FB06}">
      <dgm:prSet/>
      <dgm:spPr/>
      <dgm:t>
        <a:bodyPr/>
        <a:lstStyle/>
        <a:p>
          <a:endParaRPr lang="en-US"/>
        </a:p>
      </dgm:t>
    </dgm:pt>
    <dgm:pt modelId="{8290A461-2A98-479B-9454-29B96DDD8C51}">
      <dgm:prSet phldrT="[Text]">
        <dgm:style>
          <a:lnRef idx="2">
            <a:schemeClr val="accent4">
              <a:shade val="50000"/>
            </a:schemeClr>
          </a:lnRef>
          <a:fillRef idx="1">
            <a:schemeClr val="accent4"/>
          </a:fillRef>
          <a:effectRef idx="0">
            <a:schemeClr val="accent4"/>
          </a:effectRef>
          <a:fontRef idx="minor">
            <a:schemeClr val="lt1"/>
          </a:fontRef>
        </dgm:style>
      </dgm:prSe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dirty="0" smtClean="0">
              <a:solidFill>
                <a:schemeClr val="tx1"/>
              </a:solidFill>
            </a:rPr>
            <a:t>Immediate error corrections</a:t>
          </a:r>
          <a:endParaRPr lang="en-US" dirty="0">
            <a:solidFill>
              <a:schemeClr val="tx1"/>
            </a:solidFill>
          </a:endParaRPr>
        </a:p>
      </dgm:t>
    </dgm:pt>
    <dgm:pt modelId="{C679FBF8-C7C0-4CB6-80BC-63152AAEA892}" type="parTrans" cxnId="{0971EF7C-75C6-4E92-A46F-39AD2C3BF409}">
      <dgm:prSet/>
      <dgm:spPr/>
      <dgm:t>
        <a:bodyPr/>
        <a:lstStyle/>
        <a:p>
          <a:endParaRPr lang="en-US"/>
        </a:p>
      </dgm:t>
    </dgm:pt>
    <dgm:pt modelId="{3350D049-603F-4C49-A93D-AB4CF9F63276}" type="sibTrans" cxnId="{0971EF7C-75C6-4E92-A46F-39AD2C3BF409}">
      <dgm:prSet/>
      <dgm:spPr/>
      <dgm:t>
        <a:bodyPr/>
        <a:lstStyle/>
        <a:p>
          <a:endParaRPr lang="en-US"/>
        </a:p>
      </dgm:t>
    </dgm:pt>
    <dgm:pt modelId="{17CAA7A0-DE01-4A70-A4DE-1A1BFB381772}">
      <dgm:prSet phldrT="[Text]">
        <dgm:style>
          <a:lnRef idx="2">
            <a:schemeClr val="accent4">
              <a:shade val="50000"/>
            </a:schemeClr>
          </a:lnRef>
          <a:fillRef idx="1">
            <a:schemeClr val="accent4"/>
          </a:fillRef>
          <a:effectRef idx="0">
            <a:schemeClr val="accent4"/>
          </a:effectRef>
          <a:fontRef idx="minor">
            <a:schemeClr val="lt1"/>
          </a:fontRef>
        </dgm:style>
      </dgm:prSe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dirty="0" smtClean="0">
              <a:solidFill>
                <a:schemeClr val="tx1"/>
              </a:solidFill>
            </a:rPr>
            <a:t>Accuracy in entering data</a:t>
          </a:r>
          <a:endParaRPr lang="en-US" dirty="0">
            <a:solidFill>
              <a:schemeClr val="tx1"/>
            </a:solidFill>
          </a:endParaRPr>
        </a:p>
      </dgm:t>
    </dgm:pt>
    <dgm:pt modelId="{36500455-D67F-4F81-89D2-DDBBB585A5F7}" type="parTrans" cxnId="{9C485671-AC0B-490E-852B-00CB8B66F72E}">
      <dgm:prSet/>
      <dgm:spPr/>
      <dgm:t>
        <a:bodyPr/>
        <a:lstStyle/>
        <a:p>
          <a:endParaRPr lang="en-US"/>
        </a:p>
      </dgm:t>
    </dgm:pt>
    <dgm:pt modelId="{8D709E7D-79C3-4CB2-A16C-9695D953C12D}" type="sibTrans" cxnId="{9C485671-AC0B-490E-852B-00CB8B66F72E}">
      <dgm:prSet/>
      <dgm:spPr/>
      <dgm:t>
        <a:bodyPr/>
        <a:lstStyle/>
        <a:p>
          <a:endParaRPr lang="en-US"/>
        </a:p>
      </dgm:t>
    </dgm:pt>
    <dgm:pt modelId="{CC15145D-B3ED-4739-BF6A-061D4E876EE7}">
      <dgm:prSet phldrT="[Text]"/>
      <dgm:spPr/>
      <dgm:t>
        <a:bodyPr/>
        <a:lstStyle/>
        <a:p>
          <a:r>
            <a:rPr lang="en-US" dirty="0" smtClean="0"/>
            <a:t>Data Validity</a:t>
          </a:r>
          <a:endParaRPr lang="en-US" dirty="0"/>
        </a:p>
      </dgm:t>
    </dgm:pt>
    <dgm:pt modelId="{93DF0223-9BE9-47D5-AA44-C84735C24C60}" type="parTrans" cxnId="{CB8EC05F-7EE9-4011-A811-A52EFB24C6FB}">
      <dgm:prSet/>
      <dgm:spPr/>
      <dgm:t>
        <a:bodyPr/>
        <a:lstStyle/>
        <a:p>
          <a:endParaRPr lang="en-US"/>
        </a:p>
      </dgm:t>
    </dgm:pt>
    <dgm:pt modelId="{BF5E4576-99E5-4141-9367-DA21EC760FEB}" type="sibTrans" cxnId="{CB8EC05F-7EE9-4011-A811-A52EFB24C6FB}">
      <dgm:prSet/>
      <dgm:spPr/>
      <dgm:t>
        <a:bodyPr/>
        <a:lstStyle/>
        <a:p>
          <a:endParaRPr lang="en-US"/>
        </a:p>
      </dgm:t>
    </dgm:pt>
    <dgm:pt modelId="{4DF6195E-F938-4DF9-AE29-ADC05E8162F7}" type="pres">
      <dgm:prSet presAssocID="{D55F22DE-F9C6-4623-BC82-DB1CDD2A8781}" presName="Name0" presStyleCnt="0">
        <dgm:presLayoutVars>
          <dgm:chMax val="4"/>
          <dgm:resizeHandles val="exact"/>
        </dgm:presLayoutVars>
      </dgm:prSet>
      <dgm:spPr/>
      <dgm:t>
        <a:bodyPr/>
        <a:lstStyle/>
        <a:p>
          <a:endParaRPr lang="en-US"/>
        </a:p>
      </dgm:t>
    </dgm:pt>
    <dgm:pt modelId="{D5AF6AD5-AA72-44AF-9D39-4957C623D383}" type="pres">
      <dgm:prSet presAssocID="{D55F22DE-F9C6-4623-BC82-DB1CDD2A8781}" presName="ellipse" presStyleLbl="trBgShp" presStyleIdx="0" presStyleCnt="1"/>
      <dgm:spPr/>
    </dgm:pt>
    <dgm:pt modelId="{5EBF379A-1EE4-425A-96F5-842390557F2D}" type="pres">
      <dgm:prSet presAssocID="{D55F22DE-F9C6-4623-BC82-DB1CDD2A8781}" presName="arrow1" presStyleLbl="fgShp" presStyleIdx="0" presStyleCnt="1"/>
      <dgm:spPr/>
    </dgm:pt>
    <dgm:pt modelId="{2D1AF19E-AF59-48B6-B540-845778BE79C5}" type="pres">
      <dgm:prSet presAssocID="{D55F22DE-F9C6-4623-BC82-DB1CDD2A8781}" presName="rectangle" presStyleLbl="revTx" presStyleIdx="0" presStyleCnt="1">
        <dgm:presLayoutVars>
          <dgm:bulletEnabled val="1"/>
        </dgm:presLayoutVars>
      </dgm:prSet>
      <dgm:spPr/>
      <dgm:t>
        <a:bodyPr/>
        <a:lstStyle/>
        <a:p>
          <a:endParaRPr lang="en-US"/>
        </a:p>
      </dgm:t>
    </dgm:pt>
    <dgm:pt modelId="{8E79EA18-CC73-4205-943F-B9AD7F305D30}" type="pres">
      <dgm:prSet presAssocID="{8290A461-2A98-479B-9454-29B96DDD8C51}" presName="item1" presStyleLbl="node1" presStyleIdx="0" presStyleCnt="3">
        <dgm:presLayoutVars>
          <dgm:bulletEnabled val="1"/>
        </dgm:presLayoutVars>
      </dgm:prSet>
      <dgm:spPr/>
      <dgm:t>
        <a:bodyPr/>
        <a:lstStyle/>
        <a:p>
          <a:endParaRPr lang="en-US"/>
        </a:p>
      </dgm:t>
    </dgm:pt>
    <dgm:pt modelId="{6FB82AA6-B62E-4677-B83D-0FAF88ADBFB6}" type="pres">
      <dgm:prSet presAssocID="{17CAA7A0-DE01-4A70-A4DE-1A1BFB381772}" presName="item2" presStyleLbl="node1" presStyleIdx="1" presStyleCnt="3">
        <dgm:presLayoutVars>
          <dgm:bulletEnabled val="1"/>
        </dgm:presLayoutVars>
      </dgm:prSet>
      <dgm:spPr/>
      <dgm:t>
        <a:bodyPr/>
        <a:lstStyle/>
        <a:p>
          <a:endParaRPr lang="en-US"/>
        </a:p>
      </dgm:t>
    </dgm:pt>
    <dgm:pt modelId="{257AD1CD-B01E-4423-A3C1-71D5B78DB485}" type="pres">
      <dgm:prSet presAssocID="{CC15145D-B3ED-4739-BF6A-061D4E876EE7}" presName="item3" presStyleLbl="node1" presStyleIdx="2" presStyleCnt="3">
        <dgm:presLayoutVars>
          <dgm:bulletEnabled val="1"/>
        </dgm:presLayoutVars>
      </dgm:prSet>
      <dgm:spPr/>
      <dgm:t>
        <a:bodyPr/>
        <a:lstStyle/>
        <a:p>
          <a:endParaRPr lang="en-US"/>
        </a:p>
      </dgm:t>
    </dgm:pt>
    <dgm:pt modelId="{ECF9B155-0B88-4AC4-9CA3-1DC96992DFC3}" type="pres">
      <dgm:prSet presAssocID="{D55F22DE-F9C6-4623-BC82-DB1CDD2A8781}" presName="funnel" presStyleLbl="trAlignAcc1" presStyleIdx="0" presStyleCnt="1"/>
      <dgm:spPr/>
    </dgm:pt>
  </dgm:ptLst>
  <dgm:cxnLst>
    <dgm:cxn modelId="{3670B118-5EE1-4472-B1DA-E126D1DDA272}" type="presOf" srcId="{1451E60D-A3CE-420E-B004-8298EF28E803}" destId="{257AD1CD-B01E-4423-A3C1-71D5B78DB485}" srcOrd="0" destOrd="0" presId="urn:microsoft.com/office/officeart/2005/8/layout/funnel1"/>
    <dgm:cxn modelId="{75929583-A867-4055-BB45-10DB48472AB4}" type="presOf" srcId="{D55F22DE-F9C6-4623-BC82-DB1CDD2A8781}" destId="{4DF6195E-F938-4DF9-AE29-ADC05E8162F7}" srcOrd="0" destOrd="0" presId="urn:microsoft.com/office/officeart/2005/8/layout/funnel1"/>
    <dgm:cxn modelId="{7A44FDB7-D2A5-40E5-9313-3057CA4D05AC}" type="presOf" srcId="{17CAA7A0-DE01-4A70-A4DE-1A1BFB381772}" destId="{8E79EA18-CC73-4205-943F-B9AD7F305D30}" srcOrd="0" destOrd="0" presId="urn:microsoft.com/office/officeart/2005/8/layout/funnel1"/>
    <dgm:cxn modelId="{D507BEB8-1322-49A7-8856-E8755810FB06}" srcId="{D55F22DE-F9C6-4623-BC82-DB1CDD2A8781}" destId="{1451E60D-A3CE-420E-B004-8298EF28E803}" srcOrd="0" destOrd="0" parTransId="{8266082C-A5BA-4A90-9BF4-80A65CE7C92A}" sibTransId="{8CDDFE40-95A5-4014-86D3-EBF7DB7CDE34}"/>
    <dgm:cxn modelId="{1F52DFAD-02F6-456E-8DCD-52A252634927}" type="presOf" srcId="{CC15145D-B3ED-4739-BF6A-061D4E876EE7}" destId="{2D1AF19E-AF59-48B6-B540-845778BE79C5}" srcOrd="0" destOrd="0" presId="urn:microsoft.com/office/officeart/2005/8/layout/funnel1"/>
    <dgm:cxn modelId="{CB8EC05F-7EE9-4011-A811-A52EFB24C6FB}" srcId="{D55F22DE-F9C6-4623-BC82-DB1CDD2A8781}" destId="{CC15145D-B3ED-4739-BF6A-061D4E876EE7}" srcOrd="3" destOrd="0" parTransId="{93DF0223-9BE9-47D5-AA44-C84735C24C60}" sibTransId="{BF5E4576-99E5-4141-9367-DA21EC760FEB}"/>
    <dgm:cxn modelId="{0971EF7C-75C6-4E92-A46F-39AD2C3BF409}" srcId="{D55F22DE-F9C6-4623-BC82-DB1CDD2A8781}" destId="{8290A461-2A98-479B-9454-29B96DDD8C51}" srcOrd="1" destOrd="0" parTransId="{C679FBF8-C7C0-4CB6-80BC-63152AAEA892}" sibTransId="{3350D049-603F-4C49-A93D-AB4CF9F63276}"/>
    <dgm:cxn modelId="{9C485671-AC0B-490E-852B-00CB8B66F72E}" srcId="{D55F22DE-F9C6-4623-BC82-DB1CDD2A8781}" destId="{17CAA7A0-DE01-4A70-A4DE-1A1BFB381772}" srcOrd="2" destOrd="0" parTransId="{36500455-D67F-4F81-89D2-DDBBB585A5F7}" sibTransId="{8D709E7D-79C3-4CB2-A16C-9695D953C12D}"/>
    <dgm:cxn modelId="{D0BEAFE1-B4EE-4B67-A1C8-E21B072532D1}" type="presOf" srcId="{8290A461-2A98-479B-9454-29B96DDD8C51}" destId="{6FB82AA6-B62E-4677-B83D-0FAF88ADBFB6}" srcOrd="0" destOrd="0" presId="urn:microsoft.com/office/officeart/2005/8/layout/funnel1"/>
    <dgm:cxn modelId="{3BB0A0AD-9E39-4F35-9A1C-73D23B8C434C}" type="presParOf" srcId="{4DF6195E-F938-4DF9-AE29-ADC05E8162F7}" destId="{D5AF6AD5-AA72-44AF-9D39-4957C623D383}" srcOrd="0" destOrd="0" presId="urn:microsoft.com/office/officeart/2005/8/layout/funnel1"/>
    <dgm:cxn modelId="{703F16E0-05CD-4D54-BE71-397C3D17E0A8}" type="presParOf" srcId="{4DF6195E-F938-4DF9-AE29-ADC05E8162F7}" destId="{5EBF379A-1EE4-425A-96F5-842390557F2D}" srcOrd="1" destOrd="0" presId="urn:microsoft.com/office/officeart/2005/8/layout/funnel1"/>
    <dgm:cxn modelId="{74984525-A5ED-41CF-88ED-8943768320E5}" type="presParOf" srcId="{4DF6195E-F938-4DF9-AE29-ADC05E8162F7}" destId="{2D1AF19E-AF59-48B6-B540-845778BE79C5}" srcOrd="2" destOrd="0" presId="urn:microsoft.com/office/officeart/2005/8/layout/funnel1"/>
    <dgm:cxn modelId="{9A499FE6-C0BB-448D-827C-67CE2340BDC4}" type="presParOf" srcId="{4DF6195E-F938-4DF9-AE29-ADC05E8162F7}" destId="{8E79EA18-CC73-4205-943F-B9AD7F305D30}" srcOrd="3" destOrd="0" presId="urn:microsoft.com/office/officeart/2005/8/layout/funnel1"/>
    <dgm:cxn modelId="{F9FF6970-81CA-4429-BAD8-FD36F9EC522F}" type="presParOf" srcId="{4DF6195E-F938-4DF9-AE29-ADC05E8162F7}" destId="{6FB82AA6-B62E-4677-B83D-0FAF88ADBFB6}" srcOrd="4" destOrd="0" presId="urn:microsoft.com/office/officeart/2005/8/layout/funnel1"/>
    <dgm:cxn modelId="{0E53D950-CC57-40FD-ACF2-77DFB4652FC4}" type="presParOf" srcId="{4DF6195E-F938-4DF9-AE29-ADC05E8162F7}" destId="{257AD1CD-B01E-4423-A3C1-71D5B78DB485}" srcOrd="5" destOrd="0" presId="urn:microsoft.com/office/officeart/2005/8/layout/funnel1"/>
    <dgm:cxn modelId="{5852CA03-4CD8-4966-B17C-3D2FE9ED9F6F}" type="presParOf" srcId="{4DF6195E-F938-4DF9-AE29-ADC05E8162F7}" destId="{ECF9B155-0B88-4AC4-9CA3-1DC96992DFC3}"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6A9977-3727-4B5E-B122-4D10C468469E}" type="doc">
      <dgm:prSet loTypeId="urn:microsoft.com/office/officeart/2005/8/layout/lProcess2" loCatId="list" qsTypeId="urn:microsoft.com/office/officeart/2005/8/quickstyle/simple1" qsCatId="simple" csTypeId="urn:microsoft.com/office/officeart/2005/8/colors/accent3_5" csCatId="accent3" phldr="1"/>
      <dgm:spPr/>
      <dgm:t>
        <a:bodyPr/>
        <a:lstStyle/>
        <a:p>
          <a:endParaRPr lang="en-US"/>
        </a:p>
      </dgm:t>
    </dgm:pt>
    <dgm:pt modelId="{0C8A7F7D-B430-4285-8365-6A6F6AECA068}">
      <dgm:prSet phldrT="[Text]"/>
      <dgm:spPr/>
      <dgm:t>
        <a:bodyPr/>
        <a:lstStyle/>
        <a:p>
          <a:r>
            <a:rPr lang="en-US" dirty="0" smtClean="0"/>
            <a:t>Monthly Desk Monitoring</a:t>
          </a:r>
          <a:endParaRPr lang="en-US" dirty="0"/>
        </a:p>
      </dgm:t>
    </dgm:pt>
    <dgm:pt modelId="{9241DF31-1493-4862-942C-F6581C984D52}" type="parTrans" cxnId="{CE478197-B89A-4A2D-8041-CFD1584D465B}">
      <dgm:prSet/>
      <dgm:spPr/>
      <dgm:t>
        <a:bodyPr/>
        <a:lstStyle/>
        <a:p>
          <a:endParaRPr lang="en-US"/>
        </a:p>
      </dgm:t>
    </dgm:pt>
    <dgm:pt modelId="{593AEBDF-0F7F-4C0B-BA00-693FD3C6F7AB}" type="sibTrans" cxnId="{CE478197-B89A-4A2D-8041-CFD1584D465B}">
      <dgm:prSet/>
      <dgm:spPr/>
      <dgm:t>
        <a:bodyPr/>
        <a:lstStyle/>
        <a:p>
          <a:endParaRPr lang="en-US"/>
        </a:p>
      </dgm:t>
    </dgm:pt>
    <dgm:pt modelId="{63284957-2C4C-445B-87C4-124FF4760162}">
      <dgm:prSet phldrT="[Text]"/>
      <dgm:spPr/>
      <dgm:t>
        <a:bodyPr/>
        <a:lstStyle/>
        <a:p>
          <a:r>
            <a:rPr lang="en-US" dirty="0" smtClean="0"/>
            <a:t>LACES Data</a:t>
          </a:r>
          <a:endParaRPr lang="en-US" dirty="0"/>
        </a:p>
      </dgm:t>
    </dgm:pt>
    <dgm:pt modelId="{6DD5E5FF-59F7-4193-B82F-708D322FF9D3}" type="parTrans" cxnId="{283C1CC2-B8F9-4E83-A1FB-74B66D78067B}">
      <dgm:prSet/>
      <dgm:spPr/>
      <dgm:t>
        <a:bodyPr/>
        <a:lstStyle/>
        <a:p>
          <a:endParaRPr lang="en-US"/>
        </a:p>
      </dgm:t>
    </dgm:pt>
    <dgm:pt modelId="{0A811AA1-3F67-40F0-8707-7B01C93FEA33}" type="sibTrans" cxnId="{283C1CC2-B8F9-4E83-A1FB-74B66D78067B}">
      <dgm:prSet/>
      <dgm:spPr/>
      <dgm:t>
        <a:bodyPr/>
        <a:lstStyle/>
        <a:p>
          <a:endParaRPr lang="en-US"/>
        </a:p>
      </dgm:t>
    </dgm:pt>
    <dgm:pt modelId="{776D1273-4B1F-4634-8DAB-0A4592742595}">
      <dgm:prSet phldrT="[Text]"/>
      <dgm:spPr/>
      <dgm:t>
        <a:bodyPr/>
        <a:lstStyle/>
        <a:p>
          <a:r>
            <a:rPr lang="en-US" dirty="0" smtClean="0"/>
            <a:t>Fiscal Data</a:t>
          </a:r>
          <a:endParaRPr lang="en-US" dirty="0"/>
        </a:p>
      </dgm:t>
    </dgm:pt>
    <dgm:pt modelId="{081E6F7F-7F0C-4EDC-A705-4CD593D786EE}" type="parTrans" cxnId="{809B50D1-05E8-4E92-970B-85417850DEA4}">
      <dgm:prSet/>
      <dgm:spPr/>
      <dgm:t>
        <a:bodyPr/>
        <a:lstStyle/>
        <a:p>
          <a:endParaRPr lang="en-US"/>
        </a:p>
      </dgm:t>
    </dgm:pt>
    <dgm:pt modelId="{0B81EC3D-7963-4772-B3F5-213F17983663}" type="sibTrans" cxnId="{809B50D1-05E8-4E92-970B-85417850DEA4}">
      <dgm:prSet/>
      <dgm:spPr/>
      <dgm:t>
        <a:bodyPr/>
        <a:lstStyle/>
        <a:p>
          <a:endParaRPr lang="en-US"/>
        </a:p>
      </dgm:t>
    </dgm:pt>
    <dgm:pt modelId="{D454C43D-91DF-4762-9753-95797247ADC9}">
      <dgm:prSet phldrT="[Text]"/>
      <dgm:spPr/>
      <dgm:t>
        <a:bodyPr/>
        <a:lstStyle/>
        <a:p>
          <a:r>
            <a:rPr lang="en-US" dirty="0" smtClean="0"/>
            <a:t>Program Improvement Goals</a:t>
          </a:r>
          <a:endParaRPr lang="en-US" dirty="0"/>
        </a:p>
      </dgm:t>
    </dgm:pt>
    <dgm:pt modelId="{72555ED9-AF25-44C6-974A-887A67A99752}" type="parTrans" cxnId="{1B094CCF-3EE6-4C73-8356-A4AD393F1EAB}">
      <dgm:prSet/>
      <dgm:spPr/>
      <dgm:t>
        <a:bodyPr/>
        <a:lstStyle/>
        <a:p>
          <a:endParaRPr lang="en-US"/>
        </a:p>
      </dgm:t>
    </dgm:pt>
    <dgm:pt modelId="{44BBAB10-3246-42C1-A24C-FDDBADE42E0A}" type="sibTrans" cxnId="{1B094CCF-3EE6-4C73-8356-A4AD393F1EAB}">
      <dgm:prSet/>
      <dgm:spPr/>
      <dgm:t>
        <a:bodyPr/>
        <a:lstStyle/>
        <a:p>
          <a:endParaRPr lang="en-US"/>
        </a:p>
      </dgm:t>
    </dgm:pt>
    <dgm:pt modelId="{551EC8EC-934C-4890-B951-BB8E382731A7}">
      <dgm:prSet phldrT="[Text]"/>
      <dgm:spPr/>
      <dgm:t>
        <a:bodyPr/>
        <a:lstStyle/>
        <a:p>
          <a:r>
            <a:rPr lang="en-US" dirty="0" smtClean="0"/>
            <a:t>Measurable</a:t>
          </a:r>
          <a:endParaRPr lang="en-US" dirty="0"/>
        </a:p>
      </dgm:t>
    </dgm:pt>
    <dgm:pt modelId="{F78DF1B7-D06C-412E-95F3-0AF47E7D697C}" type="parTrans" cxnId="{021FF65F-BBF2-469E-8D5C-FF6C11B66204}">
      <dgm:prSet/>
      <dgm:spPr/>
      <dgm:t>
        <a:bodyPr/>
        <a:lstStyle/>
        <a:p>
          <a:endParaRPr lang="en-US"/>
        </a:p>
      </dgm:t>
    </dgm:pt>
    <dgm:pt modelId="{2DC6CBBA-5E6A-4F04-B49D-23B522CA5927}" type="sibTrans" cxnId="{021FF65F-BBF2-469E-8D5C-FF6C11B66204}">
      <dgm:prSet/>
      <dgm:spPr/>
      <dgm:t>
        <a:bodyPr/>
        <a:lstStyle/>
        <a:p>
          <a:endParaRPr lang="en-US"/>
        </a:p>
      </dgm:t>
    </dgm:pt>
    <dgm:pt modelId="{00EEBB6A-B70E-4478-93D4-54377D042EE7}">
      <dgm:prSet phldrT="[Text]"/>
      <dgm:spPr/>
      <dgm:t>
        <a:bodyPr/>
        <a:lstStyle/>
        <a:p>
          <a:r>
            <a:rPr lang="en-US" dirty="0" smtClean="0"/>
            <a:t>LACES Training</a:t>
          </a:r>
          <a:endParaRPr lang="en-US" dirty="0"/>
        </a:p>
      </dgm:t>
    </dgm:pt>
    <dgm:pt modelId="{BCF5592B-0476-472A-9CB7-20E1E8C72AA5}" type="parTrans" cxnId="{AEAC1236-922F-45AD-86F7-7109FC5C39B0}">
      <dgm:prSet/>
      <dgm:spPr/>
      <dgm:t>
        <a:bodyPr/>
        <a:lstStyle/>
        <a:p>
          <a:endParaRPr lang="en-US"/>
        </a:p>
      </dgm:t>
    </dgm:pt>
    <dgm:pt modelId="{C195E36B-B55E-4F58-9335-EBE339962DB3}" type="sibTrans" cxnId="{AEAC1236-922F-45AD-86F7-7109FC5C39B0}">
      <dgm:prSet/>
      <dgm:spPr/>
      <dgm:t>
        <a:bodyPr/>
        <a:lstStyle/>
        <a:p>
          <a:endParaRPr lang="en-US"/>
        </a:p>
      </dgm:t>
    </dgm:pt>
    <dgm:pt modelId="{9F4F9F3C-CCBE-4846-A013-96B8D187C702}">
      <dgm:prSet phldrT="[Text]"/>
      <dgm:spPr/>
      <dgm:t>
        <a:bodyPr/>
        <a:lstStyle/>
        <a:p>
          <a:r>
            <a:rPr lang="en-US" dirty="0" smtClean="0"/>
            <a:t>Monthly Updates</a:t>
          </a:r>
          <a:endParaRPr lang="en-US" dirty="0"/>
        </a:p>
      </dgm:t>
    </dgm:pt>
    <dgm:pt modelId="{F229F52C-4959-4FE2-8EFA-A97E635B8A11}" type="parTrans" cxnId="{D9A30183-6375-42F8-BB3E-8CB5D2D5A483}">
      <dgm:prSet/>
      <dgm:spPr/>
      <dgm:t>
        <a:bodyPr/>
        <a:lstStyle/>
        <a:p>
          <a:endParaRPr lang="en-US"/>
        </a:p>
      </dgm:t>
    </dgm:pt>
    <dgm:pt modelId="{00A37DD4-61BE-460C-ADA3-0FBED303B26D}" type="sibTrans" cxnId="{D9A30183-6375-42F8-BB3E-8CB5D2D5A483}">
      <dgm:prSet/>
      <dgm:spPr/>
      <dgm:t>
        <a:bodyPr/>
        <a:lstStyle/>
        <a:p>
          <a:endParaRPr lang="en-US"/>
        </a:p>
      </dgm:t>
    </dgm:pt>
    <dgm:pt modelId="{BF9B9EA9-C27E-4038-8CBF-3B1ED3B287D3}">
      <dgm:prSet phldrT="[Text]"/>
      <dgm:spPr/>
      <dgm:t>
        <a:bodyPr/>
        <a:lstStyle/>
        <a:p>
          <a:r>
            <a:rPr lang="en-US" dirty="0" smtClean="0"/>
            <a:t>Face-to-face and quarterly webinars</a:t>
          </a:r>
          <a:endParaRPr lang="en-US" dirty="0"/>
        </a:p>
      </dgm:t>
    </dgm:pt>
    <dgm:pt modelId="{329B7FDA-6DE1-4146-A182-EB716D14BFB2}" type="parTrans" cxnId="{E04B9740-8B3C-492A-B96A-75D286552EEF}">
      <dgm:prSet/>
      <dgm:spPr/>
      <dgm:t>
        <a:bodyPr/>
        <a:lstStyle/>
        <a:p>
          <a:endParaRPr lang="en-US"/>
        </a:p>
      </dgm:t>
    </dgm:pt>
    <dgm:pt modelId="{ECAB142D-2716-4631-92FA-110E2C146D87}" type="sibTrans" cxnId="{E04B9740-8B3C-492A-B96A-75D286552EEF}">
      <dgm:prSet/>
      <dgm:spPr/>
      <dgm:t>
        <a:bodyPr/>
        <a:lstStyle/>
        <a:p>
          <a:endParaRPr lang="en-US"/>
        </a:p>
      </dgm:t>
    </dgm:pt>
    <dgm:pt modelId="{82F8F459-92F4-4710-AF10-558BFEE3A9F6}">
      <dgm:prSet phldrT="[Text]"/>
      <dgm:spPr/>
      <dgm:t>
        <a:bodyPr/>
        <a:lstStyle/>
        <a:p>
          <a:r>
            <a:rPr lang="en-US" dirty="0" smtClean="0"/>
            <a:t>Data Dashboards</a:t>
          </a:r>
          <a:endParaRPr lang="en-US" dirty="0"/>
        </a:p>
      </dgm:t>
    </dgm:pt>
    <dgm:pt modelId="{685589BB-991B-47EA-BA53-73C06A059EF7}" type="parTrans" cxnId="{B338E0B1-21F5-468A-9725-38B8EDB461D9}">
      <dgm:prSet/>
      <dgm:spPr/>
      <dgm:t>
        <a:bodyPr/>
        <a:lstStyle/>
        <a:p>
          <a:endParaRPr lang="en-US"/>
        </a:p>
      </dgm:t>
    </dgm:pt>
    <dgm:pt modelId="{DBD78FEC-00FD-4699-A9B6-15AA209B8773}" type="sibTrans" cxnId="{B338E0B1-21F5-468A-9725-38B8EDB461D9}">
      <dgm:prSet/>
      <dgm:spPr/>
      <dgm:t>
        <a:bodyPr/>
        <a:lstStyle/>
        <a:p>
          <a:endParaRPr lang="en-US"/>
        </a:p>
      </dgm:t>
    </dgm:pt>
    <dgm:pt modelId="{ECF4551D-F9E4-4CFA-B067-14D9B0B629AF}">
      <dgm:prSet phldrT="[Text]"/>
      <dgm:spPr/>
      <dgm:t>
        <a:bodyPr/>
        <a:lstStyle/>
        <a:p>
          <a:r>
            <a:rPr lang="en-US" dirty="0" smtClean="0"/>
            <a:t>LACES</a:t>
          </a:r>
          <a:endParaRPr lang="en-US" dirty="0"/>
        </a:p>
      </dgm:t>
    </dgm:pt>
    <dgm:pt modelId="{40643FC4-B704-4231-827E-28EB897EBA42}" type="parTrans" cxnId="{BAAB163B-FE11-48B7-9E6C-BF6ED01CC7AC}">
      <dgm:prSet/>
      <dgm:spPr/>
      <dgm:t>
        <a:bodyPr/>
        <a:lstStyle/>
        <a:p>
          <a:endParaRPr lang="en-US"/>
        </a:p>
      </dgm:t>
    </dgm:pt>
    <dgm:pt modelId="{A7019611-01D8-434B-BA31-363DD3609511}" type="sibTrans" cxnId="{BAAB163B-FE11-48B7-9E6C-BF6ED01CC7AC}">
      <dgm:prSet/>
      <dgm:spPr/>
      <dgm:t>
        <a:bodyPr/>
        <a:lstStyle/>
        <a:p>
          <a:endParaRPr lang="en-US"/>
        </a:p>
      </dgm:t>
    </dgm:pt>
    <dgm:pt modelId="{62F5E783-3376-4242-9A15-28D721E76270}">
      <dgm:prSet phldrT="[Text]"/>
      <dgm:spPr/>
      <dgm:t>
        <a:bodyPr/>
        <a:lstStyle/>
        <a:p>
          <a:r>
            <a:rPr lang="en-US" dirty="0" smtClean="0"/>
            <a:t>WCCC</a:t>
          </a:r>
          <a:endParaRPr lang="en-US" dirty="0"/>
        </a:p>
      </dgm:t>
    </dgm:pt>
    <dgm:pt modelId="{20D664B0-BB89-4610-BB3B-A48F68794864}" type="parTrans" cxnId="{A7AEDB45-F80F-4BF6-BED4-CD1DE05531E7}">
      <dgm:prSet/>
      <dgm:spPr/>
      <dgm:t>
        <a:bodyPr/>
        <a:lstStyle/>
        <a:p>
          <a:endParaRPr lang="en-US"/>
        </a:p>
      </dgm:t>
    </dgm:pt>
    <dgm:pt modelId="{8EF7857C-AABA-4C51-9CC0-87D6C642692A}" type="sibTrans" cxnId="{A7AEDB45-F80F-4BF6-BED4-CD1DE05531E7}">
      <dgm:prSet/>
      <dgm:spPr/>
      <dgm:t>
        <a:bodyPr/>
        <a:lstStyle/>
        <a:p>
          <a:endParaRPr lang="en-US"/>
        </a:p>
      </dgm:t>
    </dgm:pt>
    <dgm:pt modelId="{A051C60D-8882-4F75-8BDE-10CB01FC217F}">
      <dgm:prSet phldrT="[Text]"/>
      <dgm:spPr/>
      <dgm:t>
        <a:bodyPr/>
        <a:lstStyle/>
        <a:p>
          <a:r>
            <a:rPr lang="en-US" dirty="0" smtClean="0"/>
            <a:t>Site Visits</a:t>
          </a:r>
          <a:endParaRPr lang="en-US" dirty="0"/>
        </a:p>
      </dgm:t>
    </dgm:pt>
    <dgm:pt modelId="{9FDE9A1E-8D7E-4F6F-AEFA-44A6AC7BB8E7}" type="parTrans" cxnId="{AAA0D5F3-402C-4407-84B0-985B1C123FC4}">
      <dgm:prSet/>
      <dgm:spPr/>
      <dgm:t>
        <a:bodyPr/>
        <a:lstStyle/>
        <a:p>
          <a:endParaRPr lang="en-US"/>
        </a:p>
      </dgm:t>
    </dgm:pt>
    <dgm:pt modelId="{B9BE9B52-0704-4059-A0CD-BD1680EFCBBA}" type="sibTrans" cxnId="{AAA0D5F3-402C-4407-84B0-985B1C123FC4}">
      <dgm:prSet/>
      <dgm:spPr/>
      <dgm:t>
        <a:bodyPr/>
        <a:lstStyle/>
        <a:p>
          <a:endParaRPr lang="en-US"/>
        </a:p>
      </dgm:t>
    </dgm:pt>
    <dgm:pt modelId="{918F18EB-696D-4B31-A537-8ED19AF238A5}">
      <dgm:prSet phldrT="[Text]"/>
      <dgm:spPr/>
      <dgm:t>
        <a:bodyPr/>
        <a:lstStyle/>
        <a:p>
          <a:r>
            <a:rPr lang="en-US" dirty="0" smtClean="0"/>
            <a:t>Comprehensive review</a:t>
          </a:r>
          <a:endParaRPr lang="en-US" dirty="0"/>
        </a:p>
      </dgm:t>
    </dgm:pt>
    <dgm:pt modelId="{AB2B245C-AE30-44CF-9129-38C85ECC30C0}" type="parTrans" cxnId="{C0AC019B-2F54-43E4-ADBA-F54C2C3C1714}">
      <dgm:prSet/>
      <dgm:spPr/>
      <dgm:t>
        <a:bodyPr/>
        <a:lstStyle/>
        <a:p>
          <a:endParaRPr lang="en-US"/>
        </a:p>
      </dgm:t>
    </dgm:pt>
    <dgm:pt modelId="{7522E2DC-33E2-4912-8D7D-421F22726F6B}" type="sibTrans" cxnId="{C0AC019B-2F54-43E4-ADBA-F54C2C3C1714}">
      <dgm:prSet/>
      <dgm:spPr/>
      <dgm:t>
        <a:bodyPr/>
        <a:lstStyle/>
        <a:p>
          <a:endParaRPr lang="en-US"/>
        </a:p>
      </dgm:t>
    </dgm:pt>
    <dgm:pt modelId="{2E511F29-3B50-474B-AC13-205662555E2E}">
      <dgm:prSet phldrT="[Text]"/>
      <dgm:spPr/>
      <dgm:t>
        <a:bodyPr/>
        <a:lstStyle/>
        <a:p>
          <a:r>
            <a:rPr lang="en-US" dirty="0" smtClean="0"/>
            <a:t>Quarterly Reports</a:t>
          </a:r>
          <a:endParaRPr lang="en-US" dirty="0"/>
        </a:p>
      </dgm:t>
    </dgm:pt>
    <dgm:pt modelId="{6E33BD6F-0383-4932-A77A-0D01BAE49D23}" type="parTrans" cxnId="{EDCE98C3-24F1-41A8-B327-7F21AADC6629}">
      <dgm:prSet/>
      <dgm:spPr/>
      <dgm:t>
        <a:bodyPr/>
        <a:lstStyle/>
        <a:p>
          <a:endParaRPr lang="en-US"/>
        </a:p>
      </dgm:t>
    </dgm:pt>
    <dgm:pt modelId="{5B621828-4D3D-4BDD-97C2-2654468CA4B7}" type="sibTrans" cxnId="{EDCE98C3-24F1-41A8-B327-7F21AADC6629}">
      <dgm:prSet/>
      <dgm:spPr/>
      <dgm:t>
        <a:bodyPr/>
        <a:lstStyle/>
        <a:p>
          <a:endParaRPr lang="en-US"/>
        </a:p>
      </dgm:t>
    </dgm:pt>
    <dgm:pt modelId="{78D0556C-EF7F-43DD-ABE9-00A3AB8BCB71}">
      <dgm:prSet phldrT="[Text]"/>
      <dgm:spPr/>
      <dgm:t>
        <a:bodyPr/>
        <a:lstStyle/>
        <a:p>
          <a:r>
            <a:rPr lang="en-US" dirty="0" smtClean="0"/>
            <a:t>Data</a:t>
          </a:r>
          <a:endParaRPr lang="en-US" dirty="0"/>
        </a:p>
      </dgm:t>
    </dgm:pt>
    <dgm:pt modelId="{98040A8A-BD1E-4572-AA0B-113A2E249B0E}" type="parTrans" cxnId="{166532F5-F45E-4916-B4BD-DD659D49E093}">
      <dgm:prSet/>
      <dgm:spPr/>
      <dgm:t>
        <a:bodyPr/>
        <a:lstStyle/>
        <a:p>
          <a:endParaRPr lang="en-US"/>
        </a:p>
      </dgm:t>
    </dgm:pt>
    <dgm:pt modelId="{B5762442-B5A2-419E-A0C5-7FD6A7356B45}" type="sibTrans" cxnId="{166532F5-F45E-4916-B4BD-DD659D49E093}">
      <dgm:prSet/>
      <dgm:spPr/>
      <dgm:t>
        <a:bodyPr/>
        <a:lstStyle/>
        <a:p>
          <a:endParaRPr lang="en-US"/>
        </a:p>
      </dgm:t>
    </dgm:pt>
    <dgm:pt modelId="{D18C54C6-D21A-474E-9F16-2FF3EE4EE659}">
      <dgm:prSet phldrT="[Text]"/>
      <dgm:spPr/>
      <dgm:t>
        <a:bodyPr/>
        <a:lstStyle/>
        <a:p>
          <a:r>
            <a:rPr lang="en-US" dirty="0" smtClean="0"/>
            <a:t>State Data Reviews</a:t>
          </a:r>
          <a:endParaRPr lang="en-US" dirty="0"/>
        </a:p>
      </dgm:t>
    </dgm:pt>
    <dgm:pt modelId="{800FC2D3-E89A-4F31-B4AF-78BD9376AD8D}" type="parTrans" cxnId="{B01ED2DB-9EBC-4AF7-83AA-5654775B2D24}">
      <dgm:prSet/>
      <dgm:spPr/>
      <dgm:t>
        <a:bodyPr/>
        <a:lstStyle/>
        <a:p>
          <a:endParaRPr lang="en-US"/>
        </a:p>
      </dgm:t>
    </dgm:pt>
    <dgm:pt modelId="{5554251E-68D7-4D72-AC03-F93F47181F2A}" type="sibTrans" cxnId="{B01ED2DB-9EBC-4AF7-83AA-5654775B2D24}">
      <dgm:prSet/>
      <dgm:spPr/>
      <dgm:t>
        <a:bodyPr/>
        <a:lstStyle/>
        <a:p>
          <a:endParaRPr lang="en-US"/>
        </a:p>
      </dgm:t>
    </dgm:pt>
    <dgm:pt modelId="{A4B42D40-02FA-4CA6-BEDC-1E311D820A82}">
      <dgm:prSet phldrT="[Text]"/>
      <dgm:spPr/>
      <dgm:t>
        <a:bodyPr/>
        <a:lstStyle/>
        <a:p>
          <a:r>
            <a:rPr lang="en-US" dirty="0" smtClean="0"/>
            <a:t>Monthly</a:t>
          </a:r>
          <a:endParaRPr lang="en-US" dirty="0"/>
        </a:p>
      </dgm:t>
    </dgm:pt>
    <dgm:pt modelId="{9FD55D98-A0CE-4075-B8C7-66DA59D07F5B}" type="parTrans" cxnId="{07C5509F-B446-4A52-9EFF-E08C4F5518B6}">
      <dgm:prSet/>
      <dgm:spPr/>
      <dgm:t>
        <a:bodyPr/>
        <a:lstStyle/>
        <a:p>
          <a:endParaRPr lang="en-US"/>
        </a:p>
      </dgm:t>
    </dgm:pt>
    <dgm:pt modelId="{A0444794-DEDE-4F01-B900-6742AE686CAE}" type="sibTrans" cxnId="{07C5509F-B446-4A52-9EFF-E08C4F5518B6}">
      <dgm:prSet/>
      <dgm:spPr/>
      <dgm:t>
        <a:bodyPr/>
        <a:lstStyle/>
        <a:p>
          <a:endParaRPr lang="en-US"/>
        </a:p>
      </dgm:t>
    </dgm:pt>
    <dgm:pt modelId="{1371C164-E80A-4003-9C39-F6694457D99D}">
      <dgm:prSet phldrT="[Text]"/>
      <dgm:spPr/>
      <dgm:t>
        <a:bodyPr/>
        <a:lstStyle/>
        <a:p>
          <a:r>
            <a:rPr lang="en-US" dirty="0" smtClean="0"/>
            <a:t>EOY Reports</a:t>
          </a:r>
          <a:endParaRPr lang="en-US" dirty="0"/>
        </a:p>
      </dgm:t>
    </dgm:pt>
    <dgm:pt modelId="{284978A4-15BD-4FDE-84E5-8B1A556BD3DF}" type="parTrans" cxnId="{4C9EB01B-BC52-4797-B7AD-EDB760B9ED2F}">
      <dgm:prSet/>
      <dgm:spPr/>
      <dgm:t>
        <a:bodyPr/>
        <a:lstStyle/>
        <a:p>
          <a:endParaRPr lang="en-US"/>
        </a:p>
      </dgm:t>
    </dgm:pt>
    <dgm:pt modelId="{ED51C807-BC93-4AAA-8A9B-CD17C079F452}" type="sibTrans" cxnId="{4C9EB01B-BC52-4797-B7AD-EDB760B9ED2F}">
      <dgm:prSet/>
      <dgm:spPr/>
      <dgm:t>
        <a:bodyPr/>
        <a:lstStyle/>
        <a:p>
          <a:endParaRPr lang="en-US"/>
        </a:p>
      </dgm:t>
    </dgm:pt>
    <dgm:pt modelId="{3EAA8FC4-6BD3-44BA-93A8-ADE4FF334555}">
      <dgm:prSet phldrT="[Text]"/>
      <dgm:spPr/>
      <dgm:t>
        <a:bodyPr/>
        <a:lstStyle/>
        <a:p>
          <a:r>
            <a:rPr lang="en-US" dirty="0" smtClean="0"/>
            <a:t>Performance data analysis</a:t>
          </a:r>
          <a:endParaRPr lang="en-US" dirty="0"/>
        </a:p>
      </dgm:t>
    </dgm:pt>
    <dgm:pt modelId="{7845C5BC-1690-4C57-ADFB-AC8B0B53A5C7}" type="parTrans" cxnId="{321FFB52-8910-4967-A518-CD0D0C537430}">
      <dgm:prSet/>
      <dgm:spPr/>
      <dgm:t>
        <a:bodyPr/>
        <a:lstStyle/>
        <a:p>
          <a:endParaRPr lang="en-US"/>
        </a:p>
      </dgm:t>
    </dgm:pt>
    <dgm:pt modelId="{4BB4C1D1-7A17-42C8-852A-B15610FEA302}" type="sibTrans" cxnId="{321FFB52-8910-4967-A518-CD0D0C537430}">
      <dgm:prSet/>
      <dgm:spPr/>
      <dgm:t>
        <a:bodyPr/>
        <a:lstStyle/>
        <a:p>
          <a:endParaRPr lang="en-US"/>
        </a:p>
      </dgm:t>
    </dgm:pt>
    <dgm:pt modelId="{B01F7C8A-BB83-48E5-9867-F4D09B66DBC8}">
      <dgm:prSet phldrT="[Text]"/>
      <dgm:spPr/>
      <dgm:t>
        <a:bodyPr/>
        <a:lstStyle/>
        <a:p>
          <a:r>
            <a:rPr lang="en-US" dirty="0" smtClean="0"/>
            <a:t>Successes/challenges</a:t>
          </a:r>
          <a:endParaRPr lang="en-US" dirty="0"/>
        </a:p>
      </dgm:t>
    </dgm:pt>
    <dgm:pt modelId="{127D27C7-CA67-4B6A-B79C-BC0F537A3866}" type="parTrans" cxnId="{ACB9C730-460D-42A9-95A2-410AD8A5F99B}">
      <dgm:prSet/>
      <dgm:spPr/>
      <dgm:t>
        <a:bodyPr/>
        <a:lstStyle/>
        <a:p>
          <a:endParaRPr lang="en-US"/>
        </a:p>
      </dgm:t>
    </dgm:pt>
    <dgm:pt modelId="{6AFF8EE6-6406-41A4-8EDE-3FCE0B6DD7F8}" type="sibTrans" cxnId="{ACB9C730-460D-42A9-95A2-410AD8A5F99B}">
      <dgm:prSet/>
      <dgm:spPr/>
      <dgm:t>
        <a:bodyPr/>
        <a:lstStyle/>
        <a:p>
          <a:endParaRPr lang="en-US"/>
        </a:p>
      </dgm:t>
    </dgm:pt>
    <dgm:pt modelId="{AA36F722-1D89-4CB1-879B-2A493A53B0E8}">
      <dgm:prSet phldrT="[Text]"/>
      <dgm:spPr/>
      <dgm:t>
        <a:bodyPr/>
        <a:lstStyle/>
        <a:p>
          <a:r>
            <a:rPr lang="en-US" dirty="0" smtClean="0"/>
            <a:t>Evaluations &amp; monitoring</a:t>
          </a:r>
          <a:endParaRPr lang="en-US" dirty="0"/>
        </a:p>
      </dgm:t>
    </dgm:pt>
    <dgm:pt modelId="{E0C67B3D-2AF9-415D-A25A-69D9700DEDF8}" type="parTrans" cxnId="{9E9AB0AE-6679-4E03-87CB-7058C37F328B}">
      <dgm:prSet/>
      <dgm:spPr/>
      <dgm:t>
        <a:bodyPr/>
        <a:lstStyle/>
        <a:p>
          <a:endParaRPr lang="en-US"/>
        </a:p>
      </dgm:t>
    </dgm:pt>
    <dgm:pt modelId="{1F612254-7BF7-46AD-801F-0FED62A0439C}" type="sibTrans" cxnId="{9E9AB0AE-6679-4E03-87CB-7058C37F328B}">
      <dgm:prSet/>
      <dgm:spPr/>
      <dgm:t>
        <a:bodyPr/>
        <a:lstStyle/>
        <a:p>
          <a:endParaRPr lang="en-US"/>
        </a:p>
      </dgm:t>
    </dgm:pt>
    <dgm:pt modelId="{DAB84A89-9B83-493C-879F-ED3300630758}">
      <dgm:prSet phldrT="[Text]"/>
      <dgm:spPr/>
      <dgm:t>
        <a:bodyPr/>
        <a:lstStyle/>
        <a:p>
          <a:r>
            <a:rPr lang="en-US" dirty="0" smtClean="0"/>
            <a:t>Professional development</a:t>
          </a:r>
          <a:endParaRPr lang="en-US" dirty="0"/>
        </a:p>
      </dgm:t>
    </dgm:pt>
    <dgm:pt modelId="{80D89431-F0F5-4213-A824-2DD685F142C5}" type="parTrans" cxnId="{284E8B25-A3FA-45CD-9E11-4078D445F1DC}">
      <dgm:prSet/>
      <dgm:spPr/>
      <dgm:t>
        <a:bodyPr/>
        <a:lstStyle/>
        <a:p>
          <a:endParaRPr lang="en-US"/>
        </a:p>
      </dgm:t>
    </dgm:pt>
    <dgm:pt modelId="{4E97E81B-443B-4D3C-B436-9863BBE435CA}" type="sibTrans" cxnId="{284E8B25-A3FA-45CD-9E11-4078D445F1DC}">
      <dgm:prSet/>
      <dgm:spPr/>
      <dgm:t>
        <a:bodyPr/>
        <a:lstStyle/>
        <a:p>
          <a:endParaRPr lang="en-US"/>
        </a:p>
      </dgm:t>
    </dgm:pt>
    <dgm:pt modelId="{24C5E445-1CC2-4B37-B9B7-B09E6B792FB7}">
      <dgm:prSet phldrT="[Text]"/>
      <dgm:spPr/>
      <dgm:t>
        <a:bodyPr/>
        <a:lstStyle/>
        <a:p>
          <a:r>
            <a:rPr lang="en-US" dirty="0" smtClean="0"/>
            <a:t>Use of standards</a:t>
          </a:r>
          <a:endParaRPr lang="en-US" dirty="0"/>
        </a:p>
      </dgm:t>
    </dgm:pt>
    <dgm:pt modelId="{FFC026A0-AFEA-4D61-9B5C-3A7617C78DCA}" type="parTrans" cxnId="{D12C9F7C-A036-4A61-89D2-D0EDACCD75D2}">
      <dgm:prSet/>
      <dgm:spPr/>
      <dgm:t>
        <a:bodyPr/>
        <a:lstStyle/>
        <a:p>
          <a:endParaRPr lang="en-US"/>
        </a:p>
      </dgm:t>
    </dgm:pt>
    <dgm:pt modelId="{5DA259B6-E796-45B1-A232-626C9B4F804E}" type="sibTrans" cxnId="{D12C9F7C-A036-4A61-89D2-D0EDACCD75D2}">
      <dgm:prSet/>
      <dgm:spPr/>
      <dgm:t>
        <a:bodyPr/>
        <a:lstStyle/>
        <a:p>
          <a:endParaRPr lang="en-US"/>
        </a:p>
      </dgm:t>
    </dgm:pt>
    <dgm:pt modelId="{6EE0D91E-CDAC-43C4-8EE5-140F90DEB907}">
      <dgm:prSet phldrT="[Text]"/>
      <dgm:spPr/>
      <dgm:t>
        <a:bodyPr/>
        <a:lstStyle/>
        <a:p>
          <a:r>
            <a:rPr lang="en-US" dirty="0" smtClean="0"/>
            <a:t>ECR</a:t>
          </a:r>
          <a:endParaRPr lang="en-US" dirty="0"/>
        </a:p>
      </dgm:t>
    </dgm:pt>
    <dgm:pt modelId="{44448167-2911-49BB-ABA7-C5D1E24987CE}" type="parTrans" cxnId="{BF942AE5-9CCC-41E1-9B95-538080953CF3}">
      <dgm:prSet/>
      <dgm:spPr/>
      <dgm:t>
        <a:bodyPr/>
        <a:lstStyle/>
        <a:p>
          <a:endParaRPr lang="en-US"/>
        </a:p>
      </dgm:t>
    </dgm:pt>
    <dgm:pt modelId="{5EBF5DA7-E04B-4184-BCB2-B30BF56F444F}" type="sibTrans" cxnId="{BF942AE5-9CCC-41E1-9B95-538080953CF3}">
      <dgm:prSet/>
      <dgm:spPr/>
      <dgm:t>
        <a:bodyPr/>
        <a:lstStyle/>
        <a:p>
          <a:endParaRPr lang="en-US"/>
        </a:p>
      </dgm:t>
    </dgm:pt>
    <dgm:pt modelId="{E755402B-FF96-4755-A9E0-68EB6D4E0C80}">
      <dgm:prSet phldrT="[Text]"/>
      <dgm:spPr/>
      <dgm:t>
        <a:bodyPr/>
        <a:lstStyle/>
        <a:p>
          <a:r>
            <a:rPr lang="en-US" dirty="0" smtClean="0"/>
            <a:t>Other</a:t>
          </a:r>
          <a:endParaRPr lang="en-US" dirty="0"/>
        </a:p>
      </dgm:t>
    </dgm:pt>
    <dgm:pt modelId="{D8BA7702-DD28-4EC1-97A7-A056BAA1C500}" type="parTrans" cxnId="{E0C96FBA-D6D5-44D7-8A8B-61EAD534EDAE}">
      <dgm:prSet/>
      <dgm:spPr/>
      <dgm:t>
        <a:bodyPr/>
        <a:lstStyle/>
        <a:p>
          <a:endParaRPr lang="en-US"/>
        </a:p>
      </dgm:t>
    </dgm:pt>
    <dgm:pt modelId="{F95232AC-1146-4C6A-87A0-25C5744547C9}" type="sibTrans" cxnId="{E0C96FBA-D6D5-44D7-8A8B-61EAD534EDAE}">
      <dgm:prSet/>
      <dgm:spPr/>
      <dgm:t>
        <a:bodyPr/>
        <a:lstStyle/>
        <a:p>
          <a:endParaRPr lang="en-US"/>
        </a:p>
      </dgm:t>
    </dgm:pt>
    <dgm:pt modelId="{6C09BCB0-726D-4647-B697-EFD8F664B5D4}">
      <dgm:prSet phldrT="[Text]"/>
      <dgm:spPr/>
      <dgm:t>
        <a:bodyPr/>
        <a:lstStyle/>
        <a:p>
          <a:r>
            <a:rPr lang="en-US" dirty="0" smtClean="0"/>
            <a:t>Success/challenges</a:t>
          </a:r>
          <a:endParaRPr lang="en-US" dirty="0"/>
        </a:p>
      </dgm:t>
    </dgm:pt>
    <dgm:pt modelId="{8FE0E0FE-C7EC-401A-9BE4-DFB91DA3210B}" type="parTrans" cxnId="{C205805A-A722-4096-A975-4AAF164A8973}">
      <dgm:prSet/>
      <dgm:spPr/>
    </dgm:pt>
    <dgm:pt modelId="{BD4292DD-CA8F-439D-9486-83D088A5AE4C}" type="sibTrans" cxnId="{C205805A-A722-4096-A975-4AAF164A8973}">
      <dgm:prSet/>
      <dgm:spPr/>
    </dgm:pt>
    <dgm:pt modelId="{7A40726B-3017-4911-A41D-F9058CDEFFAB}">
      <dgm:prSet phldrT="[Text]"/>
      <dgm:spPr/>
      <dgm:t>
        <a:bodyPr/>
        <a:lstStyle/>
        <a:p>
          <a:r>
            <a:rPr lang="en-US" dirty="0" smtClean="0"/>
            <a:t>Other</a:t>
          </a:r>
          <a:endParaRPr lang="en-US" dirty="0"/>
        </a:p>
      </dgm:t>
    </dgm:pt>
    <dgm:pt modelId="{78486A1C-D64E-491A-933F-FF87AAC01708}" type="parTrans" cxnId="{38EE21D4-6CD3-4475-A210-8920F5E809B1}">
      <dgm:prSet/>
      <dgm:spPr/>
    </dgm:pt>
    <dgm:pt modelId="{345BC85A-A44F-4202-AE89-987C4F6DF7E7}" type="sibTrans" cxnId="{38EE21D4-6CD3-4475-A210-8920F5E809B1}">
      <dgm:prSet/>
      <dgm:spPr/>
    </dgm:pt>
    <dgm:pt modelId="{15687166-CAB1-4D31-B354-59776527DEB5}" type="pres">
      <dgm:prSet presAssocID="{746A9977-3727-4B5E-B122-4D10C468469E}" presName="theList" presStyleCnt="0">
        <dgm:presLayoutVars>
          <dgm:dir/>
          <dgm:animLvl val="lvl"/>
          <dgm:resizeHandles val="exact"/>
        </dgm:presLayoutVars>
      </dgm:prSet>
      <dgm:spPr/>
      <dgm:t>
        <a:bodyPr/>
        <a:lstStyle/>
        <a:p>
          <a:endParaRPr lang="en-US"/>
        </a:p>
      </dgm:t>
    </dgm:pt>
    <dgm:pt modelId="{8AE35623-C7CD-446F-A0DC-553236622A6C}" type="pres">
      <dgm:prSet presAssocID="{0C8A7F7D-B430-4285-8365-6A6F6AECA068}" presName="compNode" presStyleCnt="0"/>
      <dgm:spPr/>
    </dgm:pt>
    <dgm:pt modelId="{7E1F14C1-BECD-4C64-ADA4-42387F7F82E8}" type="pres">
      <dgm:prSet presAssocID="{0C8A7F7D-B430-4285-8365-6A6F6AECA068}" presName="aNode" presStyleLbl="bgShp" presStyleIdx="0" presStyleCnt="8"/>
      <dgm:spPr/>
      <dgm:t>
        <a:bodyPr/>
        <a:lstStyle/>
        <a:p>
          <a:endParaRPr lang="en-US"/>
        </a:p>
      </dgm:t>
    </dgm:pt>
    <dgm:pt modelId="{9B0A947B-41B0-40E8-9E34-20AC6246AD67}" type="pres">
      <dgm:prSet presAssocID="{0C8A7F7D-B430-4285-8365-6A6F6AECA068}" presName="textNode" presStyleLbl="bgShp" presStyleIdx="0" presStyleCnt="8"/>
      <dgm:spPr/>
      <dgm:t>
        <a:bodyPr/>
        <a:lstStyle/>
        <a:p>
          <a:endParaRPr lang="en-US"/>
        </a:p>
      </dgm:t>
    </dgm:pt>
    <dgm:pt modelId="{D55C05CA-B5EE-4D7A-B8BE-B9E1F2B2E322}" type="pres">
      <dgm:prSet presAssocID="{0C8A7F7D-B430-4285-8365-6A6F6AECA068}" presName="compChildNode" presStyleCnt="0"/>
      <dgm:spPr/>
    </dgm:pt>
    <dgm:pt modelId="{F001C712-B8BF-466E-B3E7-7587DD453A39}" type="pres">
      <dgm:prSet presAssocID="{0C8A7F7D-B430-4285-8365-6A6F6AECA068}" presName="theInnerList" presStyleCnt="0"/>
      <dgm:spPr/>
    </dgm:pt>
    <dgm:pt modelId="{9251A15B-103C-4DCF-A139-41847A711655}" type="pres">
      <dgm:prSet presAssocID="{63284957-2C4C-445B-87C4-124FF4760162}" presName="childNode" presStyleLbl="node1" presStyleIdx="0" presStyleCnt="19">
        <dgm:presLayoutVars>
          <dgm:bulletEnabled val="1"/>
        </dgm:presLayoutVars>
      </dgm:prSet>
      <dgm:spPr/>
      <dgm:t>
        <a:bodyPr/>
        <a:lstStyle/>
        <a:p>
          <a:endParaRPr lang="en-US"/>
        </a:p>
      </dgm:t>
    </dgm:pt>
    <dgm:pt modelId="{FB41C9F1-3D6F-4425-B5B3-26548875CD1F}" type="pres">
      <dgm:prSet presAssocID="{63284957-2C4C-445B-87C4-124FF4760162}" presName="aSpace2" presStyleCnt="0"/>
      <dgm:spPr/>
    </dgm:pt>
    <dgm:pt modelId="{CE6BA003-106F-4DFE-8DE5-3A3B1385BBE7}" type="pres">
      <dgm:prSet presAssocID="{776D1273-4B1F-4634-8DAB-0A4592742595}" presName="childNode" presStyleLbl="node1" presStyleIdx="1" presStyleCnt="19">
        <dgm:presLayoutVars>
          <dgm:bulletEnabled val="1"/>
        </dgm:presLayoutVars>
      </dgm:prSet>
      <dgm:spPr/>
      <dgm:t>
        <a:bodyPr/>
        <a:lstStyle/>
        <a:p>
          <a:endParaRPr lang="en-US"/>
        </a:p>
      </dgm:t>
    </dgm:pt>
    <dgm:pt modelId="{691E2D19-B63B-402E-8F17-167A1DD1596D}" type="pres">
      <dgm:prSet presAssocID="{776D1273-4B1F-4634-8DAB-0A4592742595}" presName="aSpace2" presStyleCnt="0"/>
      <dgm:spPr/>
    </dgm:pt>
    <dgm:pt modelId="{B2B407A4-D74A-42C3-B0AB-498441129C6C}" type="pres">
      <dgm:prSet presAssocID="{9F4F9F3C-CCBE-4846-A013-96B8D187C702}" presName="childNode" presStyleLbl="node1" presStyleIdx="2" presStyleCnt="19">
        <dgm:presLayoutVars>
          <dgm:bulletEnabled val="1"/>
        </dgm:presLayoutVars>
      </dgm:prSet>
      <dgm:spPr/>
      <dgm:t>
        <a:bodyPr/>
        <a:lstStyle/>
        <a:p>
          <a:endParaRPr lang="en-US"/>
        </a:p>
      </dgm:t>
    </dgm:pt>
    <dgm:pt modelId="{8FE7D73C-AB50-43A8-9062-5EB297F8BFD8}" type="pres">
      <dgm:prSet presAssocID="{0C8A7F7D-B430-4285-8365-6A6F6AECA068}" presName="aSpace" presStyleCnt="0"/>
      <dgm:spPr/>
    </dgm:pt>
    <dgm:pt modelId="{22A1BF33-C030-4AC1-8B93-4C3D3F3CE5F0}" type="pres">
      <dgm:prSet presAssocID="{D454C43D-91DF-4762-9753-95797247ADC9}" presName="compNode" presStyleCnt="0"/>
      <dgm:spPr/>
    </dgm:pt>
    <dgm:pt modelId="{9DCE0F9F-85EE-4E97-9F7B-511508B65CB2}" type="pres">
      <dgm:prSet presAssocID="{D454C43D-91DF-4762-9753-95797247ADC9}" presName="aNode" presStyleLbl="bgShp" presStyleIdx="1" presStyleCnt="8"/>
      <dgm:spPr/>
      <dgm:t>
        <a:bodyPr/>
        <a:lstStyle/>
        <a:p>
          <a:endParaRPr lang="en-US"/>
        </a:p>
      </dgm:t>
    </dgm:pt>
    <dgm:pt modelId="{F89788FF-8126-411B-A28E-B4C7BE6102D0}" type="pres">
      <dgm:prSet presAssocID="{D454C43D-91DF-4762-9753-95797247ADC9}" presName="textNode" presStyleLbl="bgShp" presStyleIdx="1" presStyleCnt="8"/>
      <dgm:spPr/>
      <dgm:t>
        <a:bodyPr/>
        <a:lstStyle/>
        <a:p>
          <a:endParaRPr lang="en-US"/>
        </a:p>
      </dgm:t>
    </dgm:pt>
    <dgm:pt modelId="{6F617C04-6034-4E2C-A893-F964D920D2FD}" type="pres">
      <dgm:prSet presAssocID="{D454C43D-91DF-4762-9753-95797247ADC9}" presName="compChildNode" presStyleCnt="0"/>
      <dgm:spPr/>
    </dgm:pt>
    <dgm:pt modelId="{8B3F36F4-EF99-4C07-9419-3171E42DEA59}" type="pres">
      <dgm:prSet presAssocID="{D454C43D-91DF-4762-9753-95797247ADC9}" presName="theInnerList" presStyleCnt="0"/>
      <dgm:spPr/>
    </dgm:pt>
    <dgm:pt modelId="{C06A11F2-F799-4348-9F2A-C0B8078B390E}" type="pres">
      <dgm:prSet presAssocID="{551EC8EC-934C-4890-B951-BB8E382731A7}" presName="childNode" presStyleLbl="node1" presStyleIdx="3" presStyleCnt="19">
        <dgm:presLayoutVars>
          <dgm:bulletEnabled val="1"/>
        </dgm:presLayoutVars>
      </dgm:prSet>
      <dgm:spPr/>
      <dgm:t>
        <a:bodyPr/>
        <a:lstStyle/>
        <a:p>
          <a:endParaRPr lang="en-US"/>
        </a:p>
      </dgm:t>
    </dgm:pt>
    <dgm:pt modelId="{22CB8058-E91C-43C4-ADE8-B8011F050990}" type="pres">
      <dgm:prSet presAssocID="{D454C43D-91DF-4762-9753-95797247ADC9}" presName="aSpace" presStyleCnt="0"/>
      <dgm:spPr/>
    </dgm:pt>
    <dgm:pt modelId="{18AB918E-2DE4-4072-B414-DEE938F441FB}" type="pres">
      <dgm:prSet presAssocID="{00EEBB6A-B70E-4478-93D4-54377D042EE7}" presName="compNode" presStyleCnt="0"/>
      <dgm:spPr/>
    </dgm:pt>
    <dgm:pt modelId="{CB1D2627-47B6-4AA1-B560-F6156AF06702}" type="pres">
      <dgm:prSet presAssocID="{00EEBB6A-B70E-4478-93D4-54377D042EE7}" presName="aNode" presStyleLbl="bgShp" presStyleIdx="2" presStyleCnt="8"/>
      <dgm:spPr/>
      <dgm:t>
        <a:bodyPr/>
        <a:lstStyle/>
        <a:p>
          <a:endParaRPr lang="en-US"/>
        </a:p>
      </dgm:t>
    </dgm:pt>
    <dgm:pt modelId="{4721E7CE-F05D-4569-8CCA-8B8927C785DC}" type="pres">
      <dgm:prSet presAssocID="{00EEBB6A-B70E-4478-93D4-54377D042EE7}" presName="textNode" presStyleLbl="bgShp" presStyleIdx="2" presStyleCnt="8"/>
      <dgm:spPr/>
      <dgm:t>
        <a:bodyPr/>
        <a:lstStyle/>
        <a:p>
          <a:endParaRPr lang="en-US"/>
        </a:p>
      </dgm:t>
    </dgm:pt>
    <dgm:pt modelId="{AC7B3354-564A-40A1-8357-276F8BD1FD4B}" type="pres">
      <dgm:prSet presAssocID="{00EEBB6A-B70E-4478-93D4-54377D042EE7}" presName="compChildNode" presStyleCnt="0"/>
      <dgm:spPr/>
    </dgm:pt>
    <dgm:pt modelId="{180DA218-B253-4572-9532-35D58FABED2F}" type="pres">
      <dgm:prSet presAssocID="{00EEBB6A-B70E-4478-93D4-54377D042EE7}" presName="theInnerList" presStyleCnt="0"/>
      <dgm:spPr/>
    </dgm:pt>
    <dgm:pt modelId="{F1AB1032-FAEF-4439-96DE-E4CCF70D31CB}" type="pres">
      <dgm:prSet presAssocID="{BF9B9EA9-C27E-4038-8CBF-3B1ED3B287D3}" presName="childNode" presStyleLbl="node1" presStyleIdx="4" presStyleCnt="19">
        <dgm:presLayoutVars>
          <dgm:bulletEnabled val="1"/>
        </dgm:presLayoutVars>
      </dgm:prSet>
      <dgm:spPr/>
      <dgm:t>
        <a:bodyPr/>
        <a:lstStyle/>
        <a:p>
          <a:endParaRPr lang="en-US"/>
        </a:p>
      </dgm:t>
    </dgm:pt>
    <dgm:pt modelId="{B27F59DD-AADA-4852-A36E-17A336F6B68D}" type="pres">
      <dgm:prSet presAssocID="{00EEBB6A-B70E-4478-93D4-54377D042EE7}" presName="aSpace" presStyleCnt="0"/>
      <dgm:spPr/>
    </dgm:pt>
    <dgm:pt modelId="{4F5F80B0-89A3-4540-BF66-7343602D45ED}" type="pres">
      <dgm:prSet presAssocID="{82F8F459-92F4-4710-AF10-558BFEE3A9F6}" presName="compNode" presStyleCnt="0"/>
      <dgm:spPr/>
    </dgm:pt>
    <dgm:pt modelId="{742585B8-F6DD-4FF1-AA8B-5CDAE3EB5995}" type="pres">
      <dgm:prSet presAssocID="{82F8F459-92F4-4710-AF10-558BFEE3A9F6}" presName="aNode" presStyleLbl="bgShp" presStyleIdx="3" presStyleCnt="8"/>
      <dgm:spPr/>
      <dgm:t>
        <a:bodyPr/>
        <a:lstStyle/>
        <a:p>
          <a:endParaRPr lang="en-US"/>
        </a:p>
      </dgm:t>
    </dgm:pt>
    <dgm:pt modelId="{9AEEC1F1-41BF-411A-8580-E954677615AC}" type="pres">
      <dgm:prSet presAssocID="{82F8F459-92F4-4710-AF10-558BFEE3A9F6}" presName="textNode" presStyleLbl="bgShp" presStyleIdx="3" presStyleCnt="8"/>
      <dgm:spPr/>
      <dgm:t>
        <a:bodyPr/>
        <a:lstStyle/>
        <a:p>
          <a:endParaRPr lang="en-US"/>
        </a:p>
      </dgm:t>
    </dgm:pt>
    <dgm:pt modelId="{A1404588-9624-4115-B04C-21EC44C8BEA7}" type="pres">
      <dgm:prSet presAssocID="{82F8F459-92F4-4710-AF10-558BFEE3A9F6}" presName="compChildNode" presStyleCnt="0"/>
      <dgm:spPr/>
    </dgm:pt>
    <dgm:pt modelId="{640A0BAF-E8D2-4A8C-BCE4-11D2726837B8}" type="pres">
      <dgm:prSet presAssocID="{82F8F459-92F4-4710-AF10-558BFEE3A9F6}" presName="theInnerList" presStyleCnt="0"/>
      <dgm:spPr/>
    </dgm:pt>
    <dgm:pt modelId="{7576E838-B309-4262-9691-8ABAD77B986B}" type="pres">
      <dgm:prSet presAssocID="{ECF4551D-F9E4-4CFA-B067-14D9B0B629AF}" presName="childNode" presStyleLbl="node1" presStyleIdx="5" presStyleCnt="19">
        <dgm:presLayoutVars>
          <dgm:bulletEnabled val="1"/>
        </dgm:presLayoutVars>
      </dgm:prSet>
      <dgm:spPr/>
      <dgm:t>
        <a:bodyPr/>
        <a:lstStyle/>
        <a:p>
          <a:endParaRPr lang="en-US"/>
        </a:p>
      </dgm:t>
    </dgm:pt>
    <dgm:pt modelId="{A8774082-E7E9-47AA-90A5-90DE72EBD53D}" type="pres">
      <dgm:prSet presAssocID="{ECF4551D-F9E4-4CFA-B067-14D9B0B629AF}" presName="aSpace2" presStyleCnt="0"/>
      <dgm:spPr/>
    </dgm:pt>
    <dgm:pt modelId="{11491DA9-AD31-486A-A930-E113572FFA33}" type="pres">
      <dgm:prSet presAssocID="{62F5E783-3376-4242-9A15-28D721E76270}" presName="childNode" presStyleLbl="node1" presStyleIdx="6" presStyleCnt="19">
        <dgm:presLayoutVars>
          <dgm:bulletEnabled val="1"/>
        </dgm:presLayoutVars>
      </dgm:prSet>
      <dgm:spPr/>
      <dgm:t>
        <a:bodyPr/>
        <a:lstStyle/>
        <a:p>
          <a:endParaRPr lang="en-US"/>
        </a:p>
      </dgm:t>
    </dgm:pt>
    <dgm:pt modelId="{C586081A-FDAD-42FC-BC74-0BEE9124DEEA}" type="pres">
      <dgm:prSet presAssocID="{82F8F459-92F4-4710-AF10-558BFEE3A9F6}" presName="aSpace" presStyleCnt="0"/>
      <dgm:spPr/>
    </dgm:pt>
    <dgm:pt modelId="{6E7DD3E4-4FED-41D7-BE47-E65BEB895D3D}" type="pres">
      <dgm:prSet presAssocID="{A051C60D-8882-4F75-8BDE-10CB01FC217F}" presName="compNode" presStyleCnt="0"/>
      <dgm:spPr/>
    </dgm:pt>
    <dgm:pt modelId="{E6572FA2-19DF-47B9-921A-519D93A5E4A6}" type="pres">
      <dgm:prSet presAssocID="{A051C60D-8882-4F75-8BDE-10CB01FC217F}" presName="aNode" presStyleLbl="bgShp" presStyleIdx="4" presStyleCnt="8"/>
      <dgm:spPr/>
      <dgm:t>
        <a:bodyPr/>
        <a:lstStyle/>
        <a:p>
          <a:endParaRPr lang="en-US"/>
        </a:p>
      </dgm:t>
    </dgm:pt>
    <dgm:pt modelId="{9C583663-50E6-4DCC-B145-489D455E97B6}" type="pres">
      <dgm:prSet presAssocID="{A051C60D-8882-4F75-8BDE-10CB01FC217F}" presName="textNode" presStyleLbl="bgShp" presStyleIdx="4" presStyleCnt="8"/>
      <dgm:spPr/>
      <dgm:t>
        <a:bodyPr/>
        <a:lstStyle/>
        <a:p>
          <a:endParaRPr lang="en-US"/>
        </a:p>
      </dgm:t>
    </dgm:pt>
    <dgm:pt modelId="{181A7E90-9B03-4F8D-8F7D-85B49BEBE58B}" type="pres">
      <dgm:prSet presAssocID="{A051C60D-8882-4F75-8BDE-10CB01FC217F}" presName="compChildNode" presStyleCnt="0"/>
      <dgm:spPr/>
    </dgm:pt>
    <dgm:pt modelId="{2FEA804A-9212-45D4-934D-4004BF9DFA52}" type="pres">
      <dgm:prSet presAssocID="{A051C60D-8882-4F75-8BDE-10CB01FC217F}" presName="theInnerList" presStyleCnt="0"/>
      <dgm:spPr/>
    </dgm:pt>
    <dgm:pt modelId="{C5F34AB3-A240-4F95-A7D5-C40DC74C576D}" type="pres">
      <dgm:prSet presAssocID="{918F18EB-696D-4B31-A537-8ED19AF238A5}" presName="childNode" presStyleLbl="node1" presStyleIdx="7" presStyleCnt="19">
        <dgm:presLayoutVars>
          <dgm:bulletEnabled val="1"/>
        </dgm:presLayoutVars>
      </dgm:prSet>
      <dgm:spPr/>
      <dgm:t>
        <a:bodyPr/>
        <a:lstStyle/>
        <a:p>
          <a:endParaRPr lang="en-US"/>
        </a:p>
      </dgm:t>
    </dgm:pt>
    <dgm:pt modelId="{294CA07A-1CDC-4391-9063-5F350387193A}" type="pres">
      <dgm:prSet presAssocID="{A051C60D-8882-4F75-8BDE-10CB01FC217F}" presName="aSpace" presStyleCnt="0"/>
      <dgm:spPr/>
    </dgm:pt>
    <dgm:pt modelId="{E680762D-F267-421F-86DF-AB956DE2DA63}" type="pres">
      <dgm:prSet presAssocID="{2E511F29-3B50-474B-AC13-205662555E2E}" presName="compNode" presStyleCnt="0"/>
      <dgm:spPr/>
    </dgm:pt>
    <dgm:pt modelId="{8E7C34D2-EA80-4B8E-B6C8-74CCF1AC0B74}" type="pres">
      <dgm:prSet presAssocID="{2E511F29-3B50-474B-AC13-205662555E2E}" presName="aNode" presStyleLbl="bgShp" presStyleIdx="5" presStyleCnt="8"/>
      <dgm:spPr/>
      <dgm:t>
        <a:bodyPr/>
        <a:lstStyle/>
        <a:p>
          <a:endParaRPr lang="en-US"/>
        </a:p>
      </dgm:t>
    </dgm:pt>
    <dgm:pt modelId="{7FAB98D7-758A-4261-A2AE-3BBF020F2E7F}" type="pres">
      <dgm:prSet presAssocID="{2E511F29-3B50-474B-AC13-205662555E2E}" presName="textNode" presStyleLbl="bgShp" presStyleIdx="5" presStyleCnt="8"/>
      <dgm:spPr/>
      <dgm:t>
        <a:bodyPr/>
        <a:lstStyle/>
        <a:p>
          <a:endParaRPr lang="en-US"/>
        </a:p>
      </dgm:t>
    </dgm:pt>
    <dgm:pt modelId="{819C9804-8347-4C8F-9AC3-0842ADC8A7E6}" type="pres">
      <dgm:prSet presAssocID="{2E511F29-3B50-474B-AC13-205662555E2E}" presName="compChildNode" presStyleCnt="0"/>
      <dgm:spPr/>
    </dgm:pt>
    <dgm:pt modelId="{B3C44646-2C30-4536-90FF-9BF0DE218B87}" type="pres">
      <dgm:prSet presAssocID="{2E511F29-3B50-474B-AC13-205662555E2E}" presName="theInnerList" presStyleCnt="0"/>
      <dgm:spPr/>
    </dgm:pt>
    <dgm:pt modelId="{B230EC6F-A5B4-47BE-938E-391E52A91B6C}" type="pres">
      <dgm:prSet presAssocID="{78D0556C-EF7F-43DD-ABE9-00A3AB8BCB71}" presName="childNode" presStyleLbl="node1" presStyleIdx="8" presStyleCnt="19">
        <dgm:presLayoutVars>
          <dgm:bulletEnabled val="1"/>
        </dgm:presLayoutVars>
      </dgm:prSet>
      <dgm:spPr/>
      <dgm:t>
        <a:bodyPr/>
        <a:lstStyle/>
        <a:p>
          <a:endParaRPr lang="en-US"/>
        </a:p>
      </dgm:t>
    </dgm:pt>
    <dgm:pt modelId="{506CFC3B-CEA4-48A4-BEDE-29A8D3A02511}" type="pres">
      <dgm:prSet presAssocID="{78D0556C-EF7F-43DD-ABE9-00A3AB8BCB71}" presName="aSpace2" presStyleCnt="0"/>
      <dgm:spPr/>
    </dgm:pt>
    <dgm:pt modelId="{9886939F-835F-439C-AEAE-299C8E0C4003}" type="pres">
      <dgm:prSet presAssocID="{6C09BCB0-726D-4647-B697-EFD8F664B5D4}" presName="childNode" presStyleLbl="node1" presStyleIdx="9" presStyleCnt="19">
        <dgm:presLayoutVars>
          <dgm:bulletEnabled val="1"/>
        </dgm:presLayoutVars>
      </dgm:prSet>
      <dgm:spPr/>
      <dgm:t>
        <a:bodyPr/>
        <a:lstStyle/>
        <a:p>
          <a:endParaRPr lang="en-US"/>
        </a:p>
      </dgm:t>
    </dgm:pt>
    <dgm:pt modelId="{575CF65A-BD59-425D-AB08-36BF0F07CB06}" type="pres">
      <dgm:prSet presAssocID="{6C09BCB0-726D-4647-B697-EFD8F664B5D4}" presName="aSpace2" presStyleCnt="0"/>
      <dgm:spPr/>
    </dgm:pt>
    <dgm:pt modelId="{4EAEDECD-2849-4E12-AED4-DA885FF795AB}" type="pres">
      <dgm:prSet presAssocID="{7A40726B-3017-4911-A41D-F9058CDEFFAB}" presName="childNode" presStyleLbl="node1" presStyleIdx="10" presStyleCnt="19">
        <dgm:presLayoutVars>
          <dgm:bulletEnabled val="1"/>
        </dgm:presLayoutVars>
      </dgm:prSet>
      <dgm:spPr/>
      <dgm:t>
        <a:bodyPr/>
        <a:lstStyle/>
        <a:p>
          <a:endParaRPr lang="en-US"/>
        </a:p>
      </dgm:t>
    </dgm:pt>
    <dgm:pt modelId="{40E42704-B4DF-42C1-B9AD-A54E759F10A4}" type="pres">
      <dgm:prSet presAssocID="{2E511F29-3B50-474B-AC13-205662555E2E}" presName="aSpace" presStyleCnt="0"/>
      <dgm:spPr/>
    </dgm:pt>
    <dgm:pt modelId="{DFEA4C6C-4BC8-4910-85A9-42DACA628C62}" type="pres">
      <dgm:prSet presAssocID="{D18C54C6-D21A-474E-9F16-2FF3EE4EE659}" presName="compNode" presStyleCnt="0"/>
      <dgm:spPr/>
    </dgm:pt>
    <dgm:pt modelId="{4FD9D1B5-8D54-472C-87B9-9A66C113AB46}" type="pres">
      <dgm:prSet presAssocID="{D18C54C6-D21A-474E-9F16-2FF3EE4EE659}" presName="aNode" presStyleLbl="bgShp" presStyleIdx="6" presStyleCnt="8"/>
      <dgm:spPr/>
      <dgm:t>
        <a:bodyPr/>
        <a:lstStyle/>
        <a:p>
          <a:endParaRPr lang="en-US"/>
        </a:p>
      </dgm:t>
    </dgm:pt>
    <dgm:pt modelId="{70C4E9C1-B779-489F-8AE9-D358CC31628C}" type="pres">
      <dgm:prSet presAssocID="{D18C54C6-D21A-474E-9F16-2FF3EE4EE659}" presName="textNode" presStyleLbl="bgShp" presStyleIdx="6" presStyleCnt="8"/>
      <dgm:spPr/>
      <dgm:t>
        <a:bodyPr/>
        <a:lstStyle/>
        <a:p>
          <a:endParaRPr lang="en-US"/>
        </a:p>
      </dgm:t>
    </dgm:pt>
    <dgm:pt modelId="{07691A5D-E49F-424B-82BD-C9FA0D38A394}" type="pres">
      <dgm:prSet presAssocID="{D18C54C6-D21A-474E-9F16-2FF3EE4EE659}" presName="compChildNode" presStyleCnt="0"/>
      <dgm:spPr/>
    </dgm:pt>
    <dgm:pt modelId="{F27D58ED-12A3-4DF8-8E18-628D81F46FFC}" type="pres">
      <dgm:prSet presAssocID="{D18C54C6-D21A-474E-9F16-2FF3EE4EE659}" presName="theInnerList" presStyleCnt="0"/>
      <dgm:spPr/>
    </dgm:pt>
    <dgm:pt modelId="{E0707EFC-426E-4EAC-A9F2-3369BBB0E9FE}" type="pres">
      <dgm:prSet presAssocID="{A4B42D40-02FA-4CA6-BEDC-1E311D820A82}" presName="childNode" presStyleLbl="node1" presStyleIdx="11" presStyleCnt="19">
        <dgm:presLayoutVars>
          <dgm:bulletEnabled val="1"/>
        </dgm:presLayoutVars>
      </dgm:prSet>
      <dgm:spPr/>
      <dgm:t>
        <a:bodyPr/>
        <a:lstStyle/>
        <a:p>
          <a:endParaRPr lang="en-US"/>
        </a:p>
      </dgm:t>
    </dgm:pt>
    <dgm:pt modelId="{A9EE1395-77DC-44A9-A2B7-007F48CCDE98}" type="pres">
      <dgm:prSet presAssocID="{D18C54C6-D21A-474E-9F16-2FF3EE4EE659}" presName="aSpace" presStyleCnt="0"/>
      <dgm:spPr/>
    </dgm:pt>
    <dgm:pt modelId="{93195240-ED87-4D9F-97ED-D8D20A739614}" type="pres">
      <dgm:prSet presAssocID="{1371C164-E80A-4003-9C39-F6694457D99D}" presName="compNode" presStyleCnt="0"/>
      <dgm:spPr/>
    </dgm:pt>
    <dgm:pt modelId="{37DAEA98-95DE-4C6A-90B1-AE3327D35F9A}" type="pres">
      <dgm:prSet presAssocID="{1371C164-E80A-4003-9C39-F6694457D99D}" presName="aNode" presStyleLbl="bgShp" presStyleIdx="7" presStyleCnt="8"/>
      <dgm:spPr/>
      <dgm:t>
        <a:bodyPr/>
        <a:lstStyle/>
        <a:p>
          <a:endParaRPr lang="en-US"/>
        </a:p>
      </dgm:t>
    </dgm:pt>
    <dgm:pt modelId="{07695EF3-3783-42F2-9D1E-3BBC70F993BB}" type="pres">
      <dgm:prSet presAssocID="{1371C164-E80A-4003-9C39-F6694457D99D}" presName="textNode" presStyleLbl="bgShp" presStyleIdx="7" presStyleCnt="8"/>
      <dgm:spPr/>
      <dgm:t>
        <a:bodyPr/>
        <a:lstStyle/>
        <a:p>
          <a:endParaRPr lang="en-US"/>
        </a:p>
      </dgm:t>
    </dgm:pt>
    <dgm:pt modelId="{98611966-F7F2-41A0-8897-1A7D8F13C92E}" type="pres">
      <dgm:prSet presAssocID="{1371C164-E80A-4003-9C39-F6694457D99D}" presName="compChildNode" presStyleCnt="0"/>
      <dgm:spPr/>
    </dgm:pt>
    <dgm:pt modelId="{6ADAF96E-8B7D-4A3D-8CC2-5D6643243136}" type="pres">
      <dgm:prSet presAssocID="{1371C164-E80A-4003-9C39-F6694457D99D}" presName="theInnerList" presStyleCnt="0"/>
      <dgm:spPr/>
    </dgm:pt>
    <dgm:pt modelId="{6B658F0C-49B2-49AD-A42C-FDDB9B2385C8}" type="pres">
      <dgm:prSet presAssocID="{3EAA8FC4-6BD3-44BA-93A8-ADE4FF334555}" presName="childNode" presStyleLbl="node1" presStyleIdx="12" presStyleCnt="19">
        <dgm:presLayoutVars>
          <dgm:bulletEnabled val="1"/>
        </dgm:presLayoutVars>
      </dgm:prSet>
      <dgm:spPr/>
      <dgm:t>
        <a:bodyPr/>
        <a:lstStyle/>
        <a:p>
          <a:endParaRPr lang="en-US"/>
        </a:p>
      </dgm:t>
    </dgm:pt>
    <dgm:pt modelId="{9AC557DC-60D0-4772-B445-17BFF0468737}" type="pres">
      <dgm:prSet presAssocID="{3EAA8FC4-6BD3-44BA-93A8-ADE4FF334555}" presName="aSpace2" presStyleCnt="0"/>
      <dgm:spPr/>
    </dgm:pt>
    <dgm:pt modelId="{E39D46B3-F9B0-4E01-B31D-9D8A766ED35C}" type="pres">
      <dgm:prSet presAssocID="{B01F7C8A-BB83-48E5-9867-F4D09B66DBC8}" presName="childNode" presStyleLbl="node1" presStyleIdx="13" presStyleCnt="19">
        <dgm:presLayoutVars>
          <dgm:bulletEnabled val="1"/>
        </dgm:presLayoutVars>
      </dgm:prSet>
      <dgm:spPr/>
      <dgm:t>
        <a:bodyPr/>
        <a:lstStyle/>
        <a:p>
          <a:endParaRPr lang="en-US"/>
        </a:p>
      </dgm:t>
    </dgm:pt>
    <dgm:pt modelId="{2E89AD6F-DC9F-45DD-B9A6-7C3115E50896}" type="pres">
      <dgm:prSet presAssocID="{B01F7C8A-BB83-48E5-9867-F4D09B66DBC8}" presName="aSpace2" presStyleCnt="0"/>
      <dgm:spPr/>
    </dgm:pt>
    <dgm:pt modelId="{1710C2D5-4718-4BF3-BB8F-3F52A92C0113}" type="pres">
      <dgm:prSet presAssocID="{AA36F722-1D89-4CB1-879B-2A493A53B0E8}" presName="childNode" presStyleLbl="node1" presStyleIdx="14" presStyleCnt="19">
        <dgm:presLayoutVars>
          <dgm:bulletEnabled val="1"/>
        </dgm:presLayoutVars>
      </dgm:prSet>
      <dgm:spPr/>
      <dgm:t>
        <a:bodyPr/>
        <a:lstStyle/>
        <a:p>
          <a:endParaRPr lang="en-US"/>
        </a:p>
      </dgm:t>
    </dgm:pt>
    <dgm:pt modelId="{E2531C91-3B9B-4783-86E0-DA44650D958A}" type="pres">
      <dgm:prSet presAssocID="{AA36F722-1D89-4CB1-879B-2A493A53B0E8}" presName="aSpace2" presStyleCnt="0"/>
      <dgm:spPr/>
    </dgm:pt>
    <dgm:pt modelId="{94C14466-0379-40E4-84DE-95CA9916B1D0}" type="pres">
      <dgm:prSet presAssocID="{DAB84A89-9B83-493C-879F-ED3300630758}" presName="childNode" presStyleLbl="node1" presStyleIdx="15" presStyleCnt="19">
        <dgm:presLayoutVars>
          <dgm:bulletEnabled val="1"/>
        </dgm:presLayoutVars>
      </dgm:prSet>
      <dgm:spPr/>
      <dgm:t>
        <a:bodyPr/>
        <a:lstStyle/>
        <a:p>
          <a:endParaRPr lang="en-US"/>
        </a:p>
      </dgm:t>
    </dgm:pt>
    <dgm:pt modelId="{B6592CEC-DC8C-47F6-8257-D81E4CE79C67}" type="pres">
      <dgm:prSet presAssocID="{DAB84A89-9B83-493C-879F-ED3300630758}" presName="aSpace2" presStyleCnt="0"/>
      <dgm:spPr/>
    </dgm:pt>
    <dgm:pt modelId="{96D7F843-143B-4581-90A6-1E50463B5A71}" type="pres">
      <dgm:prSet presAssocID="{24C5E445-1CC2-4B37-B9B7-B09E6B792FB7}" presName="childNode" presStyleLbl="node1" presStyleIdx="16" presStyleCnt="19">
        <dgm:presLayoutVars>
          <dgm:bulletEnabled val="1"/>
        </dgm:presLayoutVars>
      </dgm:prSet>
      <dgm:spPr/>
      <dgm:t>
        <a:bodyPr/>
        <a:lstStyle/>
        <a:p>
          <a:endParaRPr lang="en-US"/>
        </a:p>
      </dgm:t>
    </dgm:pt>
    <dgm:pt modelId="{B11FC6DA-D5B9-403B-816E-290CDE38C282}" type="pres">
      <dgm:prSet presAssocID="{24C5E445-1CC2-4B37-B9B7-B09E6B792FB7}" presName="aSpace2" presStyleCnt="0"/>
      <dgm:spPr/>
    </dgm:pt>
    <dgm:pt modelId="{1C141771-84ED-4991-AF20-6E3BEE742700}" type="pres">
      <dgm:prSet presAssocID="{6EE0D91E-CDAC-43C4-8EE5-140F90DEB907}" presName="childNode" presStyleLbl="node1" presStyleIdx="17" presStyleCnt="19">
        <dgm:presLayoutVars>
          <dgm:bulletEnabled val="1"/>
        </dgm:presLayoutVars>
      </dgm:prSet>
      <dgm:spPr/>
      <dgm:t>
        <a:bodyPr/>
        <a:lstStyle/>
        <a:p>
          <a:endParaRPr lang="en-US"/>
        </a:p>
      </dgm:t>
    </dgm:pt>
    <dgm:pt modelId="{828685CF-B0E7-499E-B610-4BD7D36A0168}" type="pres">
      <dgm:prSet presAssocID="{6EE0D91E-CDAC-43C4-8EE5-140F90DEB907}" presName="aSpace2" presStyleCnt="0"/>
      <dgm:spPr/>
    </dgm:pt>
    <dgm:pt modelId="{F8E5DC35-3983-4BE3-833A-6BB0D3FC8AC5}" type="pres">
      <dgm:prSet presAssocID="{E755402B-FF96-4755-A9E0-68EB6D4E0C80}" presName="childNode" presStyleLbl="node1" presStyleIdx="18" presStyleCnt="19">
        <dgm:presLayoutVars>
          <dgm:bulletEnabled val="1"/>
        </dgm:presLayoutVars>
      </dgm:prSet>
      <dgm:spPr/>
      <dgm:t>
        <a:bodyPr/>
        <a:lstStyle/>
        <a:p>
          <a:endParaRPr lang="en-US"/>
        </a:p>
      </dgm:t>
    </dgm:pt>
  </dgm:ptLst>
  <dgm:cxnLst>
    <dgm:cxn modelId="{9A194177-224D-423E-81FA-EAAE2AF06369}" type="presOf" srcId="{6C09BCB0-726D-4647-B697-EFD8F664B5D4}" destId="{9886939F-835F-439C-AEAE-299C8E0C4003}" srcOrd="0" destOrd="0" presId="urn:microsoft.com/office/officeart/2005/8/layout/lProcess2"/>
    <dgm:cxn modelId="{6068DF6D-1B71-43F2-A48D-9CEF6F07CC03}" type="presOf" srcId="{00EEBB6A-B70E-4478-93D4-54377D042EE7}" destId="{4721E7CE-F05D-4569-8CCA-8B8927C785DC}" srcOrd="1" destOrd="0" presId="urn:microsoft.com/office/officeart/2005/8/layout/lProcess2"/>
    <dgm:cxn modelId="{283C1CC2-B8F9-4E83-A1FB-74B66D78067B}" srcId="{0C8A7F7D-B430-4285-8365-6A6F6AECA068}" destId="{63284957-2C4C-445B-87C4-124FF4760162}" srcOrd="0" destOrd="0" parTransId="{6DD5E5FF-59F7-4193-B82F-708D322FF9D3}" sibTransId="{0A811AA1-3F67-40F0-8707-7B01C93FEA33}"/>
    <dgm:cxn modelId="{5A817597-D162-444E-A1CB-CF0FCFA1C545}" type="presOf" srcId="{62F5E783-3376-4242-9A15-28D721E76270}" destId="{11491DA9-AD31-486A-A930-E113572FFA33}" srcOrd="0" destOrd="0" presId="urn:microsoft.com/office/officeart/2005/8/layout/lProcess2"/>
    <dgm:cxn modelId="{7862173A-8997-45B4-BE1D-345904C1D263}" type="presOf" srcId="{3EAA8FC4-6BD3-44BA-93A8-ADE4FF334555}" destId="{6B658F0C-49B2-49AD-A42C-FDDB9B2385C8}" srcOrd="0" destOrd="0" presId="urn:microsoft.com/office/officeart/2005/8/layout/lProcess2"/>
    <dgm:cxn modelId="{B8AB59AF-0094-4F45-902F-B236CE8D6550}" type="presOf" srcId="{D18C54C6-D21A-474E-9F16-2FF3EE4EE659}" destId="{70C4E9C1-B779-489F-8AE9-D358CC31628C}" srcOrd="1" destOrd="0" presId="urn:microsoft.com/office/officeart/2005/8/layout/lProcess2"/>
    <dgm:cxn modelId="{495F567E-813E-4FE4-A553-5E83B53DE86E}" type="presOf" srcId="{776D1273-4B1F-4634-8DAB-0A4592742595}" destId="{CE6BA003-106F-4DFE-8DE5-3A3B1385BBE7}" srcOrd="0" destOrd="0" presId="urn:microsoft.com/office/officeart/2005/8/layout/lProcess2"/>
    <dgm:cxn modelId="{B01ED2DB-9EBC-4AF7-83AA-5654775B2D24}" srcId="{746A9977-3727-4B5E-B122-4D10C468469E}" destId="{D18C54C6-D21A-474E-9F16-2FF3EE4EE659}" srcOrd="6" destOrd="0" parTransId="{800FC2D3-E89A-4F31-B4AF-78BD9376AD8D}" sibTransId="{5554251E-68D7-4D72-AC03-F93F47181F2A}"/>
    <dgm:cxn modelId="{0C2EA9EE-0951-4578-9602-E4E524BC99E7}" type="presOf" srcId="{24C5E445-1CC2-4B37-B9B7-B09E6B792FB7}" destId="{96D7F843-143B-4581-90A6-1E50463B5A71}" srcOrd="0" destOrd="0" presId="urn:microsoft.com/office/officeart/2005/8/layout/lProcess2"/>
    <dgm:cxn modelId="{E04B9740-8B3C-492A-B96A-75D286552EEF}" srcId="{00EEBB6A-B70E-4478-93D4-54377D042EE7}" destId="{BF9B9EA9-C27E-4038-8CBF-3B1ED3B287D3}" srcOrd="0" destOrd="0" parTransId="{329B7FDA-6DE1-4146-A182-EB716D14BFB2}" sibTransId="{ECAB142D-2716-4631-92FA-110E2C146D87}"/>
    <dgm:cxn modelId="{3EA17BE3-B1D9-455A-BD9E-F42E8409F610}" type="presOf" srcId="{746A9977-3727-4B5E-B122-4D10C468469E}" destId="{15687166-CAB1-4D31-B354-59776527DEB5}" srcOrd="0" destOrd="0" presId="urn:microsoft.com/office/officeart/2005/8/layout/lProcess2"/>
    <dgm:cxn modelId="{BF942AE5-9CCC-41E1-9B95-538080953CF3}" srcId="{1371C164-E80A-4003-9C39-F6694457D99D}" destId="{6EE0D91E-CDAC-43C4-8EE5-140F90DEB907}" srcOrd="5" destOrd="0" parTransId="{44448167-2911-49BB-ABA7-C5D1E24987CE}" sibTransId="{5EBF5DA7-E04B-4184-BCB2-B30BF56F444F}"/>
    <dgm:cxn modelId="{A37002C4-D9A3-4580-8A7B-85D8C8100E1D}" type="presOf" srcId="{551EC8EC-934C-4890-B951-BB8E382731A7}" destId="{C06A11F2-F799-4348-9F2A-C0B8078B390E}" srcOrd="0" destOrd="0" presId="urn:microsoft.com/office/officeart/2005/8/layout/lProcess2"/>
    <dgm:cxn modelId="{1DF14892-9B1A-4806-AC68-0655FEABADA6}" type="presOf" srcId="{2E511F29-3B50-474B-AC13-205662555E2E}" destId="{8E7C34D2-EA80-4B8E-B6C8-74CCF1AC0B74}" srcOrd="0" destOrd="0" presId="urn:microsoft.com/office/officeart/2005/8/layout/lProcess2"/>
    <dgm:cxn modelId="{CE478197-B89A-4A2D-8041-CFD1584D465B}" srcId="{746A9977-3727-4B5E-B122-4D10C468469E}" destId="{0C8A7F7D-B430-4285-8365-6A6F6AECA068}" srcOrd="0" destOrd="0" parTransId="{9241DF31-1493-4862-942C-F6581C984D52}" sibTransId="{593AEBDF-0F7F-4C0B-BA00-693FD3C6F7AB}"/>
    <dgm:cxn modelId="{7481E2F9-B42A-4F52-B5CB-43FA1C29D8FA}" type="presOf" srcId="{9F4F9F3C-CCBE-4846-A013-96B8D187C702}" destId="{B2B407A4-D74A-42C3-B0AB-498441129C6C}" srcOrd="0" destOrd="0" presId="urn:microsoft.com/office/officeart/2005/8/layout/lProcess2"/>
    <dgm:cxn modelId="{1B094CCF-3EE6-4C73-8356-A4AD393F1EAB}" srcId="{746A9977-3727-4B5E-B122-4D10C468469E}" destId="{D454C43D-91DF-4762-9753-95797247ADC9}" srcOrd="1" destOrd="0" parTransId="{72555ED9-AF25-44C6-974A-887A67A99752}" sibTransId="{44BBAB10-3246-42C1-A24C-FDDBADE42E0A}"/>
    <dgm:cxn modelId="{6CE2B1C2-461E-4372-8C58-3D732586A569}" type="presOf" srcId="{00EEBB6A-B70E-4478-93D4-54377D042EE7}" destId="{CB1D2627-47B6-4AA1-B560-F6156AF06702}" srcOrd="0" destOrd="0" presId="urn:microsoft.com/office/officeart/2005/8/layout/lProcess2"/>
    <dgm:cxn modelId="{38EE21D4-6CD3-4475-A210-8920F5E809B1}" srcId="{2E511F29-3B50-474B-AC13-205662555E2E}" destId="{7A40726B-3017-4911-A41D-F9058CDEFFAB}" srcOrd="2" destOrd="0" parTransId="{78486A1C-D64E-491A-933F-FF87AAC01708}" sibTransId="{345BC85A-A44F-4202-AE89-987C4F6DF7E7}"/>
    <dgm:cxn modelId="{021FF65F-BBF2-469E-8D5C-FF6C11B66204}" srcId="{D454C43D-91DF-4762-9753-95797247ADC9}" destId="{551EC8EC-934C-4890-B951-BB8E382731A7}" srcOrd="0" destOrd="0" parTransId="{F78DF1B7-D06C-412E-95F3-0AF47E7D697C}" sibTransId="{2DC6CBBA-5E6A-4F04-B49D-23B522CA5927}"/>
    <dgm:cxn modelId="{7EF6D626-AD93-4A05-8DB7-1C6B75A61919}" type="presOf" srcId="{D454C43D-91DF-4762-9753-95797247ADC9}" destId="{F89788FF-8126-411B-A28E-B4C7BE6102D0}" srcOrd="1" destOrd="0" presId="urn:microsoft.com/office/officeart/2005/8/layout/lProcess2"/>
    <dgm:cxn modelId="{BF82BCDB-98E5-409E-ABE4-0740085E361D}" type="presOf" srcId="{7A40726B-3017-4911-A41D-F9058CDEFFAB}" destId="{4EAEDECD-2849-4E12-AED4-DA885FF795AB}" srcOrd="0" destOrd="0" presId="urn:microsoft.com/office/officeart/2005/8/layout/lProcess2"/>
    <dgm:cxn modelId="{4B90A362-2334-4E4F-976D-773E0EDD9EB5}" type="presOf" srcId="{E755402B-FF96-4755-A9E0-68EB6D4E0C80}" destId="{F8E5DC35-3983-4BE3-833A-6BB0D3FC8AC5}" srcOrd="0" destOrd="0" presId="urn:microsoft.com/office/officeart/2005/8/layout/lProcess2"/>
    <dgm:cxn modelId="{9E9AB0AE-6679-4E03-87CB-7058C37F328B}" srcId="{1371C164-E80A-4003-9C39-F6694457D99D}" destId="{AA36F722-1D89-4CB1-879B-2A493A53B0E8}" srcOrd="2" destOrd="0" parTransId="{E0C67B3D-2AF9-415D-A25A-69D9700DEDF8}" sibTransId="{1F612254-7BF7-46AD-801F-0FED62A0439C}"/>
    <dgm:cxn modelId="{AE87D8B7-721D-4E31-8876-3394028CBF7F}" type="presOf" srcId="{A051C60D-8882-4F75-8BDE-10CB01FC217F}" destId="{9C583663-50E6-4DCC-B145-489D455E97B6}" srcOrd="1" destOrd="0" presId="urn:microsoft.com/office/officeart/2005/8/layout/lProcess2"/>
    <dgm:cxn modelId="{7B1A9AC0-78D5-4936-99D9-476AB8FE0498}" type="presOf" srcId="{DAB84A89-9B83-493C-879F-ED3300630758}" destId="{94C14466-0379-40E4-84DE-95CA9916B1D0}" srcOrd="0" destOrd="0" presId="urn:microsoft.com/office/officeart/2005/8/layout/lProcess2"/>
    <dgm:cxn modelId="{D9A30183-6375-42F8-BB3E-8CB5D2D5A483}" srcId="{0C8A7F7D-B430-4285-8365-6A6F6AECA068}" destId="{9F4F9F3C-CCBE-4846-A013-96B8D187C702}" srcOrd="2" destOrd="0" parTransId="{F229F52C-4959-4FE2-8EFA-A97E635B8A11}" sibTransId="{00A37DD4-61BE-460C-ADA3-0FBED303B26D}"/>
    <dgm:cxn modelId="{F94DC23F-DFF4-473E-909C-2009944B72A2}" type="presOf" srcId="{D18C54C6-D21A-474E-9F16-2FF3EE4EE659}" destId="{4FD9D1B5-8D54-472C-87B9-9A66C113AB46}" srcOrd="0" destOrd="0" presId="urn:microsoft.com/office/officeart/2005/8/layout/lProcess2"/>
    <dgm:cxn modelId="{C30AF411-AB8D-4BF6-BA2A-6A6613203BB2}" type="presOf" srcId="{2E511F29-3B50-474B-AC13-205662555E2E}" destId="{7FAB98D7-758A-4261-A2AE-3BBF020F2E7F}" srcOrd="1" destOrd="0" presId="urn:microsoft.com/office/officeart/2005/8/layout/lProcess2"/>
    <dgm:cxn modelId="{300F7FCF-93B5-40EE-93C5-046A4E2EA2E1}" type="presOf" srcId="{A4B42D40-02FA-4CA6-BEDC-1E311D820A82}" destId="{E0707EFC-426E-4EAC-A9F2-3369BBB0E9FE}" srcOrd="0" destOrd="0" presId="urn:microsoft.com/office/officeart/2005/8/layout/lProcess2"/>
    <dgm:cxn modelId="{ACB9C730-460D-42A9-95A2-410AD8A5F99B}" srcId="{1371C164-E80A-4003-9C39-F6694457D99D}" destId="{B01F7C8A-BB83-48E5-9867-F4D09B66DBC8}" srcOrd="1" destOrd="0" parTransId="{127D27C7-CA67-4B6A-B79C-BC0F537A3866}" sibTransId="{6AFF8EE6-6406-41A4-8EDE-3FCE0B6DD7F8}"/>
    <dgm:cxn modelId="{C0AC019B-2F54-43E4-ADBA-F54C2C3C1714}" srcId="{A051C60D-8882-4F75-8BDE-10CB01FC217F}" destId="{918F18EB-696D-4B31-A537-8ED19AF238A5}" srcOrd="0" destOrd="0" parTransId="{AB2B245C-AE30-44CF-9129-38C85ECC30C0}" sibTransId="{7522E2DC-33E2-4912-8D7D-421F22726F6B}"/>
    <dgm:cxn modelId="{690AF64F-738B-4050-BE72-16B977C4738D}" type="presOf" srcId="{1371C164-E80A-4003-9C39-F6694457D99D}" destId="{37DAEA98-95DE-4C6A-90B1-AE3327D35F9A}" srcOrd="0" destOrd="0" presId="urn:microsoft.com/office/officeart/2005/8/layout/lProcess2"/>
    <dgm:cxn modelId="{284E8B25-A3FA-45CD-9E11-4078D445F1DC}" srcId="{1371C164-E80A-4003-9C39-F6694457D99D}" destId="{DAB84A89-9B83-493C-879F-ED3300630758}" srcOrd="3" destOrd="0" parTransId="{80D89431-F0F5-4213-A824-2DD685F142C5}" sibTransId="{4E97E81B-443B-4D3C-B436-9863BBE435CA}"/>
    <dgm:cxn modelId="{3D5D7280-500D-400E-917A-DE274F607193}" type="presOf" srcId="{B01F7C8A-BB83-48E5-9867-F4D09B66DBC8}" destId="{E39D46B3-F9B0-4E01-B31D-9D8A766ED35C}" srcOrd="0" destOrd="0" presId="urn:microsoft.com/office/officeart/2005/8/layout/lProcess2"/>
    <dgm:cxn modelId="{FA878D4B-D23B-41D4-BAA6-0E61CBB3C561}" type="presOf" srcId="{82F8F459-92F4-4710-AF10-558BFEE3A9F6}" destId="{9AEEC1F1-41BF-411A-8580-E954677615AC}" srcOrd="1" destOrd="0" presId="urn:microsoft.com/office/officeart/2005/8/layout/lProcess2"/>
    <dgm:cxn modelId="{6A1332B2-635D-48AC-9DD9-0E1048F3997F}" type="presOf" srcId="{ECF4551D-F9E4-4CFA-B067-14D9B0B629AF}" destId="{7576E838-B309-4262-9691-8ABAD77B986B}" srcOrd="0" destOrd="0" presId="urn:microsoft.com/office/officeart/2005/8/layout/lProcess2"/>
    <dgm:cxn modelId="{B338E0B1-21F5-468A-9725-38B8EDB461D9}" srcId="{746A9977-3727-4B5E-B122-4D10C468469E}" destId="{82F8F459-92F4-4710-AF10-558BFEE3A9F6}" srcOrd="3" destOrd="0" parTransId="{685589BB-991B-47EA-BA53-73C06A059EF7}" sibTransId="{DBD78FEC-00FD-4699-A9B6-15AA209B8773}"/>
    <dgm:cxn modelId="{D12C9F7C-A036-4A61-89D2-D0EDACCD75D2}" srcId="{1371C164-E80A-4003-9C39-F6694457D99D}" destId="{24C5E445-1CC2-4B37-B9B7-B09E6B792FB7}" srcOrd="4" destOrd="0" parTransId="{FFC026A0-AFEA-4D61-9B5C-3A7617C78DCA}" sibTransId="{5DA259B6-E796-45B1-A232-626C9B4F804E}"/>
    <dgm:cxn modelId="{BAAB163B-FE11-48B7-9E6C-BF6ED01CC7AC}" srcId="{82F8F459-92F4-4710-AF10-558BFEE3A9F6}" destId="{ECF4551D-F9E4-4CFA-B067-14D9B0B629AF}" srcOrd="0" destOrd="0" parTransId="{40643FC4-B704-4231-827E-28EB897EBA42}" sibTransId="{A7019611-01D8-434B-BA31-363DD3609511}"/>
    <dgm:cxn modelId="{F001CF18-78F9-4FB5-9A6B-D7D45D83D64A}" type="presOf" srcId="{AA36F722-1D89-4CB1-879B-2A493A53B0E8}" destId="{1710C2D5-4718-4BF3-BB8F-3F52A92C0113}" srcOrd="0" destOrd="0" presId="urn:microsoft.com/office/officeart/2005/8/layout/lProcess2"/>
    <dgm:cxn modelId="{07C5509F-B446-4A52-9EFF-E08C4F5518B6}" srcId="{D18C54C6-D21A-474E-9F16-2FF3EE4EE659}" destId="{A4B42D40-02FA-4CA6-BEDC-1E311D820A82}" srcOrd="0" destOrd="0" parTransId="{9FD55D98-A0CE-4075-B8C7-66DA59D07F5B}" sibTransId="{A0444794-DEDE-4F01-B900-6742AE686CAE}"/>
    <dgm:cxn modelId="{E7C46F36-8540-4E0B-9D52-301B2F0ECB78}" type="presOf" srcId="{6EE0D91E-CDAC-43C4-8EE5-140F90DEB907}" destId="{1C141771-84ED-4991-AF20-6E3BEE742700}" srcOrd="0" destOrd="0" presId="urn:microsoft.com/office/officeart/2005/8/layout/lProcess2"/>
    <dgm:cxn modelId="{E916CDA4-F597-4E59-A7C4-7B0D1917EBE4}" type="presOf" srcId="{82F8F459-92F4-4710-AF10-558BFEE3A9F6}" destId="{742585B8-F6DD-4FF1-AA8B-5CDAE3EB5995}" srcOrd="0" destOrd="0" presId="urn:microsoft.com/office/officeart/2005/8/layout/lProcess2"/>
    <dgm:cxn modelId="{809B50D1-05E8-4E92-970B-85417850DEA4}" srcId="{0C8A7F7D-B430-4285-8365-6A6F6AECA068}" destId="{776D1273-4B1F-4634-8DAB-0A4592742595}" srcOrd="1" destOrd="0" parTransId="{081E6F7F-7F0C-4EDC-A705-4CD593D786EE}" sibTransId="{0B81EC3D-7963-4772-B3F5-213F17983663}"/>
    <dgm:cxn modelId="{166532F5-F45E-4916-B4BD-DD659D49E093}" srcId="{2E511F29-3B50-474B-AC13-205662555E2E}" destId="{78D0556C-EF7F-43DD-ABE9-00A3AB8BCB71}" srcOrd="0" destOrd="0" parTransId="{98040A8A-BD1E-4572-AA0B-113A2E249B0E}" sibTransId="{B5762442-B5A2-419E-A0C5-7FD6A7356B45}"/>
    <dgm:cxn modelId="{9F0C6C24-9989-4487-925A-4D17DEFEB44D}" type="presOf" srcId="{1371C164-E80A-4003-9C39-F6694457D99D}" destId="{07695EF3-3783-42F2-9D1E-3BBC70F993BB}" srcOrd="1" destOrd="0" presId="urn:microsoft.com/office/officeart/2005/8/layout/lProcess2"/>
    <dgm:cxn modelId="{C205805A-A722-4096-A975-4AAF164A8973}" srcId="{2E511F29-3B50-474B-AC13-205662555E2E}" destId="{6C09BCB0-726D-4647-B697-EFD8F664B5D4}" srcOrd="1" destOrd="0" parTransId="{8FE0E0FE-C7EC-401A-9BE4-DFB91DA3210B}" sibTransId="{BD4292DD-CA8F-439D-9486-83D088A5AE4C}"/>
    <dgm:cxn modelId="{EDCE98C3-24F1-41A8-B327-7F21AADC6629}" srcId="{746A9977-3727-4B5E-B122-4D10C468469E}" destId="{2E511F29-3B50-474B-AC13-205662555E2E}" srcOrd="5" destOrd="0" parTransId="{6E33BD6F-0383-4932-A77A-0D01BAE49D23}" sibTransId="{5B621828-4D3D-4BDD-97C2-2654468CA4B7}"/>
    <dgm:cxn modelId="{AAA0D5F3-402C-4407-84B0-985B1C123FC4}" srcId="{746A9977-3727-4B5E-B122-4D10C468469E}" destId="{A051C60D-8882-4F75-8BDE-10CB01FC217F}" srcOrd="4" destOrd="0" parTransId="{9FDE9A1E-8D7E-4F6F-AEFA-44A6AC7BB8E7}" sibTransId="{B9BE9B52-0704-4059-A0CD-BD1680EFCBBA}"/>
    <dgm:cxn modelId="{670A14B3-D7C1-4406-B92C-A74E5793B3F5}" type="presOf" srcId="{918F18EB-696D-4B31-A537-8ED19AF238A5}" destId="{C5F34AB3-A240-4F95-A7D5-C40DC74C576D}" srcOrd="0" destOrd="0" presId="urn:microsoft.com/office/officeart/2005/8/layout/lProcess2"/>
    <dgm:cxn modelId="{A86B0304-718C-430D-82C0-CBE8ED2985FF}" type="presOf" srcId="{0C8A7F7D-B430-4285-8365-6A6F6AECA068}" destId="{7E1F14C1-BECD-4C64-ADA4-42387F7F82E8}" srcOrd="0" destOrd="0" presId="urn:microsoft.com/office/officeart/2005/8/layout/lProcess2"/>
    <dgm:cxn modelId="{B2516BC9-103A-42DE-B35A-A92A5DE7603C}" type="presOf" srcId="{BF9B9EA9-C27E-4038-8CBF-3B1ED3B287D3}" destId="{F1AB1032-FAEF-4439-96DE-E4CCF70D31CB}" srcOrd="0" destOrd="0" presId="urn:microsoft.com/office/officeart/2005/8/layout/lProcess2"/>
    <dgm:cxn modelId="{E0C96FBA-D6D5-44D7-8A8B-61EAD534EDAE}" srcId="{1371C164-E80A-4003-9C39-F6694457D99D}" destId="{E755402B-FF96-4755-A9E0-68EB6D4E0C80}" srcOrd="6" destOrd="0" parTransId="{D8BA7702-DD28-4EC1-97A7-A056BAA1C500}" sibTransId="{F95232AC-1146-4C6A-87A0-25C5744547C9}"/>
    <dgm:cxn modelId="{A7AEDB45-F80F-4BF6-BED4-CD1DE05531E7}" srcId="{82F8F459-92F4-4710-AF10-558BFEE3A9F6}" destId="{62F5E783-3376-4242-9A15-28D721E76270}" srcOrd="1" destOrd="0" parTransId="{20D664B0-BB89-4610-BB3B-A48F68794864}" sibTransId="{8EF7857C-AABA-4C51-9CC0-87D6C642692A}"/>
    <dgm:cxn modelId="{321FFB52-8910-4967-A518-CD0D0C537430}" srcId="{1371C164-E80A-4003-9C39-F6694457D99D}" destId="{3EAA8FC4-6BD3-44BA-93A8-ADE4FF334555}" srcOrd="0" destOrd="0" parTransId="{7845C5BC-1690-4C57-ADFB-AC8B0B53A5C7}" sibTransId="{4BB4C1D1-7A17-42C8-852A-B15610FEA302}"/>
    <dgm:cxn modelId="{4C9EB01B-BC52-4797-B7AD-EDB760B9ED2F}" srcId="{746A9977-3727-4B5E-B122-4D10C468469E}" destId="{1371C164-E80A-4003-9C39-F6694457D99D}" srcOrd="7" destOrd="0" parTransId="{284978A4-15BD-4FDE-84E5-8B1A556BD3DF}" sibTransId="{ED51C807-BC93-4AAA-8A9B-CD17C079F452}"/>
    <dgm:cxn modelId="{4BDEDFBB-C51A-40A9-99A8-91EA4DE9702F}" type="presOf" srcId="{D454C43D-91DF-4762-9753-95797247ADC9}" destId="{9DCE0F9F-85EE-4E97-9F7B-511508B65CB2}" srcOrd="0" destOrd="0" presId="urn:microsoft.com/office/officeart/2005/8/layout/lProcess2"/>
    <dgm:cxn modelId="{AEAC1236-922F-45AD-86F7-7109FC5C39B0}" srcId="{746A9977-3727-4B5E-B122-4D10C468469E}" destId="{00EEBB6A-B70E-4478-93D4-54377D042EE7}" srcOrd="2" destOrd="0" parTransId="{BCF5592B-0476-472A-9CB7-20E1E8C72AA5}" sibTransId="{C195E36B-B55E-4F58-9335-EBE339962DB3}"/>
    <dgm:cxn modelId="{A2E48BD9-B1D9-49E3-9300-3F69D1D062AD}" type="presOf" srcId="{78D0556C-EF7F-43DD-ABE9-00A3AB8BCB71}" destId="{B230EC6F-A5B4-47BE-938E-391E52A91B6C}" srcOrd="0" destOrd="0" presId="urn:microsoft.com/office/officeart/2005/8/layout/lProcess2"/>
    <dgm:cxn modelId="{3E598775-BBAC-4901-971F-4C5CD3C99D16}" type="presOf" srcId="{0C8A7F7D-B430-4285-8365-6A6F6AECA068}" destId="{9B0A947B-41B0-40E8-9E34-20AC6246AD67}" srcOrd="1" destOrd="0" presId="urn:microsoft.com/office/officeart/2005/8/layout/lProcess2"/>
    <dgm:cxn modelId="{D4BC9F18-93BD-4028-A81E-4107E587C711}" type="presOf" srcId="{A051C60D-8882-4F75-8BDE-10CB01FC217F}" destId="{E6572FA2-19DF-47B9-921A-519D93A5E4A6}" srcOrd="0" destOrd="0" presId="urn:microsoft.com/office/officeart/2005/8/layout/lProcess2"/>
    <dgm:cxn modelId="{27F0C9AD-4FFF-4966-A20D-D44B19A15181}" type="presOf" srcId="{63284957-2C4C-445B-87C4-124FF4760162}" destId="{9251A15B-103C-4DCF-A139-41847A711655}" srcOrd="0" destOrd="0" presId="urn:microsoft.com/office/officeart/2005/8/layout/lProcess2"/>
    <dgm:cxn modelId="{11554451-5EFA-4F67-9CED-EBA292583CA0}" type="presParOf" srcId="{15687166-CAB1-4D31-B354-59776527DEB5}" destId="{8AE35623-C7CD-446F-A0DC-553236622A6C}" srcOrd="0" destOrd="0" presId="urn:microsoft.com/office/officeart/2005/8/layout/lProcess2"/>
    <dgm:cxn modelId="{341806F9-0EB0-4C31-902D-AAD5A34EADF5}" type="presParOf" srcId="{8AE35623-C7CD-446F-A0DC-553236622A6C}" destId="{7E1F14C1-BECD-4C64-ADA4-42387F7F82E8}" srcOrd="0" destOrd="0" presId="urn:microsoft.com/office/officeart/2005/8/layout/lProcess2"/>
    <dgm:cxn modelId="{4263906A-7652-4BBA-8755-702748E799B2}" type="presParOf" srcId="{8AE35623-C7CD-446F-A0DC-553236622A6C}" destId="{9B0A947B-41B0-40E8-9E34-20AC6246AD67}" srcOrd="1" destOrd="0" presId="urn:microsoft.com/office/officeart/2005/8/layout/lProcess2"/>
    <dgm:cxn modelId="{3D302DA8-DB2D-4FDE-98C0-3FC7B176791D}" type="presParOf" srcId="{8AE35623-C7CD-446F-A0DC-553236622A6C}" destId="{D55C05CA-B5EE-4D7A-B8BE-B9E1F2B2E322}" srcOrd="2" destOrd="0" presId="urn:microsoft.com/office/officeart/2005/8/layout/lProcess2"/>
    <dgm:cxn modelId="{228B1E48-6B63-476C-9117-DC48AC8CE25F}" type="presParOf" srcId="{D55C05CA-B5EE-4D7A-B8BE-B9E1F2B2E322}" destId="{F001C712-B8BF-466E-B3E7-7587DD453A39}" srcOrd="0" destOrd="0" presId="urn:microsoft.com/office/officeart/2005/8/layout/lProcess2"/>
    <dgm:cxn modelId="{6E1B774D-A841-490B-8CFF-C7C3E6F4F7E9}" type="presParOf" srcId="{F001C712-B8BF-466E-B3E7-7587DD453A39}" destId="{9251A15B-103C-4DCF-A139-41847A711655}" srcOrd="0" destOrd="0" presId="urn:microsoft.com/office/officeart/2005/8/layout/lProcess2"/>
    <dgm:cxn modelId="{D0CEEAE9-FD07-4549-9DA5-6AF32C9447D7}" type="presParOf" srcId="{F001C712-B8BF-466E-B3E7-7587DD453A39}" destId="{FB41C9F1-3D6F-4425-B5B3-26548875CD1F}" srcOrd="1" destOrd="0" presId="urn:microsoft.com/office/officeart/2005/8/layout/lProcess2"/>
    <dgm:cxn modelId="{0982D22F-3A11-4E1C-9DE9-8BAE0168D5E2}" type="presParOf" srcId="{F001C712-B8BF-466E-B3E7-7587DD453A39}" destId="{CE6BA003-106F-4DFE-8DE5-3A3B1385BBE7}" srcOrd="2" destOrd="0" presId="urn:microsoft.com/office/officeart/2005/8/layout/lProcess2"/>
    <dgm:cxn modelId="{99E70FA3-BACF-4251-96EA-66E21CBA49EB}" type="presParOf" srcId="{F001C712-B8BF-466E-B3E7-7587DD453A39}" destId="{691E2D19-B63B-402E-8F17-167A1DD1596D}" srcOrd="3" destOrd="0" presId="urn:microsoft.com/office/officeart/2005/8/layout/lProcess2"/>
    <dgm:cxn modelId="{1983F52D-044C-414D-B29F-49A66E2EF66D}" type="presParOf" srcId="{F001C712-B8BF-466E-B3E7-7587DD453A39}" destId="{B2B407A4-D74A-42C3-B0AB-498441129C6C}" srcOrd="4" destOrd="0" presId="urn:microsoft.com/office/officeart/2005/8/layout/lProcess2"/>
    <dgm:cxn modelId="{944FFAEA-AB78-49D0-9AF9-3089D9F88096}" type="presParOf" srcId="{15687166-CAB1-4D31-B354-59776527DEB5}" destId="{8FE7D73C-AB50-43A8-9062-5EB297F8BFD8}" srcOrd="1" destOrd="0" presId="urn:microsoft.com/office/officeart/2005/8/layout/lProcess2"/>
    <dgm:cxn modelId="{540698E5-193F-42D2-9DFF-E97392AE40D9}" type="presParOf" srcId="{15687166-CAB1-4D31-B354-59776527DEB5}" destId="{22A1BF33-C030-4AC1-8B93-4C3D3F3CE5F0}" srcOrd="2" destOrd="0" presId="urn:microsoft.com/office/officeart/2005/8/layout/lProcess2"/>
    <dgm:cxn modelId="{AA68F5F4-C793-448E-8807-59A9FC8CDC15}" type="presParOf" srcId="{22A1BF33-C030-4AC1-8B93-4C3D3F3CE5F0}" destId="{9DCE0F9F-85EE-4E97-9F7B-511508B65CB2}" srcOrd="0" destOrd="0" presId="urn:microsoft.com/office/officeart/2005/8/layout/lProcess2"/>
    <dgm:cxn modelId="{7D2F2574-0A51-476D-BDA1-702A7BC20459}" type="presParOf" srcId="{22A1BF33-C030-4AC1-8B93-4C3D3F3CE5F0}" destId="{F89788FF-8126-411B-A28E-B4C7BE6102D0}" srcOrd="1" destOrd="0" presId="urn:microsoft.com/office/officeart/2005/8/layout/lProcess2"/>
    <dgm:cxn modelId="{E0F6E932-B001-4F33-BEF6-49111B7BB626}" type="presParOf" srcId="{22A1BF33-C030-4AC1-8B93-4C3D3F3CE5F0}" destId="{6F617C04-6034-4E2C-A893-F964D920D2FD}" srcOrd="2" destOrd="0" presId="urn:microsoft.com/office/officeart/2005/8/layout/lProcess2"/>
    <dgm:cxn modelId="{6D898637-1854-4DEF-83AB-0ED4CC07CC92}" type="presParOf" srcId="{6F617C04-6034-4E2C-A893-F964D920D2FD}" destId="{8B3F36F4-EF99-4C07-9419-3171E42DEA59}" srcOrd="0" destOrd="0" presId="urn:microsoft.com/office/officeart/2005/8/layout/lProcess2"/>
    <dgm:cxn modelId="{2B97C6DB-69A9-4594-9228-114BF451D585}" type="presParOf" srcId="{8B3F36F4-EF99-4C07-9419-3171E42DEA59}" destId="{C06A11F2-F799-4348-9F2A-C0B8078B390E}" srcOrd="0" destOrd="0" presId="urn:microsoft.com/office/officeart/2005/8/layout/lProcess2"/>
    <dgm:cxn modelId="{40D85BC7-C420-4D52-9863-08EB713B7145}" type="presParOf" srcId="{15687166-CAB1-4D31-B354-59776527DEB5}" destId="{22CB8058-E91C-43C4-ADE8-B8011F050990}" srcOrd="3" destOrd="0" presId="urn:microsoft.com/office/officeart/2005/8/layout/lProcess2"/>
    <dgm:cxn modelId="{EFCEE7A6-8C66-4613-8E1B-C29AEFEFEF5D}" type="presParOf" srcId="{15687166-CAB1-4D31-B354-59776527DEB5}" destId="{18AB918E-2DE4-4072-B414-DEE938F441FB}" srcOrd="4" destOrd="0" presId="urn:microsoft.com/office/officeart/2005/8/layout/lProcess2"/>
    <dgm:cxn modelId="{CF3AB7AC-C0F2-4AE8-B954-0F0C752BF776}" type="presParOf" srcId="{18AB918E-2DE4-4072-B414-DEE938F441FB}" destId="{CB1D2627-47B6-4AA1-B560-F6156AF06702}" srcOrd="0" destOrd="0" presId="urn:microsoft.com/office/officeart/2005/8/layout/lProcess2"/>
    <dgm:cxn modelId="{788417C0-5752-435D-BFF3-BE117867FE3D}" type="presParOf" srcId="{18AB918E-2DE4-4072-B414-DEE938F441FB}" destId="{4721E7CE-F05D-4569-8CCA-8B8927C785DC}" srcOrd="1" destOrd="0" presId="urn:microsoft.com/office/officeart/2005/8/layout/lProcess2"/>
    <dgm:cxn modelId="{C216C7F0-450B-463E-A321-8A710B942620}" type="presParOf" srcId="{18AB918E-2DE4-4072-B414-DEE938F441FB}" destId="{AC7B3354-564A-40A1-8357-276F8BD1FD4B}" srcOrd="2" destOrd="0" presId="urn:microsoft.com/office/officeart/2005/8/layout/lProcess2"/>
    <dgm:cxn modelId="{4CA1BEE1-6722-4536-AB06-63F827853517}" type="presParOf" srcId="{AC7B3354-564A-40A1-8357-276F8BD1FD4B}" destId="{180DA218-B253-4572-9532-35D58FABED2F}" srcOrd="0" destOrd="0" presId="urn:microsoft.com/office/officeart/2005/8/layout/lProcess2"/>
    <dgm:cxn modelId="{96547767-7C7D-4415-8EAB-79BC5705D031}" type="presParOf" srcId="{180DA218-B253-4572-9532-35D58FABED2F}" destId="{F1AB1032-FAEF-4439-96DE-E4CCF70D31CB}" srcOrd="0" destOrd="0" presId="urn:microsoft.com/office/officeart/2005/8/layout/lProcess2"/>
    <dgm:cxn modelId="{EAD6A172-AF2E-413C-8940-E4B8C6B54830}" type="presParOf" srcId="{15687166-CAB1-4D31-B354-59776527DEB5}" destId="{B27F59DD-AADA-4852-A36E-17A336F6B68D}" srcOrd="5" destOrd="0" presId="urn:microsoft.com/office/officeart/2005/8/layout/lProcess2"/>
    <dgm:cxn modelId="{C2219AFB-0D8F-424A-A70D-D6A78635DCF3}" type="presParOf" srcId="{15687166-CAB1-4D31-B354-59776527DEB5}" destId="{4F5F80B0-89A3-4540-BF66-7343602D45ED}" srcOrd="6" destOrd="0" presId="urn:microsoft.com/office/officeart/2005/8/layout/lProcess2"/>
    <dgm:cxn modelId="{9974D23C-80F8-4EDE-A0C2-4A3F093A16F0}" type="presParOf" srcId="{4F5F80B0-89A3-4540-BF66-7343602D45ED}" destId="{742585B8-F6DD-4FF1-AA8B-5CDAE3EB5995}" srcOrd="0" destOrd="0" presId="urn:microsoft.com/office/officeart/2005/8/layout/lProcess2"/>
    <dgm:cxn modelId="{A67D3200-771F-480D-BB87-20997B6E9202}" type="presParOf" srcId="{4F5F80B0-89A3-4540-BF66-7343602D45ED}" destId="{9AEEC1F1-41BF-411A-8580-E954677615AC}" srcOrd="1" destOrd="0" presId="urn:microsoft.com/office/officeart/2005/8/layout/lProcess2"/>
    <dgm:cxn modelId="{AADD9961-1193-4249-A672-C3E61AB54622}" type="presParOf" srcId="{4F5F80B0-89A3-4540-BF66-7343602D45ED}" destId="{A1404588-9624-4115-B04C-21EC44C8BEA7}" srcOrd="2" destOrd="0" presId="urn:microsoft.com/office/officeart/2005/8/layout/lProcess2"/>
    <dgm:cxn modelId="{70AE2E83-DA4D-4C25-B8CA-C28817999145}" type="presParOf" srcId="{A1404588-9624-4115-B04C-21EC44C8BEA7}" destId="{640A0BAF-E8D2-4A8C-BCE4-11D2726837B8}" srcOrd="0" destOrd="0" presId="urn:microsoft.com/office/officeart/2005/8/layout/lProcess2"/>
    <dgm:cxn modelId="{16FF4ED1-8FE7-40C3-A952-761C9FD46EE6}" type="presParOf" srcId="{640A0BAF-E8D2-4A8C-BCE4-11D2726837B8}" destId="{7576E838-B309-4262-9691-8ABAD77B986B}" srcOrd="0" destOrd="0" presId="urn:microsoft.com/office/officeart/2005/8/layout/lProcess2"/>
    <dgm:cxn modelId="{C3FC5310-F718-4FE5-A29F-AAD75417D201}" type="presParOf" srcId="{640A0BAF-E8D2-4A8C-BCE4-11D2726837B8}" destId="{A8774082-E7E9-47AA-90A5-90DE72EBD53D}" srcOrd="1" destOrd="0" presId="urn:microsoft.com/office/officeart/2005/8/layout/lProcess2"/>
    <dgm:cxn modelId="{389245BE-5D6C-43B5-AB62-28C74EB61A84}" type="presParOf" srcId="{640A0BAF-E8D2-4A8C-BCE4-11D2726837B8}" destId="{11491DA9-AD31-486A-A930-E113572FFA33}" srcOrd="2" destOrd="0" presId="urn:microsoft.com/office/officeart/2005/8/layout/lProcess2"/>
    <dgm:cxn modelId="{5B3E6FFD-03D6-4E11-A1EE-C9D68E2B5A67}" type="presParOf" srcId="{15687166-CAB1-4D31-B354-59776527DEB5}" destId="{C586081A-FDAD-42FC-BC74-0BEE9124DEEA}" srcOrd="7" destOrd="0" presId="urn:microsoft.com/office/officeart/2005/8/layout/lProcess2"/>
    <dgm:cxn modelId="{180BF57C-C931-4502-B8C7-7856628F2394}" type="presParOf" srcId="{15687166-CAB1-4D31-B354-59776527DEB5}" destId="{6E7DD3E4-4FED-41D7-BE47-E65BEB895D3D}" srcOrd="8" destOrd="0" presId="urn:microsoft.com/office/officeart/2005/8/layout/lProcess2"/>
    <dgm:cxn modelId="{ADF62C73-543A-4677-ABA8-B855D7E780BA}" type="presParOf" srcId="{6E7DD3E4-4FED-41D7-BE47-E65BEB895D3D}" destId="{E6572FA2-19DF-47B9-921A-519D93A5E4A6}" srcOrd="0" destOrd="0" presId="urn:microsoft.com/office/officeart/2005/8/layout/lProcess2"/>
    <dgm:cxn modelId="{44D95E2A-E2DF-484C-9EED-B2D0D158A09E}" type="presParOf" srcId="{6E7DD3E4-4FED-41D7-BE47-E65BEB895D3D}" destId="{9C583663-50E6-4DCC-B145-489D455E97B6}" srcOrd="1" destOrd="0" presId="urn:microsoft.com/office/officeart/2005/8/layout/lProcess2"/>
    <dgm:cxn modelId="{70F8E07A-3F6E-4E3E-9F6D-9E6C50220540}" type="presParOf" srcId="{6E7DD3E4-4FED-41D7-BE47-E65BEB895D3D}" destId="{181A7E90-9B03-4F8D-8F7D-85B49BEBE58B}" srcOrd="2" destOrd="0" presId="urn:microsoft.com/office/officeart/2005/8/layout/lProcess2"/>
    <dgm:cxn modelId="{A5F2670A-312D-453C-B31F-C17CD4352C76}" type="presParOf" srcId="{181A7E90-9B03-4F8D-8F7D-85B49BEBE58B}" destId="{2FEA804A-9212-45D4-934D-4004BF9DFA52}" srcOrd="0" destOrd="0" presId="urn:microsoft.com/office/officeart/2005/8/layout/lProcess2"/>
    <dgm:cxn modelId="{89FBD6A7-FE2F-4796-A3D2-F2B81EC89F71}" type="presParOf" srcId="{2FEA804A-9212-45D4-934D-4004BF9DFA52}" destId="{C5F34AB3-A240-4F95-A7D5-C40DC74C576D}" srcOrd="0" destOrd="0" presId="urn:microsoft.com/office/officeart/2005/8/layout/lProcess2"/>
    <dgm:cxn modelId="{6794FED8-FEC9-4488-B007-E839FECE6203}" type="presParOf" srcId="{15687166-CAB1-4D31-B354-59776527DEB5}" destId="{294CA07A-1CDC-4391-9063-5F350387193A}" srcOrd="9" destOrd="0" presId="urn:microsoft.com/office/officeart/2005/8/layout/lProcess2"/>
    <dgm:cxn modelId="{AA988A5B-4576-436D-BE13-F8C0D9128071}" type="presParOf" srcId="{15687166-CAB1-4D31-B354-59776527DEB5}" destId="{E680762D-F267-421F-86DF-AB956DE2DA63}" srcOrd="10" destOrd="0" presId="urn:microsoft.com/office/officeart/2005/8/layout/lProcess2"/>
    <dgm:cxn modelId="{B741F894-8A65-4C31-B5F2-F3308BCE0B3C}" type="presParOf" srcId="{E680762D-F267-421F-86DF-AB956DE2DA63}" destId="{8E7C34D2-EA80-4B8E-B6C8-74CCF1AC0B74}" srcOrd="0" destOrd="0" presId="urn:microsoft.com/office/officeart/2005/8/layout/lProcess2"/>
    <dgm:cxn modelId="{89A861E4-0977-4909-BB2B-3140BA9CDC9E}" type="presParOf" srcId="{E680762D-F267-421F-86DF-AB956DE2DA63}" destId="{7FAB98D7-758A-4261-A2AE-3BBF020F2E7F}" srcOrd="1" destOrd="0" presId="urn:microsoft.com/office/officeart/2005/8/layout/lProcess2"/>
    <dgm:cxn modelId="{319FF9AD-397D-49EB-A89D-39A080BC572A}" type="presParOf" srcId="{E680762D-F267-421F-86DF-AB956DE2DA63}" destId="{819C9804-8347-4C8F-9AC3-0842ADC8A7E6}" srcOrd="2" destOrd="0" presId="urn:microsoft.com/office/officeart/2005/8/layout/lProcess2"/>
    <dgm:cxn modelId="{F6F7647E-7B93-4CCE-8A91-4C293277A772}" type="presParOf" srcId="{819C9804-8347-4C8F-9AC3-0842ADC8A7E6}" destId="{B3C44646-2C30-4536-90FF-9BF0DE218B87}" srcOrd="0" destOrd="0" presId="urn:microsoft.com/office/officeart/2005/8/layout/lProcess2"/>
    <dgm:cxn modelId="{F80B80FA-FCF4-400B-AA0C-39E37A36DC78}" type="presParOf" srcId="{B3C44646-2C30-4536-90FF-9BF0DE218B87}" destId="{B230EC6F-A5B4-47BE-938E-391E52A91B6C}" srcOrd="0" destOrd="0" presId="urn:microsoft.com/office/officeart/2005/8/layout/lProcess2"/>
    <dgm:cxn modelId="{348E6149-2790-4A74-BFD0-01B15A130B5D}" type="presParOf" srcId="{B3C44646-2C30-4536-90FF-9BF0DE218B87}" destId="{506CFC3B-CEA4-48A4-BEDE-29A8D3A02511}" srcOrd="1" destOrd="0" presId="urn:microsoft.com/office/officeart/2005/8/layout/lProcess2"/>
    <dgm:cxn modelId="{F55CABF0-C780-4E8B-B62D-E26A71CE5260}" type="presParOf" srcId="{B3C44646-2C30-4536-90FF-9BF0DE218B87}" destId="{9886939F-835F-439C-AEAE-299C8E0C4003}" srcOrd="2" destOrd="0" presId="urn:microsoft.com/office/officeart/2005/8/layout/lProcess2"/>
    <dgm:cxn modelId="{11AC329E-4802-4F41-83AB-BD2A3B541157}" type="presParOf" srcId="{B3C44646-2C30-4536-90FF-9BF0DE218B87}" destId="{575CF65A-BD59-425D-AB08-36BF0F07CB06}" srcOrd="3" destOrd="0" presId="urn:microsoft.com/office/officeart/2005/8/layout/lProcess2"/>
    <dgm:cxn modelId="{8C7E3F8E-8EBD-41DB-AE8E-F0E6316C4FF0}" type="presParOf" srcId="{B3C44646-2C30-4536-90FF-9BF0DE218B87}" destId="{4EAEDECD-2849-4E12-AED4-DA885FF795AB}" srcOrd="4" destOrd="0" presId="urn:microsoft.com/office/officeart/2005/8/layout/lProcess2"/>
    <dgm:cxn modelId="{B3FFB1DF-9262-45BD-BE77-38E2F5E4CC25}" type="presParOf" srcId="{15687166-CAB1-4D31-B354-59776527DEB5}" destId="{40E42704-B4DF-42C1-B9AD-A54E759F10A4}" srcOrd="11" destOrd="0" presId="urn:microsoft.com/office/officeart/2005/8/layout/lProcess2"/>
    <dgm:cxn modelId="{56C7F92E-7386-4F1B-A953-85F2CD306E18}" type="presParOf" srcId="{15687166-CAB1-4D31-B354-59776527DEB5}" destId="{DFEA4C6C-4BC8-4910-85A9-42DACA628C62}" srcOrd="12" destOrd="0" presId="urn:microsoft.com/office/officeart/2005/8/layout/lProcess2"/>
    <dgm:cxn modelId="{2EEB8CCB-8E4E-48AE-96EA-FB45F7633AAD}" type="presParOf" srcId="{DFEA4C6C-4BC8-4910-85A9-42DACA628C62}" destId="{4FD9D1B5-8D54-472C-87B9-9A66C113AB46}" srcOrd="0" destOrd="0" presId="urn:microsoft.com/office/officeart/2005/8/layout/lProcess2"/>
    <dgm:cxn modelId="{36EC88B4-CC5A-447F-8A05-8094A36E4F63}" type="presParOf" srcId="{DFEA4C6C-4BC8-4910-85A9-42DACA628C62}" destId="{70C4E9C1-B779-489F-8AE9-D358CC31628C}" srcOrd="1" destOrd="0" presId="urn:microsoft.com/office/officeart/2005/8/layout/lProcess2"/>
    <dgm:cxn modelId="{E4932072-D8A7-428E-8CF0-DC2C838EB00C}" type="presParOf" srcId="{DFEA4C6C-4BC8-4910-85A9-42DACA628C62}" destId="{07691A5D-E49F-424B-82BD-C9FA0D38A394}" srcOrd="2" destOrd="0" presId="urn:microsoft.com/office/officeart/2005/8/layout/lProcess2"/>
    <dgm:cxn modelId="{C489A81A-D694-46A5-ABF9-1500BB8E15BC}" type="presParOf" srcId="{07691A5D-E49F-424B-82BD-C9FA0D38A394}" destId="{F27D58ED-12A3-4DF8-8E18-628D81F46FFC}" srcOrd="0" destOrd="0" presId="urn:microsoft.com/office/officeart/2005/8/layout/lProcess2"/>
    <dgm:cxn modelId="{B3306183-0108-4380-8E63-B23249C106A8}" type="presParOf" srcId="{F27D58ED-12A3-4DF8-8E18-628D81F46FFC}" destId="{E0707EFC-426E-4EAC-A9F2-3369BBB0E9FE}" srcOrd="0" destOrd="0" presId="urn:microsoft.com/office/officeart/2005/8/layout/lProcess2"/>
    <dgm:cxn modelId="{6ED1C8F3-FDA5-4159-AEF0-F9F83EDF0B27}" type="presParOf" srcId="{15687166-CAB1-4D31-B354-59776527DEB5}" destId="{A9EE1395-77DC-44A9-A2B7-007F48CCDE98}" srcOrd="13" destOrd="0" presId="urn:microsoft.com/office/officeart/2005/8/layout/lProcess2"/>
    <dgm:cxn modelId="{57F675F7-3F5C-4E37-9F8F-7AAA24B64434}" type="presParOf" srcId="{15687166-CAB1-4D31-B354-59776527DEB5}" destId="{93195240-ED87-4D9F-97ED-D8D20A739614}" srcOrd="14" destOrd="0" presId="urn:microsoft.com/office/officeart/2005/8/layout/lProcess2"/>
    <dgm:cxn modelId="{950A1FCE-211D-4FF2-8CC2-2BFCA562C880}" type="presParOf" srcId="{93195240-ED87-4D9F-97ED-D8D20A739614}" destId="{37DAEA98-95DE-4C6A-90B1-AE3327D35F9A}" srcOrd="0" destOrd="0" presId="urn:microsoft.com/office/officeart/2005/8/layout/lProcess2"/>
    <dgm:cxn modelId="{B2DBE3F5-E6C1-40B4-8FF5-CF2877359F8C}" type="presParOf" srcId="{93195240-ED87-4D9F-97ED-D8D20A739614}" destId="{07695EF3-3783-42F2-9D1E-3BBC70F993BB}" srcOrd="1" destOrd="0" presId="urn:microsoft.com/office/officeart/2005/8/layout/lProcess2"/>
    <dgm:cxn modelId="{06098A40-8D3E-4DD5-A098-7130AF4DA6F9}" type="presParOf" srcId="{93195240-ED87-4D9F-97ED-D8D20A739614}" destId="{98611966-F7F2-41A0-8897-1A7D8F13C92E}" srcOrd="2" destOrd="0" presId="urn:microsoft.com/office/officeart/2005/8/layout/lProcess2"/>
    <dgm:cxn modelId="{B5B1DDB1-0788-4612-94BA-4BE700FD6F7C}" type="presParOf" srcId="{98611966-F7F2-41A0-8897-1A7D8F13C92E}" destId="{6ADAF96E-8B7D-4A3D-8CC2-5D6643243136}" srcOrd="0" destOrd="0" presId="urn:microsoft.com/office/officeart/2005/8/layout/lProcess2"/>
    <dgm:cxn modelId="{F84049AC-336B-4E42-BA12-91C54CE2AF31}" type="presParOf" srcId="{6ADAF96E-8B7D-4A3D-8CC2-5D6643243136}" destId="{6B658F0C-49B2-49AD-A42C-FDDB9B2385C8}" srcOrd="0" destOrd="0" presId="urn:microsoft.com/office/officeart/2005/8/layout/lProcess2"/>
    <dgm:cxn modelId="{997DB377-7D9A-4857-814D-DA918C48F5D3}" type="presParOf" srcId="{6ADAF96E-8B7D-4A3D-8CC2-5D6643243136}" destId="{9AC557DC-60D0-4772-B445-17BFF0468737}" srcOrd="1" destOrd="0" presId="urn:microsoft.com/office/officeart/2005/8/layout/lProcess2"/>
    <dgm:cxn modelId="{4770DD46-A887-4F2F-A4CA-6D01B71955F7}" type="presParOf" srcId="{6ADAF96E-8B7D-4A3D-8CC2-5D6643243136}" destId="{E39D46B3-F9B0-4E01-B31D-9D8A766ED35C}" srcOrd="2" destOrd="0" presId="urn:microsoft.com/office/officeart/2005/8/layout/lProcess2"/>
    <dgm:cxn modelId="{5D2DF562-B89E-4D45-BB75-6A8B56277A0D}" type="presParOf" srcId="{6ADAF96E-8B7D-4A3D-8CC2-5D6643243136}" destId="{2E89AD6F-DC9F-45DD-B9A6-7C3115E50896}" srcOrd="3" destOrd="0" presId="urn:microsoft.com/office/officeart/2005/8/layout/lProcess2"/>
    <dgm:cxn modelId="{916E2CD3-FF81-4049-A77B-A659AFB39D4B}" type="presParOf" srcId="{6ADAF96E-8B7D-4A3D-8CC2-5D6643243136}" destId="{1710C2D5-4718-4BF3-BB8F-3F52A92C0113}" srcOrd="4" destOrd="0" presId="urn:microsoft.com/office/officeart/2005/8/layout/lProcess2"/>
    <dgm:cxn modelId="{8AA308DB-9DE8-4858-B54E-03DD32CA9E2E}" type="presParOf" srcId="{6ADAF96E-8B7D-4A3D-8CC2-5D6643243136}" destId="{E2531C91-3B9B-4783-86E0-DA44650D958A}" srcOrd="5" destOrd="0" presId="urn:microsoft.com/office/officeart/2005/8/layout/lProcess2"/>
    <dgm:cxn modelId="{94599F0D-178D-4257-8053-9D90AC438903}" type="presParOf" srcId="{6ADAF96E-8B7D-4A3D-8CC2-5D6643243136}" destId="{94C14466-0379-40E4-84DE-95CA9916B1D0}" srcOrd="6" destOrd="0" presId="urn:microsoft.com/office/officeart/2005/8/layout/lProcess2"/>
    <dgm:cxn modelId="{3F305C45-97F1-4C08-8E08-54A1904A05C7}" type="presParOf" srcId="{6ADAF96E-8B7D-4A3D-8CC2-5D6643243136}" destId="{B6592CEC-DC8C-47F6-8257-D81E4CE79C67}" srcOrd="7" destOrd="0" presId="urn:microsoft.com/office/officeart/2005/8/layout/lProcess2"/>
    <dgm:cxn modelId="{44F51E20-48AF-41E3-A13D-6F2518F73394}" type="presParOf" srcId="{6ADAF96E-8B7D-4A3D-8CC2-5D6643243136}" destId="{96D7F843-143B-4581-90A6-1E50463B5A71}" srcOrd="8" destOrd="0" presId="urn:microsoft.com/office/officeart/2005/8/layout/lProcess2"/>
    <dgm:cxn modelId="{6EBFA95C-8947-4770-84C6-DAA4AC08C96E}" type="presParOf" srcId="{6ADAF96E-8B7D-4A3D-8CC2-5D6643243136}" destId="{B11FC6DA-D5B9-403B-816E-290CDE38C282}" srcOrd="9" destOrd="0" presId="urn:microsoft.com/office/officeart/2005/8/layout/lProcess2"/>
    <dgm:cxn modelId="{F88055EB-D04A-4AF1-88A7-998A21642511}" type="presParOf" srcId="{6ADAF96E-8B7D-4A3D-8CC2-5D6643243136}" destId="{1C141771-84ED-4991-AF20-6E3BEE742700}" srcOrd="10" destOrd="0" presId="urn:microsoft.com/office/officeart/2005/8/layout/lProcess2"/>
    <dgm:cxn modelId="{4A31911A-AD68-4605-878A-6AEB4764EA6A}" type="presParOf" srcId="{6ADAF96E-8B7D-4A3D-8CC2-5D6643243136}" destId="{828685CF-B0E7-499E-B610-4BD7D36A0168}" srcOrd="11" destOrd="0" presId="urn:microsoft.com/office/officeart/2005/8/layout/lProcess2"/>
    <dgm:cxn modelId="{1E1E433A-DC52-41A9-B379-99580117C2FE}" type="presParOf" srcId="{6ADAF96E-8B7D-4A3D-8CC2-5D6643243136}" destId="{F8E5DC35-3983-4BE3-833A-6BB0D3FC8AC5}" srcOrd="1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C17FF6-2B0D-4836-99AA-BC100F9A1C55}" type="doc">
      <dgm:prSet loTypeId="urn:microsoft.com/office/officeart/2005/8/layout/pyramid2" loCatId="pyramid" qsTypeId="urn:microsoft.com/office/officeart/2005/8/quickstyle/3d2" qsCatId="3D" csTypeId="urn:microsoft.com/office/officeart/2005/8/colors/colorful2" csCatId="colorful" phldr="1"/>
      <dgm:spPr/>
    </dgm:pt>
    <dgm:pt modelId="{C5382772-AABD-4EAD-AF3F-AAEBA7DCD48A}">
      <dgm:prSet phldrT="[Text]"/>
      <dgm:spPr/>
      <dgm:t>
        <a:bodyPr/>
        <a:lstStyle/>
        <a:p>
          <a:r>
            <a:rPr lang="en-US" dirty="0" smtClean="0"/>
            <a:t>National/Regional</a:t>
          </a:r>
          <a:endParaRPr lang="en-US" dirty="0"/>
        </a:p>
      </dgm:t>
    </dgm:pt>
    <dgm:pt modelId="{D7F4A9A2-594E-4C7C-913A-687F531743A6}" type="parTrans" cxnId="{2C35D6EC-A268-4D12-BF3F-5F36F380D7A9}">
      <dgm:prSet/>
      <dgm:spPr/>
      <dgm:t>
        <a:bodyPr/>
        <a:lstStyle/>
        <a:p>
          <a:endParaRPr lang="en-US"/>
        </a:p>
      </dgm:t>
    </dgm:pt>
    <dgm:pt modelId="{0F420615-CF05-4524-89E2-430EE8343C95}" type="sibTrans" cxnId="{2C35D6EC-A268-4D12-BF3F-5F36F380D7A9}">
      <dgm:prSet/>
      <dgm:spPr/>
      <dgm:t>
        <a:bodyPr/>
        <a:lstStyle/>
        <a:p>
          <a:endParaRPr lang="en-US"/>
        </a:p>
      </dgm:t>
    </dgm:pt>
    <dgm:pt modelId="{6EFD8B9E-7C67-4E13-B7E7-1A9A5C4823C2}">
      <dgm:prSet phldrT="[Text]"/>
      <dgm:spPr/>
      <dgm:t>
        <a:bodyPr/>
        <a:lstStyle/>
        <a:p>
          <a:r>
            <a:rPr lang="en-US" dirty="0" smtClean="0"/>
            <a:t>State</a:t>
          </a:r>
          <a:endParaRPr lang="en-US" dirty="0"/>
        </a:p>
      </dgm:t>
    </dgm:pt>
    <dgm:pt modelId="{567415D0-119F-413E-844B-02AFB797C4BE}" type="parTrans" cxnId="{42CF188E-906F-45F0-8A1D-9FF757FC7C4F}">
      <dgm:prSet/>
      <dgm:spPr/>
      <dgm:t>
        <a:bodyPr/>
        <a:lstStyle/>
        <a:p>
          <a:endParaRPr lang="en-US"/>
        </a:p>
      </dgm:t>
    </dgm:pt>
    <dgm:pt modelId="{0D65B4F6-55DD-45B1-BA51-4DE00911F3DB}" type="sibTrans" cxnId="{42CF188E-906F-45F0-8A1D-9FF757FC7C4F}">
      <dgm:prSet/>
      <dgm:spPr/>
      <dgm:t>
        <a:bodyPr/>
        <a:lstStyle/>
        <a:p>
          <a:endParaRPr lang="en-US"/>
        </a:p>
      </dgm:t>
    </dgm:pt>
    <dgm:pt modelId="{DF39FA3B-87CE-402F-A1C3-B37D6EDE2403}">
      <dgm:prSet phldrT="[Text]"/>
      <dgm:spPr/>
      <dgm:t>
        <a:bodyPr/>
        <a:lstStyle/>
        <a:p>
          <a:r>
            <a:rPr lang="en-US" dirty="0" smtClean="0"/>
            <a:t>Local</a:t>
          </a:r>
          <a:endParaRPr lang="en-US" dirty="0"/>
        </a:p>
      </dgm:t>
    </dgm:pt>
    <dgm:pt modelId="{8028D080-B336-443F-81D3-CFACAD814CA8}" type="parTrans" cxnId="{4E94502E-2B3E-4004-AE7A-FA8975A98D84}">
      <dgm:prSet/>
      <dgm:spPr/>
      <dgm:t>
        <a:bodyPr/>
        <a:lstStyle/>
        <a:p>
          <a:endParaRPr lang="en-US"/>
        </a:p>
      </dgm:t>
    </dgm:pt>
    <dgm:pt modelId="{A84E9F35-93BD-41CC-97AA-132D39B7E1F9}" type="sibTrans" cxnId="{4E94502E-2B3E-4004-AE7A-FA8975A98D84}">
      <dgm:prSet/>
      <dgm:spPr/>
      <dgm:t>
        <a:bodyPr/>
        <a:lstStyle/>
        <a:p>
          <a:endParaRPr lang="en-US"/>
        </a:p>
      </dgm:t>
    </dgm:pt>
    <dgm:pt modelId="{1D2BB749-C6A2-4837-8BCB-A30CEE8A8619}" type="pres">
      <dgm:prSet presAssocID="{45C17FF6-2B0D-4836-99AA-BC100F9A1C55}" presName="compositeShape" presStyleCnt="0">
        <dgm:presLayoutVars>
          <dgm:dir/>
          <dgm:resizeHandles/>
        </dgm:presLayoutVars>
      </dgm:prSet>
      <dgm:spPr/>
    </dgm:pt>
    <dgm:pt modelId="{4D01D339-C374-4E0F-8F31-BE7702D720A9}" type="pres">
      <dgm:prSet presAssocID="{45C17FF6-2B0D-4836-99AA-BC100F9A1C55}" presName="pyramid" presStyleLbl="node1" presStyleIdx="0" presStyleCnt="1"/>
      <dgm:spPr/>
    </dgm:pt>
    <dgm:pt modelId="{BB6241AA-40DD-4B3F-89C8-0A3E28A6A346}" type="pres">
      <dgm:prSet presAssocID="{45C17FF6-2B0D-4836-99AA-BC100F9A1C55}" presName="theList" presStyleCnt="0"/>
      <dgm:spPr/>
    </dgm:pt>
    <dgm:pt modelId="{FBF7DFF0-0314-4A3D-8A33-667D290FCEC6}" type="pres">
      <dgm:prSet presAssocID="{C5382772-AABD-4EAD-AF3F-AAEBA7DCD48A}" presName="aNode" presStyleLbl="fgAcc1" presStyleIdx="0" presStyleCnt="3">
        <dgm:presLayoutVars>
          <dgm:bulletEnabled val="1"/>
        </dgm:presLayoutVars>
      </dgm:prSet>
      <dgm:spPr/>
      <dgm:t>
        <a:bodyPr/>
        <a:lstStyle/>
        <a:p>
          <a:endParaRPr lang="en-US"/>
        </a:p>
      </dgm:t>
    </dgm:pt>
    <dgm:pt modelId="{4A8000DE-3B1C-4503-9A52-2D87471FCBE1}" type="pres">
      <dgm:prSet presAssocID="{C5382772-AABD-4EAD-AF3F-AAEBA7DCD48A}" presName="aSpace" presStyleCnt="0"/>
      <dgm:spPr/>
    </dgm:pt>
    <dgm:pt modelId="{B877B39A-51BC-4FD3-9BFB-92DA75F77D7A}" type="pres">
      <dgm:prSet presAssocID="{6EFD8B9E-7C67-4E13-B7E7-1A9A5C4823C2}" presName="aNode" presStyleLbl="fgAcc1" presStyleIdx="1" presStyleCnt="3">
        <dgm:presLayoutVars>
          <dgm:bulletEnabled val="1"/>
        </dgm:presLayoutVars>
      </dgm:prSet>
      <dgm:spPr/>
      <dgm:t>
        <a:bodyPr/>
        <a:lstStyle/>
        <a:p>
          <a:endParaRPr lang="en-US"/>
        </a:p>
      </dgm:t>
    </dgm:pt>
    <dgm:pt modelId="{60142885-DE56-474E-894F-9AEC93CEFB08}" type="pres">
      <dgm:prSet presAssocID="{6EFD8B9E-7C67-4E13-B7E7-1A9A5C4823C2}" presName="aSpace" presStyleCnt="0"/>
      <dgm:spPr/>
    </dgm:pt>
    <dgm:pt modelId="{918BDDBE-020E-4F78-BE52-5D5AF0E1D1B9}" type="pres">
      <dgm:prSet presAssocID="{DF39FA3B-87CE-402F-A1C3-B37D6EDE2403}" presName="aNode" presStyleLbl="fgAcc1" presStyleIdx="2" presStyleCnt="3">
        <dgm:presLayoutVars>
          <dgm:bulletEnabled val="1"/>
        </dgm:presLayoutVars>
      </dgm:prSet>
      <dgm:spPr/>
      <dgm:t>
        <a:bodyPr/>
        <a:lstStyle/>
        <a:p>
          <a:endParaRPr lang="en-US"/>
        </a:p>
      </dgm:t>
    </dgm:pt>
    <dgm:pt modelId="{666D7923-9482-409B-AEEC-C0A596050E6E}" type="pres">
      <dgm:prSet presAssocID="{DF39FA3B-87CE-402F-A1C3-B37D6EDE2403}" presName="aSpace" presStyleCnt="0"/>
      <dgm:spPr/>
    </dgm:pt>
  </dgm:ptLst>
  <dgm:cxnLst>
    <dgm:cxn modelId="{DBE5BF3F-66B2-4E53-AA8B-955FFF5E0B05}" type="presOf" srcId="{6EFD8B9E-7C67-4E13-B7E7-1A9A5C4823C2}" destId="{B877B39A-51BC-4FD3-9BFB-92DA75F77D7A}" srcOrd="0" destOrd="0" presId="urn:microsoft.com/office/officeart/2005/8/layout/pyramid2"/>
    <dgm:cxn modelId="{42CF188E-906F-45F0-8A1D-9FF757FC7C4F}" srcId="{45C17FF6-2B0D-4836-99AA-BC100F9A1C55}" destId="{6EFD8B9E-7C67-4E13-B7E7-1A9A5C4823C2}" srcOrd="1" destOrd="0" parTransId="{567415D0-119F-413E-844B-02AFB797C4BE}" sibTransId="{0D65B4F6-55DD-45B1-BA51-4DE00911F3DB}"/>
    <dgm:cxn modelId="{2C35D6EC-A268-4D12-BF3F-5F36F380D7A9}" srcId="{45C17FF6-2B0D-4836-99AA-BC100F9A1C55}" destId="{C5382772-AABD-4EAD-AF3F-AAEBA7DCD48A}" srcOrd="0" destOrd="0" parTransId="{D7F4A9A2-594E-4C7C-913A-687F531743A6}" sibTransId="{0F420615-CF05-4524-89E2-430EE8343C95}"/>
    <dgm:cxn modelId="{D60D00D4-3B72-45ED-B9E3-540E7D969752}" type="presOf" srcId="{DF39FA3B-87CE-402F-A1C3-B37D6EDE2403}" destId="{918BDDBE-020E-4F78-BE52-5D5AF0E1D1B9}" srcOrd="0" destOrd="0" presId="urn:microsoft.com/office/officeart/2005/8/layout/pyramid2"/>
    <dgm:cxn modelId="{4E94502E-2B3E-4004-AE7A-FA8975A98D84}" srcId="{45C17FF6-2B0D-4836-99AA-BC100F9A1C55}" destId="{DF39FA3B-87CE-402F-A1C3-B37D6EDE2403}" srcOrd="2" destOrd="0" parTransId="{8028D080-B336-443F-81D3-CFACAD814CA8}" sibTransId="{A84E9F35-93BD-41CC-97AA-132D39B7E1F9}"/>
    <dgm:cxn modelId="{FC247D88-1A6B-46AD-AC85-340C918E68DE}" type="presOf" srcId="{C5382772-AABD-4EAD-AF3F-AAEBA7DCD48A}" destId="{FBF7DFF0-0314-4A3D-8A33-667D290FCEC6}" srcOrd="0" destOrd="0" presId="urn:microsoft.com/office/officeart/2005/8/layout/pyramid2"/>
    <dgm:cxn modelId="{DDCF6238-EA18-47C4-8A81-BB32C9DA749C}" type="presOf" srcId="{45C17FF6-2B0D-4836-99AA-BC100F9A1C55}" destId="{1D2BB749-C6A2-4837-8BCB-A30CEE8A8619}" srcOrd="0" destOrd="0" presId="urn:microsoft.com/office/officeart/2005/8/layout/pyramid2"/>
    <dgm:cxn modelId="{6B0059AD-8DE4-4702-843E-0A01EDE5307D}" type="presParOf" srcId="{1D2BB749-C6A2-4837-8BCB-A30CEE8A8619}" destId="{4D01D339-C374-4E0F-8F31-BE7702D720A9}" srcOrd="0" destOrd="0" presId="urn:microsoft.com/office/officeart/2005/8/layout/pyramid2"/>
    <dgm:cxn modelId="{678A4084-EF82-4AFE-A894-C0BE868B77B4}" type="presParOf" srcId="{1D2BB749-C6A2-4837-8BCB-A30CEE8A8619}" destId="{BB6241AA-40DD-4B3F-89C8-0A3E28A6A346}" srcOrd="1" destOrd="0" presId="urn:microsoft.com/office/officeart/2005/8/layout/pyramid2"/>
    <dgm:cxn modelId="{F55F6B29-1A3D-44C4-B6B6-76B35D2DB886}" type="presParOf" srcId="{BB6241AA-40DD-4B3F-89C8-0A3E28A6A346}" destId="{FBF7DFF0-0314-4A3D-8A33-667D290FCEC6}" srcOrd="0" destOrd="0" presId="urn:microsoft.com/office/officeart/2005/8/layout/pyramid2"/>
    <dgm:cxn modelId="{AEAD1CD6-35C3-4945-897F-1F6AE8616DE8}" type="presParOf" srcId="{BB6241AA-40DD-4B3F-89C8-0A3E28A6A346}" destId="{4A8000DE-3B1C-4503-9A52-2D87471FCBE1}" srcOrd="1" destOrd="0" presId="urn:microsoft.com/office/officeart/2005/8/layout/pyramid2"/>
    <dgm:cxn modelId="{89E3FC56-3AE7-44DD-AEA6-C91EA2E1A3FA}" type="presParOf" srcId="{BB6241AA-40DD-4B3F-89C8-0A3E28A6A346}" destId="{B877B39A-51BC-4FD3-9BFB-92DA75F77D7A}" srcOrd="2" destOrd="0" presId="urn:microsoft.com/office/officeart/2005/8/layout/pyramid2"/>
    <dgm:cxn modelId="{54D7A1BD-D354-4A91-93FA-5DA52B1DCAA0}" type="presParOf" srcId="{BB6241AA-40DD-4B3F-89C8-0A3E28A6A346}" destId="{60142885-DE56-474E-894F-9AEC93CEFB08}" srcOrd="3" destOrd="0" presId="urn:microsoft.com/office/officeart/2005/8/layout/pyramid2"/>
    <dgm:cxn modelId="{2FBFC6CA-7B14-49F0-8B47-D145138CA71F}" type="presParOf" srcId="{BB6241AA-40DD-4B3F-89C8-0A3E28A6A346}" destId="{918BDDBE-020E-4F78-BE52-5D5AF0E1D1B9}" srcOrd="4" destOrd="0" presId="urn:microsoft.com/office/officeart/2005/8/layout/pyramid2"/>
    <dgm:cxn modelId="{A59C624B-5507-4EC8-9170-99FC9DBB2AA7}" type="presParOf" srcId="{BB6241AA-40DD-4B3F-89C8-0A3E28A6A346}" destId="{666D7923-9482-409B-AEEC-C0A596050E6E}"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273F1-463E-4874-B311-915F6D5F252E}">
      <dsp:nvSpPr>
        <dsp:cNvPr id="0" name=""/>
        <dsp:cNvSpPr/>
      </dsp:nvSpPr>
      <dsp:spPr>
        <a:xfrm rot="16200000">
          <a:off x="-1046783" y="1048887"/>
          <a:ext cx="4162349" cy="2064574"/>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933450">
            <a:lnSpc>
              <a:spcPct val="90000"/>
            </a:lnSpc>
            <a:spcBef>
              <a:spcPct val="0"/>
            </a:spcBef>
            <a:spcAft>
              <a:spcPct val="35000"/>
            </a:spcAft>
          </a:pPr>
          <a:r>
            <a:rPr lang="en-US" sz="2100" b="1" u="sng" kern="1200" dirty="0" smtClean="0"/>
            <a:t>Traditional Learner</a:t>
          </a:r>
          <a:endParaRPr lang="en-US" sz="2100" b="1" u="sng" kern="1200" dirty="0"/>
        </a:p>
        <a:p>
          <a:pPr marL="228600" lvl="1" indent="-228600" algn="l" defTabSz="889000">
            <a:lnSpc>
              <a:spcPct val="90000"/>
            </a:lnSpc>
            <a:spcBef>
              <a:spcPct val="0"/>
            </a:spcBef>
            <a:spcAft>
              <a:spcPct val="15000"/>
            </a:spcAft>
            <a:buChar char="••"/>
          </a:pPr>
          <a:r>
            <a:rPr lang="en-US" sz="2000" kern="1200" dirty="0" smtClean="0"/>
            <a:t>51% or more of instruction is face-to-face (F2F)</a:t>
          </a:r>
          <a:endParaRPr lang="en-US" sz="2000" kern="1200" dirty="0"/>
        </a:p>
      </dsp:txBody>
      <dsp:txXfrm rot="5400000">
        <a:off x="2104" y="832470"/>
        <a:ext cx="2064574" cy="2497409"/>
      </dsp:txXfrm>
    </dsp:sp>
    <dsp:sp modelId="{6B3182D3-FCB6-4D3E-A2D9-72F87BAFF401}">
      <dsp:nvSpPr>
        <dsp:cNvPr id="0" name=""/>
        <dsp:cNvSpPr/>
      </dsp:nvSpPr>
      <dsp:spPr>
        <a:xfrm rot="16200000">
          <a:off x="1172633" y="1048887"/>
          <a:ext cx="4162349" cy="2064574"/>
        </a:xfrm>
        <a:prstGeom prst="flowChartManualOperation">
          <a:avLst/>
        </a:prstGeom>
        <a:solidFill>
          <a:schemeClr val="accent2">
            <a:hueOff val="3081859"/>
            <a:satOff val="3040"/>
            <a:lumOff val="-1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933450">
            <a:lnSpc>
              <a:spcPct val="90000"/>
            </a:lnSpc>
            <a:spcBef>
              <a:spcPct val="0"/>
            </a:spcBef>
            <a:spcAft>
              <a:spcPct val="35000"/>
            </a:spcAft>
          </a:pPr>
          <a:r>
            <a:rPr lang="en-US" sz="2100" b="1" u="sng" kern="1200" dirty="0" smtClean="0"/>
            <a:t>Distance Learner</a:t>
          </a:r>
          <a:endParaRPr lang="en-US" sz="2100" b="1" u="sng" kern="1200" dirty="0"/>
        </a:p>
        <a:p>
          <a:pPr marL="228600" lvl="1" indent="-228600" algn="l" defTabSz="889000">
            <a:lnSpc>
              <a:spcPct val="90000"/>
            </a:lnSpc>
            <a:spcBef>
              <a:spcPct val="0"/>
            </a:spcBef>
            <a:spcAft>
              <a:spcPct val="15000"/>
            </a:spcAft>
            <a:buChar char="••"/>
          </a:pPr>
          <a:r>
            <a:rPr lang="en-US" sz="2000" kern="1200" dirty="0" smtClean="0"/>
            <a:t>51% of instruction is through approved DL curricula</a:t>
          </a:r>
          <a:endParaRPr lang="en-US" sz="2000" kern="1200" dirty="0"/>
        </a:p>
      </dsp:txBody>
      <dsp:txXfrm rot="5400000">
        <a:off x="2221520" y="832470"/>
        <a:ext cx="2064574" cy="2497409"/>
      </dsp:txXfrm>
    </dsp:sp>
    <dsp:sp modelId="{EB67BB5D-0EB6-48CA-A2AF-85963A489FAB}">
      <dsp:nvSpPr>
        <dsp:cNvPr id="0" name=""/>
        <dsp:cNvSpPr/>
      </dsp:nvSpPr>
      <dsp:spPr>
        <a:xfrm rot="16200000">
          <a:off x="3392051" y="1048887"/>
          <a:ext cx="4162349" cy="2064574"/>
        </a:xfrm>
        <a:prstGeom prst="flowChartManualOperation">
          <a:avLst/>
        </a:prstGeom>
        <a:solidFill>
          <a:schemeClr val="accent2">
            <a:hueOff val="6163718"/>
            <a:satOff val="6081"/>
            <a:lumOff val="-2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lvl="0" algn="l" defTabSz="933450">
            <a:lnSpc>
              <a:spcPct val="90000"/>
            </a:lnSpc>
            <a:spcBef>
              <a:spcPct val="0"/>
            </a:spcBef>
            <a:spcAft>
              <a:spcPct val="35000"/>
            </a:spcAft>
          </a:pPr>
          <a:r>
            <a:rPr lang="en-US" sz="2100" b="1" u="sng" kern="1200" dirty="0" smtClean="0"/>
            <a:t>Blended Learner</a:t>
          </a:r>
          <a:endParaRPr lang="en-US" sz="2100" b="1" u="sng" kern="1200" dirty="0"/>
        </a:p>
        <a:p>
          <a:pPr marL="228600" lvl="1" indent="-228600" algn="l" defTabSz="889000">
            <a:lnSpc>
              <a:spcPct val="90000"/>
            </a:lnSpc>
            <a:spcBef>
              <a:spcPct val="0"/>
            </a:spcBef>
            <a:spcAft>
              <a:spcPct val="15000"/>
            </a:spcAft>
            <a:buChar char="••"/>
          </a:pPr>
          <a:r>
            <a:rPr lang="en-US" sz="2000" kern="1200" dirty="0" smtClean="0"/>
            <a:t>A combination of F2F &amp; distance</a:t>
          </a:r>
          <a:endParaRPr lang="en-US" sz="2000" kern="1200" dirty="0"/>
        </a:p>
      </dsp:txBody>
      <dsp:txXfrm rot="5400000">
        <a:off x="4440938" y="832470"/>
        <a:ext cx="2064574" cy="2497409"/>
      </dsp:txXfrm>
    </dsp:sp>
    <dsp:sp modelId="{65DD00EE-3362-4FA3-8837-469657C20FCD}">
      <dsp:nvSpPr>
        <dsp:cNvPr id="0" name=""/>
        <dsp:cNvSpPr/>
      </dsp:nvSpPr>
      <dsp:spPr>
        <a:xfrm rot="16200000">
          <a:off x="5611468" y="1048887"/>
          <a:ext cx="4162349" cy="2064574"/>
        </a:xfrm>
        <a:prstGeom prst="flowChartManualOperation">
          <a:avLst/>
        </a:prstGeom>
        <a:solidFill>
          <a:schemeClr val="accent2">
            <a:hueOff val="9245577"/>
            <a:satOff val="9121"/>
            <a:lumOff val="-38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lvl="0" algn="l" defTabSz="933450">
            <a:lnSpc>
              <a:spcPct val="90000"/>
            </a:lnSpc>
            <a:spcBef>
              <a:spcPct val="0"/>
            </a:spcBef>
            <a:spcAft>
              <a:spcPct val="35000"/>
            </a:spcAft>
          </a:pPr>
          <a:r>
            <a:rPr lang="en-US" sz="2100" b="1" u="sng" kern="1200" dirty="0" smtClean="0"/>
            <a:t>Virtual Learner</a:t>
          </a:r>
          <a:endParaRPr lang="en-US" sz="2100" b="1" u="sng" kern="1200" dirty="0"/>
        </a:p>
        <a:p>
          <a:pPr marL="171450" lvl="1" indent="-171450" algn="l" defTabSz="711200">
            <a:lnSpc>
              <a:spcPct val="90000"/>
            </a:lnSpc>
            <a:spcBef>
              <a:spcPct val="0"/>
            </a:spcBef>
            <a:spcAft>
              <a:spcPct val="15000"/>
            </a:spcAft>
            <a:buChar char="••"/>
          </a:pPr>
          <a:r>
            <a:rPr lang="en-US" sz="1600" kern="1200" dirty="0" smtClean="0"/>
            <a:t>Instruction is delivered through virtual classrooms (contact hours) and a combination of F2F and/or through the use of approved DL curricula</a:t>
          </a:r>
          <a:endParaRPr lang="en-US" sz="1600" kern="1200" dirty="0"/>
        </a:p>
      </dsp:txBody>
      <dsp:txXfrm rot="5400000">
        <a:off x="6660355" y="832470"/>
        <a:ext cx="2064574" cy="24974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698B9-8F84-42BE-B289-DC6A608F44B4}">
      <dsp:nvSpPr>
        <dsp:cNvPr id="0" name=""/>
        <dsp:cNvSpPr/>
      </dsp:nvSpPr>
      <dsp:spPr>
        <a:xfrm>
          <a:off x="7946" y="301511"/>
          <a:ext cx="2375182" cy="2074341"/>
        </a:xfrm>
        <a:prstGeom prst="roundRect">
          <a:avLst>
            <a:gd name="adj" fmla="val 10000"/>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ysClr val="windowText" lastClr="000000"/>
              </a:solidFill>
              <a:latin typeface="Calibri" panose="020F0502020204030204"/>
              <a:ea typeface="+mn-ea"/>
              <a:cs typeface="+mn-cs"/>
            </a:rPr>
            <a:t>Participants with </a:t>
          </a:r>
          <a:r>
            <a:rPr lang="en-US" sz="1800" b="1" u="sng" kern="1200" dirty="0" smtClean="0">
              <a:solidFill>
                <a:sysClr val="windowText" lastClr="000000"/>
              </a:solidFill>
              <a:latin typeface="Calibri" panose="020F0502020204030204"/>
              <a:ea typeface="+mn-ea"/>
              <a:cs typeface="+mn-cs"/>
            </a:rPr>
            <a:t>more than one </a:t>
          </a:r>
          <a:r>
            <a:rPr lang="en-US" sz="1800" kern="1200" dirty="0" smtClean="0">
              <a:solidFill>
                <a:sysClr val="windowText" lastClr="000000"/>
              </a:solidFill>
              <a:latin typeface="Calibri" panose="020F0502020204030204"/>
              <a:ea typeface="+mn-ea"/>
              <a:cs typeface="+mn-cs"/>
            </a:rPr>
            <a:t>entry have multiple periods of participation in a program year</a:t>
          </a:r>
          <a:endParaRPr lang="en-US" sz="1800" kern="1200" dirty="0">
            <a:solidFill>
              <a:sysClr val="windowText" lastClr="000000"/>
            </a:solidFill>
            <a:latin typeface="Calibri" panose="020F0502020204030204"/>
            <a:ea typeface="+mn-ea"/>
            <a:cs typeface="+mn-cs"/>
          </a:endParaRPr>
        </a:p>
      </dsp:txBody>
      <dsp:txXfrm>
        <a:off x="68701" y="362266"/>
        <a:ext cx="2253672" cy="1952831"/>
      </dsp:txXfrm>
    </dsp:sp>
    <dsp:sp modelId="{C295B15D-219A-4FF6-9C62-1F705085441D}">
      <dsp:nvSpPr>
        <dsp:cNvPr id="0" name=""/>
        <dsp:cNvSpPr/>
      </dsp:nvSpPr>
      <dsp:spPr>
        <a:xfrm>
          <a:off x="2620647" y="1044159"/>
          <a:ext cx="503538" cy="589045"/>
        </a:xfrm>
        <a:prstGeom prst="rightArrow">
          <a:avLst>
            <a:gd name="adj1" fmla="val 60000"/>
            <a:gd name="adj2" fmla="val 50000"/>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ysClr val="windowText" lastClr="000000"/>
            </a:solidFill>
            <a:latin typeface="Calibri" panose="020F0502020204030204"/>
            <a:ea typeface="+mn-ea"/>
            <a:cs typeface="+mn-cs"/>
          </a:endParaRPr>
        </a:p>
      </dsp:txBody>
      <dsp:txXfrm>
        <a:off x="2620647" y="1161968"/>
        <a:ext cx="352477" cy="353427"/>
      </dsp:txXfrm>
    </dsp:sp>
    <dsp:sp modelId="{92D1FD42-C872-4F93-BCC5-840C540E41C2}">
      <dsp:nvSpPr>
        <dsp:cNvPr id="0" name=""/>
        <dsp:cNvSpPr/>
      </dsp:nvSpPr>
      <dsp:spPr>
        <a:xfrm>
          <a:off x="3333201" y="301511"/>
          <a:ext cx="2375182" cy="2074341"/>
        </a:xfrm>
        <a:prstGeom prst="roundRect">
          <a:avLst>
            <a:gd name="adj" fmla="val 10000"/>
          </a:avLst>
        </a:prstGeo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ysClr val="windowText" lastClr="000000"/>
              </a:solidFill>
              <a:latin typeface="Calibri" panose="020F0502020204030204"/>
              <a:ea typeface="+mn-ea"/>
              <a:cs typeface="+mn-cs"/>
            </a:rPr>
            <a:t>Every period of participation is </a:t>
          </a:r>
          <a:r>
            <a:rPr lang="en-US" sz="1800" b="1" u="sng" kern="1200" dirty="0" smtClean="0">
              <a:solidFill>
                <a:sysClr val="windowText" lastClr="000000"/>
              </a:solidFill>
              <a:latin typeface="Calibri" panose="020F0502020204030204"/>
              <a:ea typeface="+mn-ea"/>
              <a:cs typeface="+mn-cs"/>
            </a:rPr>
            <a:t>a new service period a</a:t>
          </a:r>
          <a:r>
            <a:rPr lang="en-US" sz="1800" kern="1200" dirty="0" smtClean="0">
              <a:solidFill>
                <a:sysClr val="windowText" lastClr="000000"/>
              </a:solidFill>
              <a:latin typeface="Calibri" panose="020F0502020204030204"/>
              <a:ea typeface="+mn-ea"/>
              <a:cs typeface="+mn-cs"/>
            </a:rPr>
            <a:t>nd treated as if the participant is a NEW participant (follow-up, MSG, </a:t>
          </a:r>
          <a:r>
            <a:rPr lang="en-US" sz="1800" kern="1200" dirty="0" err="1" smtClean="0">
              <a:solidFill>
                <a:sysClr val="windowText" lastClr="000000"/>
              </a:solidFill>
              <a:latin typeface="Calibri" panose="020F0502020204030204"/>
              <a:ea typeface="+mn-ea"/>
              <a:cs typeface="+mn-cs"/>
            </a:rPr>
            <a:t>etc</a:t>
          </a:r>
          <a:r>
            <a:rPr lang="en-US" sz="1800" kern="1200" dirty="0" smtClean="0">
              <a:solidFill>
                <a:sysClr val="windowText" lastClr="000000"/>
              </a:solidFill>
              <a:latin typeface="Calibri" panose="020F0502020204030204"/>
              <a:ea typeface="+mn-ea"/>
              <a:cs typeface="+mn-cs"/>
            </a:rPr>
            <a:t>)</a:t>
          </a:r>
          <a:endParaRPr lang="en-US" sz="1800" kern="1200" dirty="0">
            <a:solidFill>
              <a:sysClr val="windowText" lastClr="000000"/>
            </a:solidFill>
            <a:latin typeface="Calibri" panose="020F0502020204030204"/>
            <a:ea typeface="+mn-ea"/>
            <a:cs typeface="+mn-cs"/>
          </a:endParaRPr>
        </a:p>
      </dsp:txBody>
      <dsp:txXfrm>
        <a:off x="3393956" y="362266"/>
        <a:ext cx="2253672" cy="1952831"/>
      </dsp:txXfrm>
    </dsp:sp>
    <dsp:sp modelId="{2D557A4B-AB3B-4B97-88F4-35824739B628}">
      <dsp:nvSpPr>
        <dsp:cNvPr id="0" name=""/>
        <dsp:cNvSpPr/>
      </dsp:nvSpPr>
      <dsp:spPr>
        <a:xfrm>
          <a:off x="5945902" y="1044159"/>
          <a:ext cx="503538" cy="589045"/>
        </a:xfrm>
        <a:prstGeom prst="rightArrow">
          <a:avLst>
            <a:gd name="adj1" fmla="val 60000"/>
            <a:gd name="adj2" fmla="val 50000"/>
          </a:avLst>
        </a:prstGeo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ysClr val="windowText" lastClr="000000"/>
            </a:solidFill>
            <a:latin typeface="Calibri" panose="020F0502020204030204"/>
            <a:ea typeface="+mn-ea"/>
            <a:cs typeface="+mn-cs"/>
          </a:endParaRPr>
        </a:p>
      </dsp:txBody>
      <dsp:txXfrm>
        <a:off x="5945902" y="1161968"/>
        <a:ext cx="352477" cy="353427"/>
      </dsp:txXfrm>
    </dsp:sp>
    <dsp:sp modelId="{E212549A-DDF8-44F9-B269-915E83EA4526}">
      <dsp:nvSpPr>
        <dsp:cNvPr id="0" name=""/>
        <dsp:cNvSpPr/>
      </dsp:nvSpPr>
      <dsp:spPr>
        <a:xfrm>
          <a:off x="6658457" y="301511"/>
          <a:ext cx="2375182" cy="2074341"/>
        </a:xfrm>
        <a:prstGeom prst="roundRect">
          <a:avLst>
            <a:gd name="adj" fmla="val 10000"/>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ysClr val="windowText" lastClr="000000"/>
              </a:solidFill>
              <a:latin typeface="Calibri" panose="020F0502020204030204"/>
              <a:ea typeface="+mn-ea"/>
              <a:cs typeface="+mn-cs"/>
            </a:rPr>
            <a:t>A new intake process is required for </a:t>
          </a:r>
          <a:r>
            <a:rPr lang="en-US" sz="1800" b="1" u="sng" kern="1200" dirty="0" smtClean="0">
              <a:solidFill>
                <a:sysClr val="windowText" lastClr="000000"/>
              </a:solidFill>
              <a:latin typeface="Calibri" panose="020F0502020204030204"/>
              <a:ea typeface="+mn-ea"/>
              <a:cs typeface="+mn-cs"/>
            </a:rPr>
            <a:t>each period of participation</a:t>
          </a:r>
          <a:endParaRPr lang="en-US" sz="1800" b="1" u="sng" kern="1200" dirty="0">
            <a:solidFill>
              <a:sysClr val="windowText" lastClr="000000"/>
            </a:solidFill>
            <a:latin typeface="Calibri" panose="020F0502020204030204"/>
            <a:ea typeface="+mn-ea"/>
            <a:cs typeface="+mn-cs"/>
          </a:endParaRPr>
        </a:p>
      </dsp:txBody>
      <dsp:txXfrm>
        <a:off x="6719212" y="362266"/>
        <a:ext cx="2253672" cy="19528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94E26-9FC1-46EF-B10D-1F0B7540E638}">
      <dsp:nvSpPr>
        <dsp:cNvPr id="0" name=""/>
        <dsp:cNvSpPr/>
      </dsp:nvSpPr>
      <dsp:spPr>
        <a:xfrm>
          <a:off x="6643374" y="2360771"/>
          <a:ext cx="924088" cy="439782"/>
        </a:xfrm>
        <a:custGeom>
          <a:avLst/>
          <a:gdLst/>
          <a:ahLst/>
          <a:cxnLst/>
          <a:rect l="0" t="0" r="0" b="0"/>
          <a:pathLst>
            <a:path>
              <a:moveTo>
                <a:pt x="0" y="0"/>
              </a:moveTo>
              <a:lnTo>
                <a:pt x="0" y="299698"/>
              </a:lnTo>
              <a:lnTo>
                <a:pt x="924088" y="299698"/>
              </a:lnTo>
              <a:lnTo>
                <a:pt x="924088" y="439782"/>
              </a:lnTo>
            </a:path>
          </a:pathLst>
        </a:custGeom>
        <a:noFill/>
        <a:ln w="25400" cap="flat" cmpd="sng" algn="ctr">
          <a:solidFill>
            <a:schemeClr val="accent3">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0158B64-BE79-49B1-AB6D-B0EA7E45BF70}">
      <dsp:nvSpPr>
        <dsp:cNvPr id="0" name=""/>
        <dsp:cNvSpPr/>
      </dsp:nvSpPr>
      <dsp:spPr>
        <a:xfrm>
          <a:off x="5719285" y="2360771"/>
          <a:ext cx="924088" cy="439782"/>
        </a:xfrm>
        <a:custGeom>
          <a:avLst/>
          <a:gdLst/>
          <a:ahLst/>
          <a:cxnLst/>
          <a:rect l="0" t="0" r="0" b="0"/>
          <a:pathLst>
            <a:path>
              <a:moveTo>
                <a:pt x="924088" y="0"/>
              </a:moveTo>
              <a:lnTo>
                <a:pt x="924088" y="299698"/>
              </a:lnTo>
              <a:lnTo>
                <a:pt x="0" y="299698"/>
              </a:lnTo>
              <a:lnTo>
                <a:pt x="0" y="439782"/>
              </a:lnTo>
            </a:path>
          </a:pathLst>
        </a:custGeom>
        <a:noFill/>
        <a:ln w="25400" cap="flat" cmpd="sng" algn="ctr">
          <a:solidFill>
            <a:schemeClr val="accent3">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9018C42-7E7F-4294-AFDF-32B25503D555}">
      <dsp:nvSpPr>
        <dsp:cNvPr id="0" name=""/>
        <dsp:cNvSpPr/>
      </dsp:nvSpPr>
      <dsp:spPr>
        <a:xfrm>
          <a:off x="3871109" y="960777"/>
          <a:ext cx="2772264" cy="439782"/>
        </a:xfrm>
        <a:custGeom>
          <a:avLst/>
          <a:gdLst/>
          <a:ahLst/>
          <a:cxnLst/>
          <a:rect l="0" t="0" r="0" b="0"/>
          <a:pathLst>
            <a:path>
              <a:moveTo>
                <a:pt x="0" y="0"/>
              </a:moveTo>
              <a:lnTo>
                <a:pt x="0" y="299698"/>
              </a:lnTo>
              <a:lnTo>
                <a:pt x="2772264" y="299698"/>
              </a:lnTo>
              <a:lnTo>
                <a:pt x="2772264" y="439782"/>
              </a:lnTo>
            </a:path>
          </a:pathLst>
        </a:custGeom>
        <a:noFill/>
        <a:ln w="25400" cap="flat" cmpd="sng" algn="ctr">
          <a:solidFill>
            <a:schemeClr val="accent3">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5B751A0-1283-45F6-857B-CF6D9A55E959}">
      <dsp:nvSpPr>
        <dsp:cNvPr id="0" name=""/>
        <dsp:cNvSpPr/>
      </dsp:nvSpPr>
      <dsp:spPr>
        <a:xfrm>
          <a:off x="3871109" y="960777"/>
          <a:ext cx="924088" cy="439782"/>
        </a:xfrm>
        <a:custGeom>
          <a:avLst/>
          <a:gdLst/>
          <a:ahLst/>
          <a:cxnLst/>
          <a:rect l="0" t="0" r="0" b="0"/>
          <a:pathLst>
            <a:path>
              <a:moveTo>
                <a:pt x="0" y="0"/>
              </a:moveTo>
              <a:lnTo>
                <a:pt x="0" y="299698"/>
              </a:lnTo>
              <a:lnTo>
                <a:pt x="924088" y="299698"/>
              </a:lnTo>
              <a:lnTo>
                <a:pt x="924088" y="439782"/>
              </a:lnTo>
            </a:path>
          </a:pathLst>
        </a:custGeom>
        <a:noFill/>
        <a:ln w="25400" cap="flat" cmpd="sng" algn="ctr">
          <a:solidFill>
            <a:schemeClr val="accent3">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27C6A89-E70A-46DF-AF91-DF4C7C1DAECB}">
      <dsp:nvSpPr>
        <dsp:cNvPr id="0" name=""/>
        <dsp:cNvSpPr/>
      </dsp:nvSpPr>
      <dsp:spPr>
        <a:xfrm>
          <a:off x="2947021" y="960777"/>
          <a:ext cx="924088" cy="439782"/>
        </a:xfrm>
        <a:custGeom>
          <a:avLst/>
          <a:gdLst/>
          <a:ahLst/>
          <a:cxnLst/>
          <a:rect l="0" t="0" r="0" b="0"/>
          <a:pathLst>
            <a:path>
              <a:moveTo>
                <a:pt x="924088" y="0"/>
              </a:moveTo>
              <a:lnTo>
                <a:pt x="924088" y="299698"/>
              </a:lnTo>
              <a:lnTo>
                <a:pt x="0" y="299698"/>
              </a:lnTo>
              <a:lnTo>
                <a:pt x="0" y="439782"/>
              </a:lnTo>
            </a:path>
          </a:pathLst>
        </a:custGeom>
        <a:noFill/>
        <a:ln w="25400" cap="flat" cmpd="sng" algn="ctr">
          <a:solidFill>
            <a:schemeClr val="accent3">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D3D61B3-FAFB-42DB-945A-209EF2BFF43B}">
      <dsp:nvSpPr>
        <dsp:cNvPr id="0" name=""/>
        <dsp:cNvSpPr/>
      </dsp:nvSpPr>
      <dsp:spPr>
        <a:xfrm>
          <a:off x="1098844" y="960777"/>
          <a:ext cx="2772264" cy="439782"/>
        </a:xfrm>
        <a:custGeom>
          <a:avLst/>
          <a:gdLst/>
          <a:ahLst/>
          <a:cxnLst/>
          <a:rect l="0" t="0" r="0" b="0"/>
          <a:pathLst>
            <a:path>
              <a:moveTo>
                <a:pt x="2772264" y="0"/>
              </a:moveTo>
              <a:lnTo>
                <a:pt x="2772264" y="299698"/>
              </a:lnTo>
              <a:lnTo>
                <a:pt x="0" y="299698"/>
              </a:lnTo>
              <a:lnTo>
                <a:pt x="0" y="439782"/>
              </a:lnTo>
            </a:path>
          </a:pathLst>
        </a:custGeom>
        <a:noFill/>
        <a:ln w="25400" cap="flat" cmpd="sng" algn="ctr">
          <a:solidFill>
            <a:schemeClr val="accent3">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5D3E3AC-52FC-4ED0-BAEF-32F402AB998D}">
      <dsp:nvSpPr>
        <dsp:cNvPr id="0" name=""/>
        <dsp:cNvSpPr/>
      </dsp:nvSpPr>
      <dsp:spPr>
        <a:xfrm>
          <a:off x="3115037" y="566"/>
          <a:ext cx="1512144" cy="960211"/>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254E1D6-5FB3-4FFE-A08C-F0500C705A4F}">
      <dsp:nvSpPr>
        <dsp:cNvPr id="0" name=""/>
        <dsp:cNvSpPr/>
      </dsp:nvSpPr>
      <dsp:spPr>
        <a:xfrm>
          <a:off x="3283053" y="160181"/>
          <a:ext cx="1512144" cy="960211"/>
        </a:xfrm>
        <a:prstGeom prst="roundRect">
          <a:avLst>
            <a:gd name="adj" fmla="val 10000"/>
          </a:avLst>
        </a:prstGeom>
        <a:solidFill>
          <a:schemeClr val="accent3">
            <a:alpha val="90000"/>
            <a:tint val="4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Post Exit Indicators</a:t>
          </a:r>
          <a:endParaRPr lang="en-US" sz="1500" kern="1200" dirty="0"/>
        </a:p>
      </dsp:txBody>
      <dsp:txXfrm>
        <a:off x="3311177" y="188305"/>
        <a:ext cx="1455896" cy="903963"/>
      </dsp:txXfrm>
    </dsp:sp>
    <dsp:sp modelId="{D15EA450-FA88-40AD-8905-5FED2AF5350F}">
      <dsp:nvSpPr>
        <dsp:cNvPr id="0" name=""/>
        <dsp:cNvSpPr/>
      </dsp:nvSpPr>
      <dsp:spPr>
        <a:xfrm>
          <a:off x="342772" y="1400559"/>
          <a:ext cx="1512144" cy="960211"/>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BCBFF7C-D455-4D27-AD74-59D582835F5D}">
      <dsp:nvSpPr>
        <dsp:cNvPr id="0" name=""/>
        <dsp:cNvSpPr/>
      </dsp:nvSpPr>
      <dsp:spPr>
        <a:xfrm>
          <a:off x="510788" y="1560175"/>
          <a:ext cx="1512144" cy="960211"/>
        </a:xfrm>
        <a:prstGeom prst="roundRect">
          <a:avLst>
            <a:gd name="adj" fmla="val 10000"/>
          </a:avLst>
        </a:prstGeom>
        <a:solidFill>
          <a:schemeClr val="accent3">
            <a:alpha val="90000"/>
            <a:tint val="4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Employed 2</a:t>
          </a:r>
          <a:r>
            <a:rPr lang="en-US" sz="1500" kern="1200" baseline="30000" dirty="0" smtClean="0"/>
            <a:t>nd</a:t>
          </a:r>
          <a:r>
            <a:rPr lang="en-US" sz="1500" kern="1200" dirty="0" smtClean="0"/>
            <a:t> Quarter after exit</a:t>
          </a:r>
          <a:endParaRPr lang="en-US" sz="1500" kern="1200" dirty="0"/>
        </a:p>
      </dsp:txBody>
      <dsp:txXfrm>
        <a:off x="538912" y="1588299"/>
        <a:ext cx="1455896" cy="903963"/>
      </dsp:txXfrm>
    </dsp:sp>
    <dsp:sp modelId="{49D54AA7-1EF0-451E-AA2B-1ED16EFF80B4}">
      <dsp:nvSpPr>
        <dsp:cNvPr id="0" name=""/>
        <dsp:cNvSpPr/>
      </dsp:nvSpPr>
      <dsp:spPr>
        <a:xfrm>
          <a:off x="2190948" y="1400559"/>
          <a:ext cx="1512144" cy="960211"/>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41B18E2-E38E-43F0-A8FA-A279F1F2645E}">
      <dsp:nvSpPr>
        <dsp:cNvPr id="0" name=""/>
        <dsp:cNvSpPr/>
      </dsp:nvSpPr>
      <dsp:spPr>
        <a:xfrm>
          <a:off x="2358964" y="1560175"/>
          <a:ext cx="1512144" cy="960211"/>
        </a:xfrm>
        <a:prstGeom prst="roundRect">
          <a:avLst>
            <a:gd name="adj" fmla="val 10000"/>
          </a:avLst>
        </a:prstGeom>
        <a:solidFill>
          <a:schemeClr val="accent3">
            <a:alpha val="90000"/>
            <a:tint val="4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Median Earnings in 2</a:t>
          </a:r>
          <a:r>
            <a:rPr lang="en-US" sz="1500" kern="1200" baseline="30000" dirty="0" smtClean="0"/>
            <a:t>nd</a:t>
          </a:r>
          <a:r>
            <a:rPr lang="en-US" sz="1500" kern="1200" dirty="0" smtClean="0"/>
            <a:t> quarter after exit</a:t>
          </a:r>
          <a:endParaRPr lang="en-US" sz="1500" kern="1200" dirty="0"/>
        </a:p>
      </dsp:txBody>
      <dsp:txXfrm>
        <a:off x="2387088" y="1588299"/>
        <a:ext cx="1455896" cy="903963"/>
      </dsp:txXfrm>
    </dsp:sp>
    <dsp:sp modelId="{296D0BF6-9727-4EFD-9C10-FCA0754507D7}">
      <dsp:nvSpPr>
        <dsp:cNvPr id="0" name=""/>
        <dsp:cNvSpPr/>
      </dsp:nvSpPr>
      <dsp:spPr>
        <a:xfrm>
          <a:off x="4039125" y="1400559"/>
          <a:ext cx="1512144" cy="960211"/>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7230877-49C0-4DF4-B956-68CF28906FDC}">
      <dsp:nvSpPr>
        <dsp:cNvPr id="0" name=""/>
        <dsp:cNvSpPr/>
      </dsp:nvSpPr>
      <dsp:spPr>
        <a:xfrm>
          <a:off x="4207141" y="1560175"/>
          <a:ext cx="1512144" cy="960211"/>
        </a:xfrm>
        <a:prstGeom prst="roundRect">
          <a:avLst>
            <a:gd name="adj" fmla="val 10000"/>
          </a:avLst>
        </a:prstGeom>
        <a:solidFill>
          <a:schemeClr val="accent3">
            <a:alpha val="90000"/>
            <a:tint val="4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Employed 4</a:t>
          </a:r>
          <a:r>
            <a:rPr lang="en-US" sz="1500" kern="1200" baseline="30000" dirty="0" smtClean="0"/>
            <a:t>th</a:t>
          </a:r>
          <a:r>
            <a:rPr lang="en-US" sz="1500" kern="1200" dirty="0" smtClean="0"/>
            <a:t> Quarter after exit</a:t>
          </a:r>
          <a:endParaRPr lang="en-US" sz="1500" kern="1200" dirty="0"/>
        </a:p>
      </dsp:txBody>
      <dsp:txXfrm>
        <a:off x="4235265" y="1588299"/>
        <a:ext cx="1455896" cy="903963"/>
      </dsp:txXfrm>
    </dsp:sp>
    <dsp:sp modelId="{9D6C4EFE-DD77-496D-8862-B47EE3E4EEB4}">
      <dsp:nvSpPr>
        <dsp:cNvPr id="0" name=""/>
        <dsp:cNvSpPr/>
      </dsp:nvSpPr>
      <dsp:spPr>
        <a:xfrm>
          <a:off x="5887301" y="1400559"/>
          <a:ext cx="1512144" cy="960211"/>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30AE84E-D3DC-4398-B5D0-9D707317DE1B}">
      <dsp:nvSpPr>
        <dsp:cNvPr id="0" name=""/>
        <dsp:cNvSpPr/>
      </dsp:nvSpPr>
      <dsp:spPr>
        <a:xfrm>
          <a:off x="6055318" y="1560175"/>
          <a:ext cx="1512144" cy="960211"/>
        </a:xfrm>
        <a:prstGeom prst="roundRect">
          <a:avLst>
            <a:gd name="adj" fmla="val 10000"/>
          </a:avLst>
        </a:prstGeom>
        <a:solidFill>
          <a:schemeClr val="accent3">
            <a:alpha val="90000"/>
            <a:tint val="4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Credential Attainment</a:t>
          </a:r>
          <a:endParaRPr lang="en-US" sz="1500" kern="1200" dirty="0"/>
        </a:p>
      </dsp:txBody>
      <dsp:txXfrm>
        <a:off x="6083442" y="1588299"/>
        <a:ext cx="1455896" cy="903963"/>
      </dsp:txXfrm>
    </dsp:sp>
    <dsp:sp modelId="{3B69D483-F5E9-4CF5-AC0A-946983BF7AE6}">
      <dsp:nvSpPr>
        <dsp:cNvPr id="0" name=""/>
        <dsp:cNvSpPr/>
      </dsp:nvSpPr>
      <dsp:spPr>
        <a:xfrm>
          <a:off x="4963213" y="2800553"/>
          <a:ext cx="1512144" cy="960211"/>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0511BCF-0F17-4BCB-BDF4-9413A69A2B8E}">
      <dsp:nvSpPr>
        <dsp:cNvPr id="0" name=""/>
        <dsp:cNvSpPr/>
      </dsp:nvSpPr>
      <dsp:spPr>
        <a:xfrm>
          <a:off x="5131229" y="2960169"/>
          <a:ext cx="1512144" cy="960211"/>
        </a:xfrm>
        <a:prstGeom prst="roundRect">
          <a:avLst>
            <a:gd name="adj" fmla="val 10000"/>
          </a:avLst>
        </a:prstGeom>
        <a:solidFill>
          <a:schemeClr val="accent3">
            <a:alpha val="90000"/>
            <a:tint val="4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Earned HSEC AND was exited</a:t>
          </a:r>
          <a:endParaRPr lang="en-US" sz="1500" kern="1200" dirty="0"/>
        </a:p>
      </dsp:txBody>
      <dsp:txXfrm>
        <a:off x="5159353" y="2988293"/>
        <a:ext cx="1455896" cy="903963"/>
      </dsp:txXfrm>
    </dsp:sp>
    <dsp:sp modelId="{A8D16C2A-0A63-44B7-ADC0-0FD616956DEE}">
      <dsp:nvSpPr>
        <dsp:cNvPr id="0" name=""/>
        <dsp:cNvSpPr/>
      </dsp:nvSpPr>
      <dsp:spPr>
        <a:xfrm>
          <a:off x="6811390" y="2800553"/>
          <a:ext cx="1512144" cy="960211"/>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C29B3EC-DD88-4CF9-9CF9-E189B841B57A}">
      <dsp:nvSpPr>
        <dsp:cNvPr id="0" name=""/>
        <dsp:cNvSpPr/>
      </dsp:nvSpPr>
      <dsp:spPr>
        <a:xfrm>
          <a:off x="6979406" y="2960169"/>
          <a:ext cx="1512144" cy="960211"/>
        </a:xfrm>
        <a:prstGeom prst="roundRect">
          <a:avLst>
            <a:gd name="adj" fmla="val 10000"/>
          </a:avLst>
        </a:prstGeom>
        <a:solidFill>
          <a:schemeClr val="accent3">
            <a:alpha val="90000"/>
            <a:tint val="4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 Earned a PS credential and was exited from that program</a:t>
          </a:r>
          <a:endParaRPr lang="en-US" sz="1500" kern="1200" dirty="0"/>
        </a:p>
      </dsp:txBody>
      <dsp:txXfrm>
        <a:off x="7007530" y="2988293"/>
        <a:ext cx="1455896" cy="9039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83333-A711-4FFC-8CF6-B2B0DF1599D6}">
      <dsp:nvSpPr>
        <dsp:cNvPr id="0" name=""/>
        <dsp:cNvSpPr/>
      </dsp:nvSpPr>
      <dsp:spPr>
        <a:xfrm rot="21300000">
          <a:off x="14651" y="1760308"/>
          <a:ext cx="4745084" cy="543383"/>
        </a:xfrm>
        <a:prstGeom prst="mathMinus">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CB8BE6C-DFBC-4782-AFB9-CCD4B9770F02}">
      <dsp:nvSpPr>
        <dsp:cNvPr id="0" name=""/>
        <dsp:cNvSpPr/>
      </dsp:nvSpPr>
      <dsp:spPr>
        <a:xfrm>
          <a:off x="572926" y="203200"/>
          <a:ext cx="1432316" cy="1625600"/>
        </a:xfrm>
        <a:prstGeom prst="downArrow">
          <a:avLst/>
        </a:prstGeom>
        <a:gradFill rotWithShape="0">
          <a:gsLst>
            <a:gs pos="0">
              <a:schemeClr val="accent4">
                <a:shade val="80000"/>
                <a:hueOff val="0"/>
                <a:satOff val="0"/>
                <a:lumOff val="0"/>
                <a:alphaOff val="0"/>
                <a:tint val="100000"/>
                <a:shade val="100000"/>
                <a:satMod val="130000"/>
              </a:schemeClr>
            </a:gs>
            <a:gs pos="100000">
              <a:schemeClr val="accent4">
                <a:shade val="8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D0661CA-BBD5-44DE-9E43-96B11B946B7E}">
      <dsp:nvSpPr>
        <dsp:cNvPr id="0" name=""/>
        <dsp:cNvSpPr/>
      </dsp:nvSpPr>
      <dsp:spPr>
        <a:xfrm>
          <a:off x="2530425" y="0"/>
          <a:ext cx="1527803" cy="1706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t>State Failure to Meet Targets within 90%</a:t>
          </a:r>
          <a:endParaRPr lang="en-US" sz="2000" kern="1200" dirty="0"/>
        </a:p>
      </dsp:txBody>
      <dsp:txXfrm>
        <a:off x="2530425" y="0"/>
        <a:ext cx="1527803" cy="1706880"/>
      </dsp:txXfrm>
    </dsp:sp>
    <dsp:sp modelId="{FD2FF558-6989-452F-814F-70D47035B7B2}">
      <dsp:nvSpPr>
        <dsp:cNvPr id="0" name=""/>
        <dsp:cNvSpPr/>
      </dsp:nvSpPr>
      <dsp:spPr>
        <a:xfrm>
          <a:off x="2769144" y="2235200"/>
          <a:ext cx="1432316" cy="1625600"/>
        </a:xfrm>
        <a:prstGeom prst="upArrow">
          <a:avLst/>
        </a:prstGeom>
        <a:gradFill rotWithShape="0">
          <a:gsLst>
            <a:gs pos="0">
              <a:schemeClr val="accent4">
                <a:shade val="80000"/>
                <a:hueOff val="-15264"/>
                <a:satOff val="3260"/>
                <a:lumOff val="15163"/>
                <a:alphaOff val="0"/>
                <a:tint val="100000"/>
                <a:shade val="100000"/>
                <a:satMod val="130000"/>
              </a:schemeClr>
            </a:gs>
            <a:gs pos="100000">
              <a:schemeClr val="accent4">
                <a:shade val="80000"/>
                <a:hueOff val="-15264"/>
                <a:satOff val="3260"/>
                <a:lumOff val="1516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DE1BFB0-945D-4134-A6F4-CDC386664429}">
      <dsp:nvSpPr>
        <dsp:cNvPr id="0" name=""/>
        <dsp:cNvSpPr/>
      </dsp:nvSpPr>
      <dsp:spPr>
        <a:xfrm>
          <a:off x="716158" y="2357120"/>
          <a:ext cx="1527803" cy="1706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t>Failure to Report</a:t>
          </a:r>
          <a:endParaRPr lang="en-US" sz="2000" kern="1200" dirty="0"/>
        </a:p>
      </dsp:txBody>
      <dsp:txXfrm>
        <a:off x="716158" y="2357120"/>
        <a:ext cx="1527803" cy="17068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F6AD5-AA72-44AF-9D39-4957C623D383}">
      <dsp:nvSpPr>
        <dsp:cNvPr id="0" name=""/>
        <dsp:cNvSpPr/>
      </dsp:nvSpPr>
      <dsp:spPr>
        <a:xfrm>
          <a:off x="1404620" y="165099"/>
          <a:ext cx="3276600" cy="113792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BF379A-1EE4-425A-96F5-842390557F2D}">
      <dsp:nvSpPr>
        <dsp:cNvPr id="0" name=""/>
        <dsp:cNvSpPr/>
      </dsp:nvSpPr>
      <dsp:spPr>
        <a:xfrm>
          <a:off x="2730500" y="2951479"/>
          <a:ext cx="635000" cy="406400"/>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1AF19E-AF59-48B6-B540-845778BE79C5}">
      <dsp:nvSpPr>
        <dsp:cNvPr id="0" name=""/>
        <dsp:cNvSpPr/>
      </dsp:nvSpPr>
      <dsp:spPr>
        <a:xfrm>
          <a:off x="1524000" y="3276600"/>
          <a:ext cx="3048000" cy="76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smtClean="0"/>
            <a:t>Data Validity</a:t>
          </a:r>
          <a:endParaRPr lang="en-US" sz="2700" kern="1200" dirty="0"/>
        </a:p>
      </dsp:txBody>
      <dsp:txXfrm>
        <a:off x="1524000" y="3276600"/>
        <a:ext cx="3048000" cy="762000"/>
      </dsp:txXfrm>
    </dsp:sp>
    <dsp:sp modelId="{8E79EA18-CC73-4205-943F-B9AD7F305D30}">
      <dsp:nvSpPr>
        <dsp:cNvPr id="0" name=""/>
        <dsp:cNvSpPr/>
      </dsp:nvSpPr>
      <dsp:spPr>
        <a:xfrm>
          <a:off x="2595880" y="1390904"/>
          <a:ext cx="1143000" cy="1143000"/>
        </a:xfrm>
        <a:prstGeom prst="ellipse">
          <a:avLst/>
        </a:prstGeom>
        <a:solidFill>
          <a:schemeClr val="accent4"/>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Accuracy in entering data</a:t>
          </a:r>
          <a:endParaRPr lang="en-US" sz="1200" kern="1200" dirty="0">
            <a:solidFill>
              <a:schemeClr val="tx1"/>
            </a:solidFill>
          </a:endParaRPr>
        </a:p>
      </dsp:txBody>
      <dsp:txXfrm>
        <a:off x="2763268" y="1558292"/>
        <a:ext cx="808224" cy="808224"/>
      </dsp:txXfrm>
    </dsp:sp>
    <dsp:sp modelId="{6FB82AA6-B62E-4677-B83D-0FAF88ADBFB6}">
      <dsp:nvSpPr>
        <dsp:cNvPr id="0" name=""/>
        <dsp:cNvSpPr/>
      </dsp:nvSpPr>
      <dsp:spPr>
        <a:xfrm>
          <a:off x="1778000" y="533399"/>
          <a:ext cx="1143000" cy="1143000"/>
        </a:xfrm>
        <a:prstGeom prst="ellipse">
          <a:avLst/>
        </a:prstGeom>
        <a:solidFill>
          <a:schemeClr val="accent4"/>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Immediate error corrections</a:t>
          </a:r>
          <a:endParaRPr lang="en-US" sz="1200" kern="1200" dirty="0">
            <a:solidFill>
              <a:schemeClr val="tx1"/>
            </a:solidFill>
          </a:endParaRPr>
        </a:p>
      </dsp:txBody>
      <dsp:txXfrm>
        <a:off x="1945388" y="700787"/>
        <a:ext cx="808224" cy="808224"/>
      </dsp:txXfrm>
    </dsp:sp>
    <dsp:sp modelId="{257AD1CD-B01E-4423-A3C1-71D5B78DB485}">
      <dsp:nvSpPr>
        <dsp:cNvPr id="0" name=""/>
        <dsp:cNvSpPr/>
      </dsp:nvSpPr>
      <dsp:spPr>
        <a:xfrm>
          <a:off x="2946400" y="257047"/>
          <a:ext cx="1143000" cy="1143000"/>
        </a:xfrm>
        <a:prstGeom prst="ellipse">
          <a:avLst/>
        </a:prstGeom>
        <a:solidFill>
          <a:schemeClr val="accent4"/>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1"/>
              </a:solidFill>
            </a:rPr>
            <a:t>Regular data review</a:t>
          </a:r>
          <a:endParaRPr lang="en-US" sz="1200" kern="1200" dirty="0">
            <a:solidFill>
              <a:schemeClr val="tx1"/>
            </a:solidFill>
          </a:endParaRPr>
        </a:p>
      </dsp:txBody>
      <dsp:txXfrm>
        <a:off x="3113788" y="424435"/>
        <a:ext cx="808224" cy="808224"/>
      </dsp:txXfrm>
    </dsp:sp>
    <dsp:sp modelId="{ECF9B155-0B88-4AC4-9CA3-1DC96992DFC3}">
      <dsp:nvSpPr>
        <dsp:cNvPr id="0" name=""/>
        <dsp:cNvSpPr/>
      </dsp:nvSpPr>
      <dsp:spPr>
        <a:xfrm>
          <a:off x="1270000" y="25399"/>
          <a:ext cx="3556000" cy="2844800"/>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F14C1-BECD-4C64-ADA4-42387F7F82E8}">
      <dsp:nvSpPr>
        <dsp:cNvPr id="0" name=""/>
        <dsp:cNvSpPr/>
      </dsp:nvSpPr>
      <dsp:spPr>
        <a:xfrm>
          <a:off x="4464" y="0"/>
          <a:ext cx="1071562" cy="438411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Monthly Desk Monitoring</a:t>
          </a:r>
          <a:endParaRPr lang="en-US" sz="1300" kern="1200" dirty="0"/>
        </a:p>
      </dsp:txBody>
      <dsp:txXfrm>
        <a:off x="4464" y="0"/>
        <a:ext cx="1071562" cy="1315235"/>
      </dsp:txXfrm>
    </dsp:sp>
    <dsp:sp modelId="{9251A15B-103C-4DCF-A139-41847A711655}">
      <dsp:nvSpPr>
        <dsp:cNvPr id="0" name=""/>
        <dsp:cNvSpPr/>
      </dsp:nvSpPr>
      <dsp:spPr>
        <a:xfrm>
          <a:off x="111621" y="1315610"/>
          <a:ext cx="857250" cy="861303"/>
        </a:xfrm>
        <a:prstGeom prst="roundRect">
          <a:avLst>
            <a:gd name="adj" fmla="val 10000"/>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lvl="0" algn="ctr" defTabSz="266700">
            <a:lnSpc>
              <a:spcPct val="90000"/>
            </a:lnSpc>
            <a:spcBef>
              <a:spcPct val="0"/>
            </a:spcBef>
            <a:spcAft>
              <a:spcPct val="35000"/>
            </a:spcAft>
          </a:pPr>
          <a:r>
            <a:rPr lang="en-US" sz="600" kern="1200" dirty="0" smtClean="0"/>
            <a:t>LACES Data</a:t>
          </a:r>
          <a:endParaRPr lang="en-US" sz="600" kern="1200" dirty="0"/>
        </a:p>
      </dsp:txBody>
      <dsp:txXfrm>
        <a:off x="136729" y="1340718"/>
        <a:ext cx="807034" cy="811087"/>
      </dsp:txXfrm>
    </dsp:sp>
    <dsp:sp modelId="{CE6BA003-106F-4DFE-8DE5-3A3B1385BBE7}">
      <dsp:nvSpPr>
        <dsp:cNvPr id="0" name=""/>
        <dsp:cNvSpPr/>
      </dsp:nvSpPr>
      <dsp:spPr>
        <a:xfrm>
          <a:off x="111621" y="2309421"/>
          <a:ext cx="857250" cy="861303"/>
        </a:xfrm>
        <a:prstGeom prst="roundRect">
          <a:avLst>
            <a:gd name="adj" fmla="val 10000"/>
          </a:avLst>
        </a:prstGeom>
        <a:solidFill>
          <a:schemeClr val="accent3">
            <a:alpha val="90000"/>
            <a:hueOff val="0"/>
            <a:satOff val="0"/>
            <a:lumOff val="0"/>
            <a:alphaOff val="-2222"/>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lvl="0" algn="ctr" defTabSz="266700">
            <a:lnSpc>
              <a:spcPct val="90000"/>
            </a:lnSpc>
            <a:spcBef>
              <a:spcPct val="0"/>
            </a:spcBef>
            <a:spcAft>
              <a:spcPct val="35000"/>
            </a:spcAft>
          </a:pPr>
          <a:r>
            <a:rPr lang="en-US" sz="600" kern="1200" dirty="0" smtClean="0"/>
            <a:t>Fiscal Data</a:t>
          </a:r>
          <a:endParaRPr lang="en-US" sz="600" kern="1200" dirty="0"/>
        </a:p>
      </dsp:txBody>
      <dsp:txXfrm>
        <a:off x="136729" y="2334529"/>
        <a:ext cx="807034" cy="811087"/>
      </dsp:txXfrm>
    </dsp:sp>
    <dsp:sp modelId="{B2B407A4-D74A-42C3-B0AB-498441129C6C}">
      <dsp:nvSpPr>
        <dsp:cNvPr id="0" name=""/>
        <dsp:cNvSpPr/>
      </dsp:nvSpPr>
      <dsp:spPr>
        <a:xfrm>
          <a:off x="111621" y="3303233"/>
          <a:ext cx="857250" cy="861303"/>
        </a:xfrm>
        <a:prstGeom prst="roundRect">
          <a:avLst>
            <a:gd name="adj" fmla="val 10000"/>
          </a:avLst>
        </a:prstGeom>
        <a:solidFill>
          <a:schemeClr val="accent3">
            <a:alpha val="90000"/>
            <a:hueOff val="0"/>
            <a:satOff val="0"/>
            <a:lumOff val="0"/>
            <a:alphaOff val="-4444"/>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lvl="0" algn="ctr" defTabSz="266700">
            <a:lnSpc>
              <a:spcPct val="90000"/>
            </a:lnSpc>
            <a:spcBef>
              <a:spcPct val="0"/>
            </a:spcBef>
            <a:spcAft>
              <a:spcPct val="35000"/>
            </a:spcAft>
          </a:pPr>
          <a:r>
            <a:rPr lang="en-US" sz="600" kern="1200" dirty="0" smtClean="0"/>
            <a:t>Monthly Updates</a:t>
          </a:r>
          <a:endParaRPr lang="en-US" sz="600" kern="1200" dirty="0"/>
        </a:p>
      </dsp:txBody>
      <dsp:txXfrm>
        <a:off x="136729" y="3328341"/>
        <a:ext cx="807034" cy="811087"/>
      </dsp:txXfrm>
    </dsp:sp>
    <dsp:sp modelId="{9DCE0F9F-85EE-4E97-9F7B-511508B65CB2}">
      <dsp:nvSpPr>
        <dsp:cNvPr id="0" name=""/>
        <dsp:cNvSpPr/>
      </dsp:nvSpPr>
      <dsp:spPr>
        <a:xfrm>
          <a:off x="1156394" y="0"/>
          <a:ext cx="1071562" cy="438411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Program Improvement Goals</a:t>
          </a:r>
          <a:endParaRPr lang="en-US" sz="1300" kern="1200" dirty="0"/>
        </a:p>
      </dsp:txBody>
      <dsp:txXfrm>
        <a:off x="1156394" y="0"/>
        <a:ext cx="1071562" cy="1315235"/>
      </dsp:txXfrm>
    </dsp:sp>
    <dsp:sp modelId="{C06A11F2-F799-4348-9F2A-C0B8078B390E}">
      <dsp:nvSpPr>
        <dsp:cNvPr id="0" name=""/>
        <dsp:cNvSpPr/>
      </dsp:nvSpPr>
      <dsp:spPr>
        <a:xfrm>
          <a:off x="1263550" y="1315235"/>
          <a:ext cx="857250" cy="2849676"/>
        </a:xfrm>
        <a:prstGeom prst="roundRect">
          <a:avLst>
            <a:gd name="adj" fmla="val 10000"/>
          </a:avLst>
        </a:prstGeom>
        <a:solidFill>
          <a:schemeClr val="accent3">
            <a:alpha val="90000"/>
            <a:hueOff val="0"/>
            <a:satOff val="0"/>
            <a:lumOff val="0"/>
            <a:alphaOff val="-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lvl="0" algn="ctr" defTabSz="266700">
            <a:lnSpc>
              <a:spcPct val="90000"/>
            </a:lnSpc>
            <a:spcBef>
              <a:spcPct val="0"/>
            </a:spcBef>
            <a:spcAft>
              <a:spcPct val="35000"/>
            </a:spcAft>
          </a:pPr>
          <a:r>
            <a:rPr lang="en-US" sz="600" kern="1200" dirty="0" smtClean="0"/>
            <a:t>Measurable</a:t>
          </a:r>
          <a:endParaRPr lang="en-US" sz="600" kern="1200" dirty="0"/>
        </a:p>
      </dsp:txBody>
      <dsp:txXfrm>
        <a:off x="1288658" y="1340343"/>
        <a:ext cx="807034" cy="2799460"/>
      </dsp:txXfrm>
    </dsp:sp>
    <dsp:sp modelId="{CB1D2627-47B6-4AA1-B560-F6156AF06702}">
      <dsp:nvSpPr>
        <dsp:cNvPr id="0" name=""/>
        <dsp:cNvSpPr/>
      </dsp:nvSpPr>
      <dsp:spPr>
        <a:xfrm>
          <a:off x="2308324" y="0"/>
          <a:ext cx="1071562" cy="438411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LACES Training</a:t>
          </a:r>
          <a:endParaRPr lang="en-US" sz="1300" kern="1200" dirty="0"/>
        </a:p>
      </dsp:txBody>
      <dsp:txXfrm>
        <a:off x="2308324" y="0"/>
        <a:ext cx="1071562" cy="1315235"/>
      </dsp:txXfrm>
    </dsp:sp>
    <dsp:sp modelId="{F1AB1032-FAEF-4439-96DE-E4CCF70D31CB}">
      <dsp:nvSpPr>
        <dsp:cNvPr id="0" name=""/>
        <dsp:cNvSpPr/>
      </dsp:nvSpPr>
      <dsp:spPr>
        <a:xfrm>
          <a:off x="2415480" y="1315235"/>
          <a:ext cx="857250" cy="2849676"/>
        </a:xfrm>
        <a:prstGeom prst="roundRect">
          <a:avLst>
            <a:gd name="adj" fmla="val 10000"/>
          </a:avLst>
        </a:prstGeom>
        <a:solidFill>
          <a:schemeClr val="accent3">
            <a:alpha val="90000"/>
            <a:hueOff val="0"/>
            <a:satOff val="0"/>
            <a:lumOff val="0"/>
            <a:alphaOff val="-8889"/>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lvl="0" algn="ctr" defTabSz="266700">
            <a:lnSpc>
              <a:spcPct val="90000"/>
            </a:lnSpc>
            <a:spcBef>
              <a:spcPct val="0"/>
            </a:spcBef>
            <a:spcAft>
              <a:spcPct val="35000"/>
            </a:spcAft>
          </a:pPr>
          <a:r>
            <a:rPr lang="en-US" sz="600" kern="1200" dirty="0" smtClean="0"/>
            <a:t>Face-to-face and quarterly webinars</a:t>
          </a:r>
          <a:endParaRPr lang="en-US" sz="600" kern="1200" dirty="0"/>
        </a:p>
      </dsp:txBody>
      <dsp:txXfrm>
        <a:off x="2440588" y="1340343"/>
        <a:ext cx="807034" cy="2799460"/>
      </dsp:txXfrm>
    </dsp:sp>
    <dsp:sp modelId="{742585B8-F6DD-4FF1-AA8B-5CDAE3EB5995}">
      <dsp:nvSpPr>
        <dsp:cNvPr id="0" name=""/>
        <dsp:cNvSpPr/>
      </dsp:nvSpPr>
      <dsp:spPr>
        <a:xfrm>
          <a:off x="3460253" y="0"/>
          <a:ext cx="1071562" cy="438411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Data Dashboards</a:t>
          </a:r>
          <a:endParaRPr lang="en-US" sz="1300" kern="1200" dirty="0"/>
        </a:p>
      </dsp:txBody>
      <dsp:txXfrm>
        <a:off x="3460253" y="0"/>
        <a:ext cx="1071562" cy="1315235"/>
      </dsp:txXfrm>
    </dsp:sp>
    <dsp:sp modelId="{7576E838-B309-4262-9691-8ABAD77B986B}">
      <dsp:nvSpPr>
        <dsp:cNvPr id="0" name=""/>
        <dsp:cNvSpPr/>
      </dsp:nvSpPr>
      <dsp:spPr>
        <a:xfrm>
          <a:off x="3567410" y="1316519"/>
          <a:ext cx="857250" cy="1321871"/>
        </a:xfrm>
        <a:prstGeom prst="roundRect">
          <a:avLst>
            <a:gd name="adj" fmla="val 10000"/>
          </a:avLst>
        </a:prstGeom>
        <a:solidFill>
          <a:schemeClr val="accent3">
            <a:alpha val="90000"/>
            <a:hueOff val="0"/>
            <a:satOff val="0"/>
            <a:lumOff val="0"/>
            <a:alphaOff val="-11111"/>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lvl="0" algn="ctr" defTabSz="266700">
            <a:lnSpc>
              <a:spcPct val="90000"/>
            </a:lnSpc>
            <a:spcBef>
              <a:spcPct val="0"/>
            </a:spcBef>
            <a:spcAft>
              <a:spcPct val="35000"/>
            </a:spcAft>
          </a:pPr>
          <a:r>
            <a:rPr lang="en-US" sz="600" kern="1200" dirty="0" smtClean="0"/>
            <a:t>LACES</a:t>
          </a:r>
          <a:endParaRPr lang="en-US" sz="600" kern="1200" dirty="0"/>
        </a:p>
      </dsp:txBody>
      <dsp:txXfrm>
        <a:off x="3592518" y="1341627"/>
        <a:ext cx="807034" cy="1271655"/>
      </dsp:txXfrm>
    </dsp:sp>
    <dsp:sp modelId="{11491DA9-AD31-486A-A930-E113572FFA33}">
      <dsp:nvSpPr>
        <dsp:cNvPr id="0" name=""/>
        <dsp:cNvSpPr/>
      </dsp:nvSpPr>
      <dsp:spPr>
        <a:xfrm>
          <a:off x="3567410" y="2841756"/>
          <a:ext cx="857250" cy="1321871"/>
        </a:xfrm>
        <a:prstGeom prst="roundRect">
          <a:avLst>
            <a:gd name="adj" fmla="val 10000"/>
          </a:avLst>
        </a:prstGeom>
        <a:solidFill>
          <a:schemeClr val="accent3">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lvl="0" algn="ctr" defTabSz="266700">
            <a:lnSpc>
              <a:spcPct val="90000"/>
            </a:lnSpc>
            <a:spcBef>
              <a:spcPct val="0"/>
            </a:spcBef>
            <a:spcAft>
              <a:spcPct val="35000"/>
            </a:spcAft>
          </a:pPr>
          <a:r>
            <a:rPr lang="en-US" sz="600" kern="1200" dirty="0" smtClean="0"/>
            <a:t>WCCC</a:t>
          </a:r>
          <a:endParaRPr lang="en-US" sz="600" kern="1200" dirty="0"/>
        </a:p>
      </dsp:txBody>
      <dsp:txXfrm>
        <a:off x="3592518" y="2866864"/>
        <a:ext cx="807034" cy="1271655"/>
      </dsp:txXfrm>
    </dsp:sp>
    <dsp:sp modelId="{E6572FA2-19DF-47B9-921A-519D93A5E4A6}">
      <dsp:nvSpPr>
        <dsp:cNvPr id="0" name=""/>
        <dsp:cNvSpPr/>
      </dsp:nvSpPr>
      <dsp:spPr>
        <a:xfrm>
          <a:off x="4612183" y="0"/>
          <a:ext cx="1071562" cy="438411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Site Visits</a:t>
          </a:r>
          <a:endParaRPr lang="en-US" sz="1300" kern="1200" dirty="0"/>
        </a:p>
      </dsp:txBody>
      <dsp:txXfrm>
        <a:off x="4612183" y="0"/>
        <a:ext cx="1071562" cy="1315235"/>
      </dsp:txXfrm>
    </dsp:sp>
    <dsp:sp modelId="{C5F34AB3-A240-4F95-A7D5-C40DC74C576D}">
      <dsp:nvSpPr>
        <dsp:cNvPr id="0" name=""/>
        <dsp:cNvSpPr/>
      </dsp:nvSpPr>
      <dsp:spPr>
        <a:xfrm>
          <a:off x="4719339" y="1315235"/>
          <a:ext cx="857250" cy="2849676"/>
        </a:xfrm>
        <a:prstGeom prst="roundRect">
          <a:avLst>
            <a:gd name="adj" fmla="val 10000"/>
          </a:avLst>
        </a:prstGeom>
        <a:solidFill>
          <a:schemeClr val="accent3">
            <a:alpha val="90000"/>
            <a:hueOff val="0"/>
            <a:satOff val="0"/>
            <a:lumOff val="0"/>
            <a:alphaOff val="-15556"/>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lvl="0" algn="ctr" defTabSz="266700">
            <a:lnSpc>
              <a:spcPct val="90000"/>
            </a:lnSpc>
            <a:spcBef>
              <a:spcPct val="0"/>
            </a:spcBef>
            <a:spcAft>
              <a:spcPct val="35000"/>
            </a:spcAft>
          </a:pPr>
          <a:r>
            <a:rPr lang="en-US" sz="600" kern="1200" dirty="0" smtClean="0"/>
            <a:t>Comprehensive review</a:t>
          </a:r>
          <a:endParaRPr lang="en-US" sz="600" kern="1200" dirty="0"/>
        </a:p>
      </dsp:txBody>
      <dsp:txXfrm>
        <a:off x="4744447" y="1340343"/>
        <a:ext cx="807034" cy="2799460"/>
      </dsp:txXfrm>
    </dsp:sp>
    <dsp:sp modelId="{8E7C34D2-EA80-4B8E-B6C8-74CCF1AC0B74}">
      <dsp:nvSpPr>
        <dsp:cNvPr id="0" name=""/>
        <dsp:cNvSpPr/>
      </dsp:nvSpPr>
      <dsp:spPr>
        <a:xfrm>
          <a:off x="5764113" y="0"/>
          <a:ext cx="1071562" cy="438411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Quarterly Reports</a:t>
          </a:r>
          <a:endParaRPr lang="en-US" sz="1300" kern="1200" dirty="0"/>
        </a:p>
      </dsp:txBody>
      <dsp:txXfrm>
        <a:off x="5764113" y="0"/>
        <a:ext cx="1071562" cy="1315235"/>
      </dsp:txXfrm>
    </dsp:sp>
    <dsp:sp modelId="{B230EC6F-A5B4-47BE-938E-391E52A91B6C}">
      <dsp:nvSpPr>
        <dsp:cNvPr id="0" name=""/>
        <dsp:cNvSpPr/>
      </dsp:nvSpPr>
      <dsp:spPr>
        <a:xfrm>
          <a:off x="5871269" y="1315610"/>
          <a:ext cx="857250" cy="861303"/>
        </a:xfrm>
        <a:prstGeom prst="roundRect">
          <a:avLst>
            <a:gd name="adj" fmla="val 10000"/>
          </a:avLst>
        </a:prstGeom>
        <a:solidFill>
          <a:schemeClr val="accent3">
            <a:alpha val="90000"/>
            <a:hueOff val="0"/>
            <a:satOff val="0"/>
            <a:lumOff val="0"/>
            <a:alphaOff val="-17778"/>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lvl="0" algn="ctr" defTabSz="266700">
            <a:lnSpc>
              <a:spcPct val="90000"/>
            </a:lnSpc>
            <a:spcBef>
              <a:spcPct val="0"/>
            </a:spcBef>
            <a:spcAft>
              <a:spcPct val="35000"/>
            </a:spcAft>
          </a:pPr>
          <a:r>
            <a:rPr lang="en-US" sz="600" kern="1200" dirty="0" smtClean="0"/>
            <a:t>Data</a:t>
          </a:r>
          <a:endParaRPr lang="en-US" sz="600" kern="1200" dirty="0"/>
        </a:p>
      </dsp:txBody>
      <dsp:txXfrm>
        <a:off x="5896377" y="1340718"/>
        <a:ext cx="807034" cy="811087"/>
      </dsp:txXfrm>
    </dsp:sp>
    <dsp:sp modelId="{9886939F-835F-439C-AEAE-299C8E0C4003}">
      <dsp:nvSpPr>
        <dsp:cNvPr id="0" name=""/>
        <dsp:cNvSpPr/>
      </dsp:nvSpPr>
      <dsp:spPr>
        <a:xfrm>
          <a:off x="5871269" y="2309421"/>
          <a:ext cx="857250" cy="861303"/>
        </a:xfrm>
        <a:prstGeom prst="roundRect">
          <a:avLst>
            <a:gd name="adj" fmla="val 10000"/>
          </a:avLst>
        </a:prstGeom>
        <a:solidFill>
          <a:schemeClr val="accent3">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lvl="0" algn="ctr" defTabSz="266700">
            <a:lnSpc>
              <a:spcPct val="90000"/>
            </a:lnSpc>
            <a:spcBef>
              <a:spcPct val="0"/>
            </a:spcBef>
            <a:spcAft>
              <a:spcPct val="35000"/>
            </a:spcAft>
          </a:pPr>
          <a:r>
            <a:rPr lang="en-US" sz="600" kern="1200" dirty="0" smtClean="0"/>
            <a:t>Success/challenges</a:t>
          </a:r>
          <a:endParaRPr lang="en-US" sz="600" kern="1200" dirty="0"/>
        </a:p>
      </dsp:txBody>
      <dsp:txXfrm>
        <a:off x="5896377" y="2334529"/>
        <a:ext cx="807034" cy="811087"/>
      </dsp:txXfrm>
    </dsp:sp>
    <dsp:sp modelId="{4EAEDECD-2849-4E12-AED4-DA885FF795AB}">
      <dsp:nvSpPr>
        <dsp:cNvPr id="0" name=""/>
        <dsp:cNvSpPr/>
      </dsp:nvSpPr>
      <dsp:spPr>
        <a:xfrm>
          <a:off x="5871269" y="3303233"/>
          <a:ext cx="857250" cy="861303"/>
        </a:xfrm>
        <a:prstGeom prst="roundRect">
          <a:avLst>
            <a:gd name="adj" fmla="val 10000"/>
          </a:avLst>
        </a:prstGeom>
        <a:solidFill>
          <a:schemeClr val="accent3">
            <a:alpha val="90000"/>
            <a:hueOff val="0"/>
            <a:satOff val="0"/>
            <a:lumOff val="0"/>
            <a:alphaOff val="-22222"/>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lvl="0" algn="ctr" defTabSz="266700">
            <a:lnSpc>
              <a:spcPct val="90000"/>
            </a:lnSpc>
            <a:spcBef>
              <a:spcPct val="0"/>
            </a:spcBef>
            <a:spcAft>
              <a:spcPct val="35000"/>
            </a:spcAft>
          </a:pPr>
          <a:r>
            <a:rPr lang="en-US" sz="600" kern="1200" dirty="0" smtClean="0"/>
            <a:t>Other</a:t>
          </a:r>
          <a:endParaRPr lang="en-US" sz="600" kern="1200" dirty="0"/>
        </a:p>
      </dsp:txBody>
      <dsp:txXfrm>
        <a:off x="5896377" y="3328341"/>
        <a:ext cx="807034" cy="811087"/>
      </dsp:txXfrm>
    </dsp:sp>
    <dsp:sp modelId="{4FD9D1B5-8D54-472C-87B9-9A66C113AB46}">
      <dsp:nvSpPr>
        <dsp:cNvPr id="0" name=""/>
        <dsp:cNvSpPr/>
      </dsp:nvSpPr>
      <dsp:spPr>
        <a:xfrm>
          <a:off x="6916042" y="0"/>
          <a:ext cx="1071562" cy="438411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State Data Reviews</a:t>
          </a:r>
          <a:endParaRPr lang="en-US" sz="1300" kern="1200" dirty="0"/>
        </a:p>
      </dsp:txBody>
      <dsp:txXfrm>
        <a:off x="6916042" y="0"/>
        <a:ext cx="1071562" cy="1315235"/>
      </dsp:txXfrm>
    </dsp:sp>
    <dsp:sp modelId="{E0707EFC-426E-4EAC-A9F2-3369BBB0E9FE}">
      <dsp:nvSpPr>
        <dsp:cNvPr id="0" name=""/>
        <dsp:cNvSpPr/>
      </dsp:nvSpPr>
      <dsp:spPr>
        <a:xfrm>
          <a:off x="7023199" y="1315235"/>
          <a:ext cx="857250" cy="2849676"/>
        </a:xfrm>
        <a:prstGeom prst="roundRect">
          <a:avLst>
            <a:gd name="adj" fmla="val 10000"/>
          </a:avLst>
        </a:prstGeom>
        <a:solidFill>
          <a:schemeClr val="accent3">
            <a:alpha val="90000"/>
            <a:hueOff val="0"/>
            <a:satOff val="0"/>
            <a:lumOff val="0"/>
            <a:alphaOff val="-24444"/>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lvl="0" algn="ctr" defTabSz="266700">
            <a:lnSpc>
              <a:spcPct val="90000"/>
            </a:lnSpc>
            <a:spcBef>
              <a:spcPct val="0"/>
            </a:spcBef>
            <a:spcAft>
              <a:spcPct val="35000"/>
            </a:spcAft>
          </a:pPr>
          <a:r>
            <a:rPr lang="en-US" sz="600" kern="1200" dirty="0" smtClean="0"/>
            <a:t>Monthly</a:t>
          </a:r>
          <a:endParaRPr lang="en-US" sz="600" kern="1200" dirty="0"/>
        </a:p>
      </dsp:txBody>
      <dsp:txXfrm>
        <a:off x="7048307" y="1340343"/>
        <a:ext cx="807034" cy="2799460"/>
      </dsp:txXfrm>
    </dsp:sp>
    <dsp:sp modelId="{37DAEA98-95DE-4C6A-90B1-AE3327D35F9A}">
      <dsp:nvSpPr>
        <dsp:cNvPr id="0" name=""/>
        <dsp:cNvSpPr/>
      </dsp:nvSpPr>
      <dsp:spPr>
        <a:xfrm>
          <a:off x="8067972" y="0"/>
          <a:ext cx="1071562" cy="438411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EOY Reports</a:t>
          </a:r>
          <a:endParaRPr lang="en-US" sz="1300" kern="1200" dirty="0"/>
        </a:p>
      </dsp:txBody>
      <dsp:txXfrm>
        <a:off x="8067972" y="0"/>
        <a:ext cx="1071562" cy="1315235"/>
      </dsp:txXfrm>
    </dsp:sp>
    <dsp:sp modelId="{6B658F0C-49B2-49AD-A42C-FDDB9B2385C8}">
      <dsp:nvSpPr>
        <dsp:cNvPr id="0" name=""/>
        <dsp:cNvSpPr/>
      </dsp:nvSpPr>
      <dsp:spPr>
        <a:xfrm>
          <a:off x="8175128" y="1317911"/>
          <a:ext cx="857250" cy="358992"/>
        </a:xfrm>
        <a:prstGeom prst="roundRect">
          <a:avLst>
            <a:gd name="adj" fmla="val 10000"/>
          </a:avLst>
        </a:prstGeom>
        <a:solidFill>
          <a:schemeClr val="accent3">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lvl="0" algn="ctr" defTabSz="266700">
            <a:lnSpc>
              <a:spcPct val="90000"/>
            </a:lnSpc>
            <a:spcBef>
              <a:spcPct val="0"/>
            </a:spcBef>
            <a:spcAft>
              <a:spcPct val="35000"/>
            </a:spcAft>
          </a:pPr>
          <a:r>
            <a:rPr lang="en-US" sz="600" kern="1200" dirty="0" smtClean="0"/>
            <a:t>Performance data analysis</a:t>
          </a:r>
          <a:endParaRPr lang="en-US" sz="600" kern="1200" dirty="0"/>
        </a:p>
      </dsp:txBody>
      <dsp:txXfrm>
        <a:off x="8185643" y="1328426"/>
        <a:ext cx="836220" cy="337962"/>
      </dsp:txXfrm>
    </dsp:sp>
    <dsp:sp modelId="{E39D46B3-F9B0-4E01-B31D-9D8A766ED35C}">
      <dsp:nvSpPr>
        <dsp:cNvPr id="0" name=""/>
        <dsp:cNvSpPr/>
      </dsp:nvSpPr>
      <dsp:spPr>
        <a:xfrm>
          <a:off x="8175128" y="1732133"/>
          <a:ext cx="857250" cy="358992"/>
        </a:xfrm>
        <a:prstGeom prst="roundRect">
          <a:avLst>
            <a:gd name="adj" fmla="val 10000"/>
          </a:avLst>
        </a:prstGeom>
        <a:solidFill>
          <a:schemeClr val="accent3">
            <a:alpha val="90000"/>
            <a:hueOff val="0"/>
            <a:satOff val="0"/>
            <a:lumOff val="0"/>
            <a:alphaOff val="-28889"/>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lvl="0" algn="ctr" defTabSz="266700">
            <a:lnSpc>
              <a:spcPct val="90000"/>
            </a:lnSpc>
            <a:spcBef>
              <a:spcPct val="0"/>
            </a:spcBef>
            <a:spcAft>
              <a:spcPct val="35000"/>
            </a:spcAft>
          </a:pPr>
          <a:r>
            <a:rPr lang="en-US" sz="600" kern="1200" dirty="0" smtClean="0"/>
            <a:t>Successes/challenges</a:t>
          </a:r>
          <a:endParaRPr lang="en-US" sz="600" kern="1200" dirty="0"/>
        </a:p>
      </dsp:txBody>
      <dsp:txXfrm>
        <a:off x="8185643" y="1742648"/>
        <a:ext cx="836220" cy="337962"/>
      </dsp:txXfrm>
    </dsp:sp>
    <dsp:sp modelId="{1710C2D5-4718-4BF3-BB8F-3F52A92C0113}">
      <dsp:nvSpPr>
        <dsp:cNvPr id="0" name=""/>
        <dsp:cNvSpPr/>
      </dsp:nvSpPr>
      <dsp:spPr>
        <a:xfrm>
          <a:off x="8175128" y="2146355"/>
          <a:ext cx="857250" cy="358992"/>
        </a:xfrm>
        <a:prstGeom prst="roundRect">
          <a:avLst>
            <a:gd name="adj" fmla="val 10000"/>
          </a:avLst>
        </a:prstGeom>
        <a:solidFill>
          <a:schemeClr val="accent3">
            <a:alpha val="90000"/>
            <a:hueOff val="0"/>
            <a:satOff val="0"/>
            <a:lumOff val="0"/>
            <a:alphaOff val="-31111"/>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lvl="0" algn="ctr" defTabSz="266700">
            <a:lnSpc>
              <a:spcPct val="90000"/>
            </a:lnSpc>
            <a:spcBef>
              <a:spcPct val="0"/>
            </a:spcBef>
            <a:spcAft>
              <a:spcPct val="35000"/>
            </a:spcAft>
          </a:pPr>
          <a:r>
            <a:rPr lang="en-US" sz="600" kern="1200" dirty="0" smtClean="0"/>
            <a:t>Evaluations &amp; monitoring</a:t>
          </a:r>
          <a:endParaRPr lang="en-US" sz="600" kern="1200" dirty="0"/>
        </a:p>
      </dsp:txBody>
      <dsp:txXfrm>
        <a:off x="8185643" y="2156870"/>
        <a:ext cx="836220" cy="337962"/>
      </dsp:txXfrm>
    </dsp:sp>
    <dsp:sp modelId="{94C14466-0379-40E4-84DE-95CA9916B1D0}">
      <dsp:nvSpPr>
        <dsp:cNvPr id="0" name=""/>
        <dsp:cNvSpPr/>
      </dsp:nvSpPr>
      <dsp:spPr>
        <a:xfrm>
          <a:off x="8175128" y="2560577"/>
          <a:ext cx="857250" cy="358992"/>
        </a:xfrm>
        <a:prstGeom prst="roundRect">
          <a:avLst>
            <a:gd name="adj" fmla="val 10000"/>
          </a:avLst>
        </a:prstGeom>
        <a:solidFill>
          <a:schemeClr val="accent3">
            <a:alpha val="90000"/>
            <a:hueOff val="0"/>
            <a:satOff val="0"/>
            <a:lumOff val="0"/>
            <a:alphaOff val="-3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lvl="0" algn="ctr" defTabSz="266700">
            <a:lnSpc>
              <a:spcPct val="90000"/>
            </a:lnSpc>
            <a:spcBef>
              <a:spcPct val="0"/>
            </a:spcBef>
            <a:spcAft>
              <a:spcPct val="35000"/>
            </a:spcAft>
          </a:pPr>
          <a:r>
            <a:rPr lang="en-US" sz="600" kern="1200" dirty="0" smtClean="0"/>
            <a:t>Professional development</a:t>
          </a:r>
          <a:endParaRPr lang="en-US" sz="600" kern="1200" dirty="0"/>
        </a:p>
      </dsp:txBody>
      <dsp:txXfrm>
        <a:off x="8185643" y="2571092"/>
        <a:ext cx="836220" cy="337962"/>
      </dsp:txXfrm>
    </dsp:sp>
    <dsp:sp modelId="{96D7F843-143B-4581-90A6-1E50463B5A71}">
      <dsp:nvSpPr>
        <dsp:cNvPr id="0" name=""/>
        <dsp:cNvSpPr/>
      </dsp:nvSpPr>
      <dsp:spPr>
        <a:xfrm>
          <a:off x="8175128" y="2974799"/>
          <a:ext cx="857250" cy="358992"/>
        </a:xfrm>
        <a:prstGeom prst="roundRect">
          <a:avLst>
            <a:gd name="adj" fmla="val 10000"/>
          </a:avLst>
        </a:prstGeom>
        <a:solidFill>
          <a:schemeClr val="accent3">
            <a:alpha val="90000"/>
            <a:hueOff val="0"/>
            <a:satOff val="0"/>
            <a:lumOff val="0"/>
            <a:alphaOff val="-35556"/>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lvl="0" algn="ctr" defTabSz="266700">
            <a:lnSpc>
              <a:spcPct val="90000"/>
            </a:lnSpc>
            <a:spcBef>
              <a:spcPct val="0"/>
            </a:spcBef>
            <a:spcAft>
              <a:spcPct val="35000"/>
            </a:spcAft>
          </a:pPr>
          <a:r>
            <a:rPr lang="en-US" sz="600" kern="1200" dirty="0" smtClean="0"/>
            <a:t>Use of standards</a:t>
          </a:r>
          <a:endParaRPr lang="en-US" sz="600" kern="1200" dirty="0"/>
        </a:p>
      </dsp:txBody>
      <dsp:txXfrm>
        <a:off x="8185643" y="2985314"/>
        <a:ext cx="836220" cy="337962"/>
      </dsp:txXfrm>
    </dsp:sp>
    <dsp:sp modelId="{1C141771-84ED-4991-AF20-6E3BEE742700}">
      <dsp:nvSpPr>
        <dsp:cNvPr id="0" name=""/>
        <dsp:cNvSpPr/>
      </dsp:nvSpPr>
      <dsp:spPr>
        <a:xfrm>
          <a:off x="8175128" y="3389021"/>
          <a:ext cx="857250" cy="358992"/>
        </a:xfrm>
        <a:prstGeom prst="roundRect">
          <a:avLst>
            <a:gd name="adj" fmla="val 10000"/>
          </a:avLst>
        </a:prstGeom>
        <a:solidFill>
          <a:schemeClr val="accent3">
            <a:alpha val="90000"/>
            <a:hueOff val="0"/>
            <a:satOff val="0"/>
            <a:lumOff val="0"/>
            <a:alphaOff val="-37778"/>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lvl="0" algn="ctr" defTabSz="266700">
            <a:lnSpc>
              <a:spcPct val="90000"/>
            </a:lnSpc>
            <a:spcBef>
              <a:spcPct val="0"/>
            </a:spcBef>
            <a:spcAft>
              <a:spcPct val="35000"/>
            </a:spcAft>
          </a:pPr>
          <a:r>
            <a:rPr lang="en-US" sz="600" kern="1200" dirty="0" smtClean="0"/>
            <a:t>ECR</a:t>
          </a:r>
          <a:endParaRPr lang="en-US" sz="600" kern="1200" dirty="0"/>
        </a:p>
      </dsp:txBody>
      <dsp:txXfrm>
        <a:off x="8185643" y="3399536"/>
        <a:ext cx="836220" cy="337962"/>
      </dsp:txXfrm>
    </dsp:sp>
    <dsp:sp modelId="{F8E5DC35-3983-4BE3-833A-6BB0D3FC8AC5}">
      <dsp:nvSpPr>
        <dsp:cNvPr id="0" name=""/>
        <dsp:cNvSpPr/>
      </dsp:nvSpPr>
      <dsp:spPr>
        <a:xfrm>
          <a:off x="8175128" y="3803243"/>
          <a:ext cx="857250" cy="358992"/>
        </a:xfrm>
        <a:prstGeom prst="roundRect">
          <a:avLst>
            <a:gd name="adj" fmla="val 10000"/>
          </a:avLst>
        </a:prstGeom>
        <a:solidFill>
          <a:schemeClr val="accent3">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lvl="0" algn="ctr" defTabSz="266700">
            <a:lnSpc>
              <a:spcPct val="90000"/>
            </a:lnSpc>
            <a:spcBef>
              <a:spcPct val="0"/>
            </a:spcBef>
            <a:spcAft>
              <a:spcPct val="35000"/>
            </a:spcAft>
          </a:pPr>
          <a:r>
            <a:rPr lang="en-US" sz="600" kern="1200" dirty="0" smtClean="0"/>
            <a:t>Other</a:t>
          </a:r>
          <a:endParaRPr lang="en-US" sz="600" kern="1200" dirty="0"/>
        </a:p>
      </dsp:txBody>
      <dsp:txXfrm>
        <a:off x="8185643" y="3813758"/>
        <a:ext cx="836220" cy="3379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1D339-C374-4E0F-8F31-BE7702D720A9}">
      <dsp:nvSpPr>
        <dsp:cNvPr id="0" name=""/>
        <dsp:cNvSpPr/>
      </dsp:nvSpPr>
      <dsp:spPr>
        <a:xfrm>
          <a:off x="711199" y="0"/>
          <a:ext cx="4064000" cy="4064000"/>
        </a:xfrm>
        <a:prstGeom prst="triangl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BF7DFF0-0314-4A3D-8A33-667D290FCEC6}">
      <dsp:nvSpPr>
        <dsp:cNvPr id="0" name=""/>
        <dsp:cNvSpPr/>
      </dsp:nvSpPr>
      <dsp:spPr>
        <a:xfrm>
          <a:off x="2743199" y="408582"/>
          <a:ext cx="2641600" cy="962025"/>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National/Regional</a:t>
          </a:r>
          <a:endParaRPr lang="en-US" sz="2200" kern="1200" dirty="0"/>
        </a:p>
      </dsp:txBody>
      <dsp:txXfrm>
        <a:off x="2790161" y="455544"/>
        <a:ext cx="2547676" cy="868101"/>
      </dsp:txXfrm>
    </dsp:sp>
    <dsp:sp modelId="{B877B39A-51BC-4FD3-9BFB-92DA75F77D7A}">
      <dsp:nvSpPr>
        <dsp:cNvPr id="0" name=""/>
        <dsp:cNvSpPr/>
      </dsp:nvSpPr>
      <dsp:spPr>
        <a:xfrm>
          <a:off x="2743199" y="1490860"/>
          <a:ext cx="2641600" cy="962025"/>
        </a:xfrm>
        <a:prstGeom prst="roundRect">
          <a:avLst/>
        </a:prstGeom>
        <a:solidFill>
          <a:schemeClr val="lt1">
            <a:alpha val="90000"/>
            <a:hueOff val="0"/>
            <a:satOff val="0"/>
            <a:lumOff val="0"/>
            <a:alphaOff val="0"/>
          </a:schemeClr>
        </a:solidFill>
        <a:ln w="9525" cap="flat" cmpd="sng" algn="ctr">
          <a:solidFill>
            <a:schemeClr val="accent2">
              <a:hueOff val="4622789"/>
              <a:satOff val="4560"/>
              <a:lumOff val="-19412"/>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State</a:t>
          </a:r>
          <a:endParaRPr lang="en-US" sz="2200" kern="1200" dirty="0"/>
        </a:p>
      </dsp:txBody>
      <dsp:txXfrm>
        <a:off x="2790161" y="1537822"/>
        <a:ext cx="2547676" cy="868101"/>
      </dsp:txXfrm>
    </dsp:sp>
    <dsp:sp modelId="{918BDDBE-020E-4F78-BE52-5D5AF0E1D1B9}">
      <dsp:nvSpPr>
        <dsp:cNvPr id="0" name=""/>
        <dsp:cNvSpPr/>
      </dsp:nvSpPr>
      <dsp:spPr>
        <a:xfrm>
          <a:off x="2743199" y="2573139"/>
          <a:ext cx="2641600" cy="962025"/>
        </a:xfrm>
        <a:prstGeom prst="roundRect">
          <a:avLst/>
        </a:prstGeom>
        <a:solidFill>
          <a:schemeClr val="lt1">
            <a:alpha val="90000"/>
            <a:hueOff val="0"/>
            <a:satOff val="0"/>
            <a:lumOff val="0"/>
            <a:alphaOff val="0"/>
          </a:schemeClr>
        </a:solidFill>
        <a:ln w="9525" cap="flat" cmpd="sng" algn="ctr">
          <a:solidFill>
            <a:schemeClr val="accent2">
              <a:hueOff val="9245577"/>
              <a:satOff val="9121"/>
              <a:lumOff val="-38824"/>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Local</a:t>
          </a:r>
          <a:endParaRPr lang="en-US" sz="2200" kern="1200" dirty="0"/>
        </a:p>
      </dsp:txBody>
      <dsp:txXfrm>
        <a:off x="2790161" y="2620101"/>
        <a:ext cx="2547676" cy="868101"/>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2ky701279qlou23p6256zftv-wpengine.netdna-ssl.com/wp-content/uploads/2020/08/Data-Validation.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www.law.cornell.edu/cfr/text/20/681.500" TargetMode="External"/><Relationship Id="rId3" Type="http://schemas.openxmlformats.org/officeDocument/2006/relationships/hyperlink" Target="https://www.law.cornell.edu/definitions/index.php?width=840&amp;height=800&amp;iframe=true&amp;def_id=0a81b3fc03b176e6a34fcf2b9424c21c&amp;term_occur=999&amp;term_src=Title:20:Chapter:V:Part:678:Subpart:B:678.430" TargetMode="External"/><Relationship Id="rId7" Type="http://schemas.openxmlformats.org/officeDocument/2006/relationships/hyperlink" Target="https://www.law.cornell.edu/definitions/index.php?width=840&amp;height=800&amp;iframe=true&amp;def_id=3a905a266cd9dd2d2ddc27af5f21b033&amp;term_occur=999&amp;term_src=Title:20:Chapter:V:Part:678:Subpart:B:678.430"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www.law.cornell.edu/definitions/index.php?width=840&amp;height=800&amp;iframe=true&amp;def_id=51ea12097c25fad05b0a18337218a55e&amp;term_occur=999&amp;term_src=Title:20:Chapter:V:Part:678:Subpart:B:678.430" TargetMode="External"/><Relationship Id="rId5" Type="http://schemas.openxmlformats.org/officeDocument/2006/relationships/hyperlink" Target="https://www.law.cornell.edu/cfr/text/20/680.170" TargetMode="External"/><Relationship Id="rId4" Type="http://schemas.openxmlformats.org/officeDocument/2006/relationships/hyperlink" Target="https://www.law.cornell.edu/definitions/index.php?width=840&amp;height=800&amp;iframe=true&amp;def_id=968ab669716936e5916bcf312dc91a9c&amp;term_occur=999&amp;term_src=Title:20:Chapter:V:Part:678:Subpart:B:678.430"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p: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0731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As mentioned on the previous slide, the NRS guidelines provide a</a:t>
            </a:r>
            <a:r>
              <a:rPr lang="en-US" baseline="0" dirty="0" smtClean="0"/>
              <a:t> wealth of information, but perhaps the most important for new directors is the definitions and guidelines for specific terms. The State has extrapolated several key terms to draw attention to their importance to your new role as an AE director in Wyoming.</a:t>
            </a:r>
            <a:endParaRPr lang="en-US" dirty="0"/>
          </a:p>
        </p:txBody>
      </p:sp>
    </p:spTree>
    <p:extLst>
      <p:ext uri="{BB962C8B-B14F-4D97-AF65-F5344CB8AC3E}">
        <p14:creationId xmlns:p14="http://schemas.microsoft.com/office/powerpoint/2010/main" val="2925650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100" dirty="0" smtClean="0">
                <a:effectLst/>
                <a:latin typeface="Times New Roman" panose="02020603050405020304" pitchFamily="18" charset="0"/>
                <a:ea typeface="Calibri" panose="020F0502020204030204" pitchFamily="34" charset="0"/>
              </a:rPr>
              <a:t>Every student who walks through the door and completes an application must be reported on. Determining how this is completed is based entirely upon the number of hours a participant has with the program. There are two types of individuals that AE centers must report on. These are defined in the slide. </a:t>
            </a:r>
          </a:p>
          <a:p>
            <a:pPr marL="158750" indent="0">
              <a:buNone/>
            </a:pPr>
            <a:endParaRPr lang="en-US" sz="1100" dirty="0" smtClean="0">
              <a:effectLst/>
              <a:latin typeface="Times New Roman" panose="02020603050405020304" pitchFamily="18" charset="0"/>
              <a:ea typeface="Calibri" panose="020F0502020204030204" pitchFamily="34" charset="0"/>
            </a:endParaRPr>
          </a:p>
          <a:p>
            <a:pPr marL="158750" indent="0">
              <a:buNone/>
            </a:pPr>
            <a:r>
              <a:rPr lang="en-US" sz="1100" dirty="0" smtClean="0">
                <a:effectLst/>
                <a:latin typeface="Times New Roman" panose="02020603050405020304" pitchFamily="18" charset="0"/>
                <a:ea typeface="Calibri" panose="020F0502020204030204" pitchFamily="34" charset="0"/>
              </a:rPr>
              <a:t>Each</a:t>
            </a:r>
            <a:r>
              <a:rPr lang="en-US" sz="1100" baseline="0" dirty="0" smtClean="0">
                <a:effectLst/>
                <a:latin typeface="Times New Roman" panose="02020603050405020304" pitchFamily="18" charset="0"/>
                <a:ea typeface="Calibri" panose="020F0502020204030204" pitchFamily="34" charset="0"/>
              </a:rPr>
              <a:t> program is required to report on both types of individuals through the various NRS tables.</a:t>
            </a:r>
            <a:endParaRPr lang="en-US" dirty="0"/>
          </a:p>
        </p:txBody>
      </p:sp>
    </p:spTree>
    <p:extLst>
      <p:ext uri="{BB962C8B-B14F-4D97-AF65-F5344CB8AC3E}">
        <p14:creationId xmlns:p14="http://schemas.microsoft.com/office/powerpoint/2010/main" val="3459860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2252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To determine a participant’s proxy contact hours, a program must use an approved distance learning curriculum that employs one of the following models:</a:t>
            </a:r>
          </a:p>
          <a:p>
            <a:pPr marL="158750" indent="0">
              <a:buNone/>
            </a:pPr>
            <a:endParaRPr lang="en-US" dirty="0" smtClean="0"/>
          </a:p>
          <a:p>
            <a:pPr marL="158750" indent="0">
              <a:buNone/>
            </a:pPr>
            <a:r>
              <a:rPr lang="en-US" u="sng" dirty="0" smtClean="0"/>
              <a:t>Clock Time Model</a:t>
            </a:r>
            <a:r>
              <a:rPr lang="en-US" dirty="0" smtClean="0"/>
              <a:t>: Assigns proxy contact hours based on the time that a participant is connected to or engaged in an online or stand-alone software program that tracks time.</a:t>
            </a:r>
          </a:p>
          <a:p>
            <a:pPr marL="158750" indent="0">
              <a:buNone/>
            </a:pPr>
            <a:r>
              <a:rPr lang="en-US" dirty="0" smtClean="0"/>
              <a:t>Clock time model curricula electronically track the time the participant spends interacting with instructional material and stops counting idle time after a preset period of inactivity.</a:t>
            </a:r>
          </a:p>
          <a:p>
            <a:pPr marL="158750" indent="0">
              <a:buNone/>
            </a:pPr>
            <a:endParaRPr lang="en-US" dirty="0" smtClean="0"/>
          </a:p>
          <a:p>
            <a:pPr marL="158750" indent="0">
              <a:buNone/>
            </a:pPr>
            <a:r>
              <a:rPr lang="en-US" u="sng" dirty="0" smtClean="0"/>
              <a:t>Teacher Certification Model</a:t>
            </a:r>
            <a:r>
              <a:rPr lang="en-US" dirty="0" smtClean="0"/>
              <a:t>: Assigns a predetermined number of proxy contact hours for each activity completed at an acceptable level of quality, as verified by the instructor. </a:t>
            </a:r>
          </a:p>
          <a:p>
            <a:pPr marL="158750" indent="0">
              <a:buNone/>
            </a:pPr>
            <a:r>
              <a:rPr lang="en-US" dirty="0" smtClean="0"/>
              <a:t>Proxy contact hours for teacher certification model curricula are awarded based on the teacher’s certification of participant’s completion of assignments. Teachers may award full proxy hour credit if the assignment is completed and demonstrates competence in the teacher’s professional judgment. Teachers may award half of the full proxy hour credit if the assignment is only partially completed but still demonstrates competence in the teacher’s professional judgment. Assignments that do not demonstrate competence must be resubmitted by the participants to be counted for proxy hour credit.</a:t>
            </a:r>
          </a:p>
          <a:p>
            <a:pPr marL="158750" indent="0">
              <a:buNone/>
            </a:pPr>
            <a:endParaRPr lang="en-US" dirty="0" smtClean="0"/>
          </a:p>
          <a:p>
            <a:pPr marL="158750" indent="0">
              <a:buNone/>
            </a:pPr>
            <a:r>
              <a:rPr lang="en-US" u="sng" dirty="0" smtClean="0"/>
              <a:t>Learner Mastery Model: </a:t>
            </a:r>
            <a:r>
              <a:rPr lang="en-US" dirty="0" smtClean="0"/>
              <a:t>Assigns a predetermined number of proxy contact hours based on learner mastery of each lesson or unit in the distance curriculum.</a:t>
            </a:r>
          </a:p>
          <a:p>
            <a:pPr marL="158750" indent="0">
              <a:buNone/>
            </a:pPr>
            <a:r>
              <a:rPr lang="en-US" dirty="0" smtClean="0"/>
              <a:t>Proxy contact hours for learner mastery model curricula are awarded based on a passing score on a content test for a particular assignment, lesson, or unit. The passing rate is set at a minimum of 70 percent unless otherwise recommended during the curriculum approval process.</a:t>
            </a:r>
          </a:p>
          <a:p>
            <a:pPr marL="158750" indent="0">
              <a:buNone/>
            </a:pPr>
            <a:endParaRPr lang="en-US" dirty="0" smtClean="0"/>
          </a:p>
          <a:p>
            <a:pPr marL="158750" indent="0">
              <a:buNone/>
            </a:pPr>
            <a:r>
              <a:rPr lang="en-US" dirty="0" smtClean="0"/>
              <a:t>The State distance learning policy outlines approved models and the protocols involved for requesting curricula approval for distance learning</a:t>
            </a:r>
            <a:r>
              <a:rPr lang="en-US" baseline="0" dirty="0" smtClean="0"/>
              <a:t> in Wyoming. </a:t>
            </a:r>
            <a:endParaRPr lang="en-US" dirty="0"/>
          </a:p>
        </p:txBody>
      </p:sp>
    </p:spTree>
    <p:extLst>
      <p:ext uri="{BB962C8B-B14F-4D97-AF65-F5344CB8AC3E}">
        <p14:creationId xmlns:p14="http://schemas.microsoft.com/office/powerpoint/2010/main" val="1543202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There are twelve Educational Functioning Levels that all AE programs are required to report on. These are defined in detail in Exhibit B at the end of this module. The table below depicts the naming convention and placement levels into which all participants must be placed when entering a program of study in an Adult Education program.  Unless specifically requested, students are placed into an EFL based upon their lowest score earned on a specific assessment. For instance, if a student takes the Reading, Writing, and Mathematics test and scores the lowest in Language, their placement on these levels would be in Language. However, if the student or program director specifically requests that Reading be tracked, this can be done, but a note must be made in the student file and the data base must be updated accordingly.</a:t>
            </a:r>
            <a:endParaRPr lang="en-US" dirty="0"/>
          </a:p>
        </p:txBody>
      </p:sp>
    </p:spTree>
    <p:extLst>
      <p:ext uri="{BB962C8B-B14F-4D97-AF65-F5344CB8AC3E}">
        <p14:creationId xmlns:p14="http://schemas.microsoft.com/office/powerpoint/2010/main" val="4104710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A period of participation begins each time a participant enrolls in adult education—even when multiple enrollments occur during the same program year. Subsequent enrollments during a program year result in a new period of participation. Therefore, a participant may have more than one period of participation in a program year.</a:t>
            </a:r>
          </a:p>
          <a:p>
            <a:pPr marL="158750" indent="0">
              <a:buNone/>
            </a:pPr>
            <a:endParaRPr lang="en-US" dirty="0" smtClean="0"/>
          </a:p>
          <a:p>
            <a:pPr marL="158750" indent="0">
              <a:buNone/>
            </a:pPr>
            <a:r>
              <a:rPr lang="en-US" dirty="0" smtClean="0"/>
              <a:t>Exit date is the last day of service for participants, but this date cannot be determined until 90 days have elapsed since the person last received services and there are no future services planned. Services do not include self-service, information-only services, activities, or follow-up services</a:t>
            </a:r>
          </a:p>
          <a:p>
            <a:pPr marL="158750" indent="0">
              <a:buNone/>
            </a:pPr>
            <a:endParaRPr lang="en-US" dirty="0" smtClean="0"/>
          </a:p>
          <a:p>
            <a:pPr marL="158750" indent="0">
              <a:buNone/>
            </a:pPr>
            <a:r>
              <a:rPr lang="en-US" dirty="0" smtClean="0"/>
              <a:t>For example, a student who enters an adult education program in September, exits in December, and re-enrolls in May has two periods of participation for the purpose of reporting MSG, and only one POP for the purpose of reporting exit-based indicators because only one exit is reported. A participant who enters an adult education program only once within a program year has one period of participation for the purpose of reporting both MSG and exit-based indicators (upon their exit). For all performance indicators, each period of participation is counted separately, resulting in duplicate reporting of individual participants with more than one period.</a:t>
            </a:r>
          </a:p>
          <a:p>
            <a:pPr marL="158750" indent="0">
              <a:buNone/>
            </a:pPr>
            <a:endParaRPr lang="en-US" dirty="0" smtClean="0"/>
          </a:p>
          <a:p>
            <a:pPr marL="158750" indent="0">
              <a:buNone/>
            </a:pPr>
            <a:r>
              <a:rPr lang="en-US" b="1" dirty="0" smtClean="0"/>
              <a:t>How are periods of participation used for calculating performance indicators?</a:t>
            </a:r>
          </a:p>
          <a:p>
            <a:pPr marL="158750" indent="0">
              <a:buNone/>
            </a:pPr>
            <a:r>
              <a:rPr lang="en-US" dirty="0" smtClean="0"/>
              <a:t>State performance on all core outcome measures under WIOA, excluding median earnings, is calculated as a percentage of the total number of outcomes achieved by the total number of periods of participation.</a:t>
            </a:r>
          </a:p>
          <a:p>
            <a:pPr marL="158750" indent="0">
              <a:buNone/>
            </a:pPr>
            <a:endParaRPr lang="en-US" dirty="0" smtClean="0"/>
          </a:p>
          <a:p>
            <a:pPr marL="158750" indent="0">
              <a:buNone/>
            </a:pPr>
            <a:r>
              <a:rPr lang="en-US" b="1" dirty="0" smtClean="0"/>
              <a:t>Do the WIOA performance measures apply for each period of participation?</a:t>
            </a:r>
          </a:p>
          <a:p>
            <a:pPr marL="158750" indent="0">
              <a:buNone/>
            </a:pPr>
            <a:r>
              <a:rPr lang="en-US" dirty="0" smtClean="0"/>
              <a:t>Every period of participation is treated as a separate event for a participant and performance indicators apply separately to each period. This means that for each period of participation, the state must report measurable skill gains and conduct follow-up on the participant after exit from each period to collect data on the appropriate post-exit indicators. Each exit date from a period of participation is used to determine the follow-up time. For example if a student exits in December, reenrolls in April, and exits again in June, the state would report on appropriate post-exit indicators for both exits. The second-quarter employment outcome, for example, would be reported in the April through June quarter for the December exit, and in the following October through December quarter for the June exit.</a:t>
            </a:r>
          </a:p>
          <a:p>
            <a:pPr marL="158750" indent="0">
              <a:buNone/>
            </a:pPr>
            <a:endParaRPr lang="en-US" dirty="0" smtClean="0"/>
          </a:p>
          <a:p>
            <a:pPr marL="158750" indent="0">
              <a:buNone/>
            </a:pPr>
            <a:r>
              <a:rPr lang="en-US" dirty="0" smtClean="0"/>
              <a:t>How do periods of participation affect pre- and post-testing of participants?</a:t>
            </a:r>
          </a:p>
          <a:p>
            <a:pPr marL="158750" indent="0">
              <a:buNone/>
            </a:pPr>
            <a:r>
              <a:rPr lang="en-US" dirty="0" smtClean="0"/>
              <a:t>At entry into each period of participation, a participant must be placed in an NRS educational functioning level (EFL) on the basis of an approved NRS assessment. EFL placement in a new period of participation can carry over from a prior period, or a new placement test may be administered. However, it is important to note that policy and procedures for assessing students should not change because of periods of participation. Proper assessment practices should always be followed.</a:t>
            </a:r>
          </a:p>
          <a:p>
            <a:pPr marL="158750" indent="0">
              <a:buNone/>
            </a:pPr>
            <a:endParaRPr lang="en-US" dirty="0" smtClean="0"/>
          </a:p>
          <a:p>
            <a:pPr marL="158750" indent="0">
              <a:buNone/>
            </a:pPr>
            <a:r>
              <a:rPr lang="en-US" dirty="0" smtClean="0"/>
              <a:t>Policies and procedures regarding the assessment of individuals who return after an exit or an extended absence must be detailed in the state’s assessment policy, and those policies and procedures must follow test publishers’ guidelines, when available.</a:t>
            </a:r>
          </a:p>
          <a:p>
            <a:pPr marL="158750" indent="0">
              <a:buNone/>
            </a:pPr>
            <a:endParaRPr lang="en-US" dirty="0" smtClean="0"/>
          </a:p>
          <a:p>
            <a:pPr marL="158750" indent="0">
              <a:buNone/>
            </a:pPr>
            <a:r>
              <a:rPr lang="en-US" dirty="0" smtClean="0"/>
              <a:t>If the test publisher does not have retesting guidelines for returning students, the state must establish a policy for retesting that local programs must follow. These procedures will provide uniformity to testing practices within the state. After a participant is placed in an EFL in the new period of participation, either by a new assessment or carryover from a prior assessment, an EFL gain (via pre-/ post-testing) in the new period of participation requires that a new posttest be given. A posttest used in the additional period of performance may not be used to also reflect a gain in a prior period of performance.</a:t>
            </a:r>
            <a:endParaRPr lang="en-US" dirty="0"/>
          </a:p>
        </p:txBody>
      </p:sp>
    </p:spTree>
    <p:extLst>
      <p:ext uri="{BB962C8B-B14F-4D97-AF65-F5344CB8AC3E}">
        <p14:creationId xmlns:p14="http://schemas.microsoft.com/office/powerpoint/2010/main" val="48144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A period of participation starts at the beginning of a fiscal year, after determining the student’s entry EFL AND 12+ hours of instruction OR within a fiscal year after a 90 day gap in attendance in which the student has earned 12+ hours since returning to study. </a:t>
            </a:r>
            <a:r>
              <a:rPr lang="en-US" sz="1100" dirty="0" err="1" smtClean="0">
                <a:effectLst/>
                <a:latin typeface="Times New Roman" panose="02020603050405020304" pitchFamily="18" charset="0"/>
                <a:ea typeface="Calibri" panose="020F0502020204030204" pitchFamily="34" charset="0"/>
                <a:cs typeface="Times New Roman" panose="02020603050405020304" pitchFamily="18" charset="0"/>
              </a:rPr>
              <a:t>PoP’s</a:t>
            </a: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 are very difficult to understand, so it would be advisable to talk to your program director about them.</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1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For the purposes of reporting measurable skill gain, each program entry per participant during the reporting period is considered a period of participation.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1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For the purposes of reporting on Employment 2nd Quarter, Employment 4th Quarter, Median Earnings, and the Credential indicators, each program entry and exit per participant during the reporting period is considered a period of participation.</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1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A new period of participation is counted each time a participant exits and reenters again, even if it occurs during the same program year. </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158750" indent="0">
              <a:buNone/>
            </a:pPr>
            <a:endParaRPr lang="en-US" dirty="0"/>
          </a:p>
        </p:txBody>
      </p:sp>
    </p:spTree>
    <p:extLst>
      <p:ext uri="{BB962C8B-B14F-4D97-AF65-F5344CB8AC3E}">
        <p14:creationId xmlns:p14="http://schemas.microsoft.com/office/powerpoint/2010/main" val="1303152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The MSG indicator, as defined by the NRS, represents the percentage of participants who, during a program year, are in an education or training program that leads to a recognized postsecondary credential or employment and who are achieving measurable skill gains, defined as academic, technical, occupational, or other forms of progress, towards such a credential or employment. This definition provides for five ways in which AE programs are allowed to report MSG gains. </a:t>
            </a:r>
          </a:p>
          <a:p>
            <a:pPr marL="158750" indent="0">
              <a:buFontTx/>
              <a:buNone/>
            </a:pPr>
            <a:endParaRPr lang="en-US" u="none" dirty="0" smtClean="0"/>
          </a:p>
          <a:p>
            <a:pPr marL="158750" indent="0">
              <a:buFontTx/>
              <a:buNone/>
            </a:pPr>
            <a:r>
              <a:rPr lang="en-US" sz="1100" b="0" i="0" u="none" strike="noStrike" cap="none" dirty="0" smtClean="0">
                <a:solidFill>
                  <a:srgbClr val="000000"/>
                </a:solidFill>
                <a:effectLst/>
                <a:latin typeface="Arial"/>
                <a:ea typeface="Arial"/>
                <a:cs typeface="Arial"/>
                <a:sym typeface="Arial"/>
              </a:rPr>
              <a:t>Most AE programs in Wyoming typically utilize only two of the aforementioned methods for calculating gain: Secondary Diploma/ Equivalent or EFL gains.</a:t>
            </a:r>
          </a:p>
          <a:p>
            <a:pPr marL="158750" lvl="0" indent="0">
              <a:buFontTx/>
              <a:buNone/>
            </a:pPr>
            <a:r>
              <a:rPr lang="en-US" sz="1100" b="0" i="0" u="none" strike="noStrike" cap="none" dirty="0" smtClean="0">
                <a:solidFill>
                  <a:srgbClr val="000000"/>
                </a:solidFill>
                <a:effectLst/>
                <a:latin typeface="Arial"/>
                <a:ea typeface="Arial"/>
                <a:cs typeface="Arial"/>
                <a:sym typeface="Arial"/>
              </a:rPr>
              <a:t/>
            </a:r>
            <a:br>
              <a:rPr lang="en-US" sz="1100" b="0" i="0" u="none" strike="noStrike" cap="none" dirty="0" smtClean="0">
                <a:solidFill>
                  <a:srgbClr val="000000"/>
                </a:solidFill>
                <a:effectLst/>
                <a:latin typeface="Arial"/>
                <a:ea typeface="Arial"/>
                <a:cs typeface="Arial"/>
                <a:sym typeface="Arial"/>
              </a:rPr>
            </a:br>
            <a:r>
              <a:rPr lang="en-US" sz="1100" b="1" i="1" u="none" strike="noStrike" cap="none" dirty="0" smtClean="0">
                <a:solidFill>
                  <a:srgbClr val="000000"/>
                </a:solidFill>
                <a:effectLst/>
                <a:latin typeface="Arial"/>
                <a:ea typeface="Arial"/>
                <a:cs typeface="Arial"/>
                <a:sym typeface="Arial"/>
              </a:rPr>
              <a:t>Secondary Diploma/Equivalent</a:t>
            </a:r>
            <a:r>
              <a:rPr lang="en-US" sz="1100" b="0" i="0" u="none" strike="noStrike" cap="none" dirty="0" smtClean="0">
                <a:solidFill>
                  <a:srgbClr val="000000"/>
                </a:solidFill>
                <a:effectLst/>
                <a:latin typeface="Arial"/>
                <a:ea typeface="Arial"/>
                <a:cs typeface="Arial"/>
                <a:sym typeface="Arial"/>
              </a:rPr>
              <a:t>: Students who earn a </a:t>
            </a:r>
            <a:r>
              <a:rPr lang="en-US" sz="1100" b="0" i="1" u="none" strike="noStrike" cap="none" dirty="0" smtClean="0">
                <a:solidFill>
                  <a:srgbClr val="000000"/>
                </a:solidFill>
                <a:effectLst/>
                <a:latin typeface="Arial"/>
                <a:ea typeface="Arial"/>
                <a:cs typeface="Arial"/>
                <a:sym typeface="Arial"/>
              </a:rPr>
              <a:t>high school equivalency</a:t>
            </a:r>
            <a:r>
              <a:rPr lang="en-US" sz="1100" b="0" i="0" u="none" strike="noStrike" cap="none" dirty="0" smtClean="0">
                <a:solidFill>
                  <a:srgbClr val="000000"/>
                </a:solidFill>
                <a:effectLst/>
                <a:latin typeface="Arial"/>
                <a:ea typeface="Arial"/>
                <a:cs typeface="Arial"/>
                <a:sym typeface="Arial"/>
              </a:rPr>
              <a:t> are automatically counted as achieving a MSG if the last test on record is the high school equivalency test. If a student post tests after earning the HSEC, then the HSEC credential would not count for reporting purposes. It is for this reason that instructors develop a complete understanding of the progression in which assessments must occur. (outlined in module 1). Completing a HSE is limited to participants who did NOT previously possess a high school equivalency/diploma AND entered the AE program at or above the 9</a:t>
            </a:r>
            <a:r>
              <a:rPr lang="en-US" sz="1100" b="0" i="0" u="none" strike="noStrike" cap="none" baseline="30000" dirty="0" smtClean="0">
                <a:solidFill>
                  <a:srgbClr val="000000"/>
                </a:solidFill>
                <a:effectLst/>
                <a:latin typeface="Arial"/>
                <a:ea typeface="Arial"/>
                <a:cs typeface="Arial"/>
                <a:sym typeface="Arial"/>
              </a:rPr>
              <a:t>th</a:t>
            </a:r>
            <a:r>
              <a:rPr lang="en-US" sz="1100" b="0" i="0" u="none" strike="noStrike" cap="none" dirty="0" smtClean="0">
                <a:solidFill>
                  <a:srgbClr val="000000"/>
                </a:solidFill>
                <a:effectLst/>
                <a:latin typeface="Arial"/>
                <a:ea typeface="Arial"/>
                <a:cs typeface="Arial"/>
                <a:sym typeface="Arial"/>
              </a:rPr>
              <a:t> grade level OR who advanced to the 9</a:t>
            </a:r>
            <a:r>
              <a:rPr lang="en-US" sz="1100" b="0" i="0" u="none" strike="noStrike" cap="none" baseline="30000" dirty="0" smtClean="0">
                <a:solidFill>
                  <a:srgbClr val="000000"/>
                </a:solidFill>
                <a:effectLst/>
                <a:latin typeface="Arial"/>
                <a:ea typeface="Arial"/>
                <a:cs typeface="Arial"/>
                <a:sym typeface="Arial"/>
              </a:rPr>
              <a:t>th</a:t>
            </a:r>
            <a:r>
              <a:rPr lang="en-US" sz="1100" b="0" i="0" u="none" strike="noStrike" cap="none" dirty="0" smtClean="0">
                <a:solidFill>
                  <a:srgbClr val="000000"/>
                </a:solidFill>
                <a:effectLst/>
                <a:latin typeface="Arial"/>
                <a:ea typeface="Arial"/>
                <a:cs typeface="Arial"/>
                <a:sym typeface="Arial"/>
              </a:rPr>
              <a:t> grade or higher level during a period of participation AND exited from the program.</a:t>
            </a:r>
          </a:p>
          <a:p>
            <a:pPr marL="158750" lvl="0" indent="0">
              <a:buFontTx/>
              <a:buNone/>
            </a:pPr>
            <a:endParaRPr lang="en-US" sz="1100" b="0" i="0" u="none" strike="noStrike" cap="none" dirty="0" smtClean="0">
              <a:solidFill>
                <a:srgbClr val="000000"/>
              </a:solidFill>
              <a:effectLst/>
              <a:latin typeface="Arial"/>
              <a:ea typeface="Arial"/>
              <a:cs typeface="Arial"/>
              <a:sym typeface="Arial"/>
            </a:endParaRPr>
          </a:p>
          <a:p>
            <a:pPr marL="158750" lvl="0" indent="0">
              <a:buFontTx/>
              <a:buNone/>
            </a:pPr>
            <a:r>
              <a:rPr lang="en-US" sz="1100" b="1" i="1" u="none" strike="noStrike" cap="none" dirty="0" smtClean="0">
                <a:solidFill>
                  <a:srgbClr val="000000"/>
                </a:solidFill>
                <a:effectLst/>
                <a:latin typeface="Arial"/>
                <a:ea typeface="Arial"/>
                <a:cs typeface="Arial"/>
                <a:sym typeface="Arial"/>
              </a:rPr>
              <a:t>Secondary or postsecondary transcript/report card:</a:t>
            </a:r>
            <a:r>
              <a:rPr lang="en-US" sz="1100" b="0" i="0" u="none" strike="noStrike" cap="none" dirty="0" smtClean="0">
                <a:solidFill>
                  <a:srgbClr val="000000"/>
                </a:solidFill>
                <a:effectLst/>
                <a:latin typeface="Arial"/>
                <a:ea typeface="Arial"/>
                <a:cs typeface="Arial"/>
                <a:sym typeface="Arial"/>
              </a:rPr>
              <a:t> Credit hours earned towards the State unit’s academic standards. (Wyoming does not utilize this method)</a:t>
            </a:r>
          </a:p>
          <a:p>
            <a:pPr marL="158750" lvl="0" indent="0">
              <a:buFontTx/>
              <a:buNone/>
            </a:pPr>
            <a:endParaRPr lang="en-US" sz="1100" b="0" i="0" u="none" strike="noStrike" cap="none" dirty="0" smtClean="0">
              <a:solidFill>
                <a:srgbClr val="000000"/>
              </a:solidFill>
              <a:effectLst/>
              <a:latin typeface="Arial"/>
              <a:ea typeface="Arial"/>
              <a:cs typeface="Arial"/>
              <a:sym typeface="Arial"/>
            </a:endParaRPr>
          </a:p>
          <a:p>
            <a:pPr marL="158750" lvl="0" indent="0">
              <a:buFontTx/>
              <a:buNone/>
            </a:pPr>
            <a:r>
              <a:rPr lang="en-US" sz="1100" b="1" i="1" u="none" strike="noStrike" cap="none" dirty="0" smtClean="0">
                <a:solidFill>
                  <a:srgbClr val="000000"/>
                </a:solidFill>
                <a:effectLst/>
                <a:latin typeface="Arial"/>
                <a:ea typeface="Arial"/>
                <a:cs typeface="Arial"/>
                <a:sym typeface="Arial"/>
              </a:rPr>
              <a:t>Educational Functioning Level Gain</a:t>
            </a:r>
            <a:r>
              <a:rPr lang="en-US" sz="1100" b="1" i="0" u="none" strike="noStrike" cap="none" dirty="0" smtClean="0">
                <a:solidFill>
                  <a:srgbClr val="000000"/>
                </a:solidFill>
                <a:effectLst/>
                <a:latin typeface="Arial"/>
                <a:ea typeface="Arial"/>
                <a:cs typeface="Arial"/>
                <a:sym typeface="Arial"/>
              </a:rPr>
              <a:t>:</a:t>
            </a:r>
            <a:r>
              <a:rPr lang="en-US" sz="1100" b="0" i="0" u="none" strike="noStrike" cap="none" dirty="0" smtClean="0">
                <a:solidFill>
                  <a:srgbClr val="000000"/>
                </a:solidFill>
                <a:effectLst/>
                <a:latin typeface="Arial"/>
                <a:ea typeface="Arial"/>
                <a:cs typeface="Arial"/>
                <a:sym typeface="Arial"/>
              </a:rPr>
              <a:t> The NRS has outlined three ways in which educational functioning level gains may be made.</a:t>
            </a:r>
          </a:p>
          <a:p>
            <a:pPr marL="158750" lvl="0" indent="0">
              <a:buFontTx/>
              <a:buNone/>
            </a:pPr>
            <a:endParaRPr lang="en-US" sz="1100" b="0" i="0" u="none" strike="noStrike" cap="none" dirty="0" smtClean="0">
              <a:solidFill>
                <a:srgbClr val="000000"/>
              </a:solidFill>
              <a:effectLst/>
              <a:latin typeface="Arial"/>
              <a:ea typeface="Arial"/>
              <a:cs typeface="Arial"/>
              <a:sym typeface="Arial"/>
            </a:endParaRPr>
          </a:p>
          <a:p>
            <a:pPr marL="158750" lvl="0" indent="0">
              <a:buFontTx/>
              <a:buNone/>
            </a:pPr>
            <a:r>
              <a:rPr lang="en-US" sz="1100" b="0" i="0" u="none" strike="noStrike" cap="none" dirty="0" smtClean="0">
                <a:solidFill>
                  <a:srgbClr val="000000"/>
                </a:solidFill>
                <a:effectLst/>
                <a:latin typeface="Arial"/>
                <a:ea typeface="Arial"/>
                <a:cs typeface="Arial"/>
                <a:sym typeface="Arial"/>
              </a:rPr>
              <a:t>Comparing the participants’ initial educational functioning level, as measured by a pre-test, with the participant’s educational functioning level, as measured by a post test. </a:t>
            </a:r>
          </a:p>
          <a:p>
            <a:pPr marL="158750" lvl="0" indent="0">
              <a:buFontTx/>
              <a:buNone/>
            </a:pPr>
            <a:r>
              <a:rPr lang="en-US" sz="1100" b="0" i="0" u="none" strike="noStrike" cap="none" dirty="0" smtClean="0">
                <a:solidFill>
                  <a:srgbClr val="000000"/>
                </a:solidFill>
                <a:effectLst/>
                <a:latin typeface="Arial"/>
                <a:ea typeface="Arial"/>
                <a:cs typeface="Arial"/>
                <a:sym typeface="Arial"/>
              </a:rPr>
              <a:t>States that offer adult high school programs that lead to a secondary school diploma or its recognized equivalent may measure and report educational gain through the awarding of credits or Carnegie units. (Wyoming does not have this)</a:t>
            </a:r>
          </a:p>
          <a:p>
            <a:pPr marL="158750" lvl="0" indent="0">
              <a:buFontTx/>
              <a:buNone/>
            </a:pPr>
            <a:r>
              <a:rPr lang="en-US" sz="1100" b="0" i="0" u="none" strike="noStrike" cap="none" dirty="0" smtClean="0">
                <a:solidFill>
                  <a:srgbClr val="000000"/>
                </a:solidFill>
                <a:effectLst/>
                <a:latin typeface="Arial"/>
                <a:ea typeface="Arial"/>
                <a:cs typeface="Arial"/>
                <a:sym typeface="Arial"/>
              </a:rPr>
              <a:t>States may report an educational functioning level gain for participants who exit the program AND enroll in postsecondary education/training during the program year. This indicator is limited to participants who were enrolled in a postsecondary education/training program, including an IET AND exited from the postsecondary/training program in the program year.</a:t>
            </a:r>
          </a:p>
          <a:p>
            <a:pPr marL="158750" lvl="0" indent="0">
              <a:buFontTx/>
              <a:buNone/>
            </a:pPr>
            <a:endParaRPr lang="en-US" sz="1100" b="0" i="0" u="none" strike="noStrike" cap="none" dirty="0" smtClean="0">
              <a:solidFill>
                <a:srgbClr val="000000"/>
              </a:solidFill>
              <a:effectLst/>
              <a:latin typeface="Arial"/>
              <a:ea typeface="Arial"/>
              <a:cs typeface="Arial"/>
              <a:sym typeface="Arial"/>
            </a:endParaRPr>
          </a:p>
          <a:p>
            <a:pPr marL="158750" lvl="0" indent="0">
              <a:buFontTx/>
              <a:buNone/>
            </a:pPr>
            <a:r>
              <a:rPr lang="en-US" sz="1100" b="1" i="1" u="none" strike="noStrike" cap="none" dirty="0" smtClean="0">
                <a:solidFill>
                  <a:srgbClr val="000000"/>
                </a:solidFill>
                <a:effectLst/>
                <a:latin typeface="Arial"/>
                <a:ea typeface="Arial"/>
                <a:cs typeface="Arial"/>
                <a:sym typeface="Arial"/>
              </a:rPr>
              <a:t>Progress Towards Milestones</a:t>
            </a:r>
            <a:r>
              <a:rPr lang="en-US" sz="1100" b="0" i="0" u="none" strike="noStrike" cap="none" dirty="0" smtClean="0">
                <a:solidFill>
                  <a:srgbClr val="000000"/>
                </a:solidFill>
                <a:effectLst/>
                <a:latin typeface="Arial"/>
                <a:ea typeface="Arial"/>
                <a:cs typeface="Arial"/>
                <a:sym typeface="Arial"/>
              </a:rPr>
              <a:t>: A satisfactory or better progress report, towards established milestones, such as completion of OJT or completion of 1 year of an apprenticeship program or similar milestones, from an employer or training provider who is providing the training.</a:t>
            </a:r>
          </a:p>
          <a:p>
            <a:pPr marL="158750" lvl="0" indent="0">
              <a:buFontTx/>
              <a:buNone/>
            </a:pPr>
            <a:endParaRPr lang="en-US" sz="1100" b="0" i="0" u="none" strike="noStrike" cap="none" dirty="0" smtClean="0">
              <a:solidFill>
                <a:srgbClr val="000000"/>
              </a:solidFill>
              <a:effectLst/>
              <a:latin typeface="Arial"/>
              <a:ea typeface="Arial"/>
              <a:cs typeface="Arial"/>
              <a:sym typeface="Arial"/>
            </a:endParaRPr>
          </a:p>
          <a:p>
            <a:pPr marL="158750" lvl="0" indent="0">
              <a:buFontTx/>
              <a:buNone/>
            </a:pPr>
            <a:r>
              <a:rPr lang="en-US" sz="1100" b="1" i="1" u="none" strike="noStrike" cap="none" dirty="0" smtClean="0">
                <a:solidFill>
                  <a:srgbClr val="000000"/>
                </a:solidFill>
                <a:effectLst/>
                <a:latin typeface="Arial"/>
                <a:ea typeface="Arial"/>
                <a:cs typeface="Arial"/>
                <a:sym typeface="Arial"/>
              </a:rPr>
              <a:t>Passing Technical/occupational Knowledge Based Exams</a:t>
            </a:r>
            <a:r>
              <a:rPr lang="en-US" sz="1100" b="1" i="0" u="none" strike="noStrike" cap="none" dirty="0" smtClean="0">
                <a:solidFill>
                  <a:srgbClr val="000000"/>
                </a:solidFill>
                <a:effectLst/>
                <a:latin typeface="Arial"/>
                <a:ea typeface="Arial"/>
                <a:cs typeface="Arial"/>
                <a:sym typeface="Arial"/>
              </a:rPr>
              <a:t>:</a:t>
            </a:r>
            <a:r>
              <a:rPr lang="en-US" sz="1100" b="0" i="0" u="none" strike="noStrike" cap="none" dirty="0" smtClean="0">
                <a:solidFill>
                  <a:srgbClr val="000000"/>
                </a:solidFill>
                <a:effectLst/>
                <a:latin typeface="Arial"/>
                <a:ea typeface="Arial"/>
                <a:cs typeface="Arial"/>
                <a:sym typeface="Arial"/>
              </a:rPr>
              <a:t> Successful passage of an exam that is required for a particular occupation or progress in attaining technical or occupational skills as evidenced by trade-related benchmarks such as knowledge-based exams.</a:t>
            </a:r>
          </a:p>
          <a:p>
            <a:pPr marL="158750" indent="0">
              <a:buNone/>
            </a:pPr>
            <a:r>
              <a:rPr lang="en-US" sz="1100" b="0" i="0" u="none" strike="noStrike" cap="none" dirty="0" smtClean="0">
                <a:solidFill>
                  <a:srgbClr val="000000"/>
                </a:solidFill>
                <a:effectLst/>
                <a:latin typeface="Arial"/>
                <a:ea typeface="Arial"/>
                <a:cs typeface="Arial"/>
                <a:sym typeface="Arial"/>
              </a:rPr>
              <a:t/>
            </a:r>
            <a:br>
              <a:rPr lang="en-US" sz="1100" b="0" i="0" u="none" strike="noStrike" cap="none" dirty="0" smtClean="0">
                <a:solidFill>
                  <a:srgbClr val="000000"/>
                </a:solidFill>
                <a:effectLst/>
                <a:latin typeface="Arial"/>
                <a:ea typeface="Arial"/>
                <a:cs typeface="Arial"/>
                <a:sym typeface="Arial"/>
              </a:rPr>
            </a:br>
            <a:r>
              <a:rPr lang="en-US" sz="1100" b="0" i="0" u="none" strike="noStrike" cap="none" dirty="0" smtClean="0">
                <a:solidFill>
                  <a:srgbClr val="000000"/>
                </a:solidFill>
                <a:effectLst/>
                <a:latin typeface="Arial"/>
                <a:ea typeface="Arial"/>
                <a:cs typeface="Arial"/>
                <a:sym typeface="Arial"/>
              </a:rPr>
              <a:t> </a:t>
            </a:r>
          </a:p>
          <a:p>
            <a:pPr marL="158750" indent="0">
              <a:buNone/>
            </a:pPr>
            <a:endParaRPr lang="en-US" dirty="0"/>
          </a:p>
        </p:txBody>
      </p:sp>
    </p:spTree>
    <p:extLst>
      <p:ext uri="{BB962C8B-B14F-4D97-AF65-F5344CB8AC3E}">
        <p14:creationId xmlns:p14="http://schemas.microsoft.com/office/powerpoint/2010/main" val="2145856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In addition to measurable skill gain, Adult Education programs have several other areas in which performance must be reported. The indicators are collected on exited participants only and are collected for participation in each </a:t>
            </a:r>
            <a:r>
              <a:rPr lang="en-US" dirty="0" err="1" smtClean="0"/>
              <a:t>PoP</a:t>
            </a:r>
            <a:r>
              <a:rPr lang="en-US" dirty="0" smtClean="0"/>
              <a:t>. The collection of post-exit data has specific timeframes on which data must be collected and reported on for participants. </a:t>
            </a:r>
          </a:p>
          <a:p>
            <a:pPr marL="158750" indent="0">
              <a:buNone/>
            </a:pPr>
            <a:endParaRPr lang="en-US" dirty="0" smtClean="0"/>
          </a:p>
          <a:p>
            <a:pPr marL="158750" indent="0">
              <a:buNone/>
            </a:pPr>
            <a:r>
              <a:rPr lang="en-US" dirty="0" smtClean="0"/>
              <a:t>In Wyoming most of this data is collected through a data-match system at the State level, so local instructors are not overwhelmed by the burden this reporting requirement entails. However, there are instances when instructors will be required to collect this information through what is known as surveying.</a:t>
            </a:r>
          </a:p>
          <a:p>
            <a:pPr marL="158750" indent="0">
              <a:buNone/>
            </a:pPr>
            <a:r>
              <a:rPr lang="en-US" dirty="0" smtClean="0"/>
              <a:t>The post-exit indicators in which data must be collected on include: </a:t>
            </a:r>
          </a:p>
          <a:p>
            <a:pPr marL="158750" indent="0">
              <a:buNone/>
            </a:pPr>
            <a:r>
              <a:rPr lang="en-US" dirty="0" smtClean="0"/>
              <a:t>1)	Unsubsidized employment in the 2nd quarter after exit: The number of qualified participants who were employed at any point in the second quarter after exit.</a:t>
            </a:r>
          </a:p>
          <a:p>
            <a:pPr marL="158750" indent="0">
              <a:buNone/>
            </a:pPr>
            <a:r>
              <a:rPr lang="en-US" dirty="0" smtClean="0"/>
              <a:t>2)	Unsubsidized employment in the 4th quarter after exit: The number of qualified participants who were employed at any point in the fourth quarter after exit.</a:t>
            </a:r>
          </a:p>
          <a:p>
            <a:pPr marL="158750" indent="0">
              <a:buNone/>
            </a:pPr>
            <a:r>
              <a:rPr lang="en-US" dirty="0" smtClean="0"/>
              <a:t>3)	Median Quarterly Earnings in the 2nd quarter after exit: The median quarterly wage earned by each qualified participant during the second quarter after exit. Students who are surveyed for this information and are not willing to disclose earnings, should be recorded as $1 median quarterly wage.</a:t>
            </a:r>
          </a:p>
          <a:p>
            <a:pPr marL="158750" indent="0">
              <a:buNone/>
            </a:pPr>
            <a:r>
              <a:rPr lang="en-US" dirty="0" smtClean="0"/>
              <a:t>4)	Credential Attainment: There are two components of the credential attainment indicator: </a:t>
            </a:r>
          </a:p>
          <a:p>
            <a:pPr marL="158750" indent="0">
              <a:buNone/>
            </a:pPr>
            <a:r>
              <a:rPr lang="en-US" dirty="0" smtClean="0"/>
              <a:t>a)	Secondary credential attainment-The Secondary credential component is limited to participants who DID NOT previously possess a high school equivalency AND entered an AE program at or above the 9th grade level OR who advanced to the 9th grade or higher level during  a period of participant AND was exited from the secondary education program.</a:t>
            </a:r>
          </a:p>
          <a:p>
            <a:pPr marL="158750" indent="0">
              <a:buNone/>
            </a:pPr>
            <a:r>
              <a:rPr lang="en-US" dirty="0" smtClean="0"/>
              <a:t>b)	Postsecondary credential attainment- The postsecondary education component is limited to participants who were enrolled in a postsecondary education/training program, including an IET AND exited from that program.</a:t>
            </a:r>
          </a:p>
          <a:p>
            <a:pPr marL="158750" indent="0">
              <a:buNone/>
            </a:pPr>
            <a:endParaRPr lang="en-US" dirty="0"/>
          </a:p>
        </p:txBody>
      </p:sp>
    </p:spTree>
    <p:extLst>
      <p:ext uri="{BB962C8B-B14F-4D97-AF65-F5344CB8AC3E}">
        <p14:creationId xmlns:p14="http://schemas.microsoft.com/office/powerpoint/2010/main" val="1792086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050" dirty="0" smtClean="0"/>
              <a:t>Performance accountability measures are used to assess State and program effectiveness in achieving positive outcomes for learners. Based on past performance and continuous improvement requirements, the U.S. Department of Education's Office of Career, Technical, and Adult Education (OCTAE) negotiates with the Wyoming Community College Commission’s Office of Adult Education Initiatives annually to establish performance accountability targets</a:t>
            </a:r>
            <a:r>
              <a:rPr lang="en-US" sz="1050" baseline="0" dirty="0" smtClean="0"/>
              <a:t> for each EFL and all outcome measures.</a:t>
            </a:r>
          </a:p>
          <a:p>
            <a:pPr marL="158750" indent="0">
              <a:buNone/>
            </a:pPr>
            <a:endParaRPr lang="en-US" sz="1050" baseline="0" dirty="0" smtClean="0"/>
          </a:p>
          <a:p>
            <a:pPr marL="158750" indent="0">
              <a:buNone/>
            </a:pPr>
            <a:r>
              <a:rPr lang="en-US" sz="1050" baseline="0" dirty="0" smtClean="0"/>
              <a:t>Once negotiations are completed, targets are shared with all local providers AND a copy is available on the Commission’s website.</a:t>
            </a:r>
            <a:endParaRPr lang="en-US" sz="1050" dirty="0"/>
          </a:p>
        </p:txBody>
      </p:sp>
    </p:spTree>
    <p:extLst>
      <p:ext uri="{BB962C8B-B14F-4D97-AF65-F5344CB8AC3E}">
        <p14:creationId xmlns:p14="http://schemas.microsoft.com/office/powerpoint/2010/main" val="3246241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2453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Targets for Table 4:</a:t>
            </a:r>
            <a:r>
              <a:rPr lang="en-US" baseline="0" dirty="0" smtClean="0"/>
              <a:t> Measurable skill gain</a:t>
            </a:r>
            <a:endParaRPr lang="en-US" dirty="0"/>
          </a:p>
        </p:txBody>
      </p:sp>
    </p:spTree>
    <p:extLst>
      <p:ext uri="{BB962C8B-B14F-4D97-AF65-F5344CB8AC3E}">
        <p14:creationId xmlns:p14="http://schemas.microsoft.com/office/powerpoint/2010/main" val="135139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In addition to the EFL</a:t>
            </a:r>
            <a:r>
              <a:rPr lang="en-US" baseline="0" dirty="0" smtClean="0"/>
              <a:t> targets are the targets for the outcome measures for employment and credential attainment rates.</a:t>
            </a:r>
            <a:endParaRPr lang="en-US" dirty="0"/>
          </a:p>
        </p:txBody>
      </p:sp>
    </p:spTree>
    <p:extLst>
      <p:ext uri="{BB962C8B-B14F-4D97-AF65-F5344CB8AC3E}">
        <p14:creationId xmlns:p14="http://schemas.microsoft.com/office/powerpoint/2010/main" val="2302209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There are two types of failure that can lead to sanctions: failure to report and failure to</a:t>
            </a:r>
          </a:p>
          <a:p>
            <a:pPr marL="158750" indent="0">
              <a:buNone/>
            </a:pPr>
            <a:r>
              <a:rPr lang="en-US" dirty="0" smtClean="0"/>
              <a:t>meet adjusted levels of performance.</a:t>
            </a:r>
          </a:p>
          <a:p>
            <a:pPr marL="158750" indent="0">
              <a:buNone/>
            </a:pPr>
            <a:endParaRPr lang="en-US" dirty="0" smtClean="0"/>
          </a:p>
          <a:p>
            <a:pPr marL="158750" indent="0">
              <a:buNone/>
            </a:pPr>
            <a:r>
              <a:rPr lang="en-US" dirty="0" smtClean="0"/>
              <a:t>In the event of failure to report timely or completely</a:t>
            </a:r>
            <a:r>
              <a:rPr lang="en-US" baseline="0" dirty="0" smtClean="0"/>
              <a:t> or if all core partners in the State fail to meet adjusted levels of performance</a:t>
            </a:r>
            <a:r>
              <a:rPr lang="en-US" dirty="0" smtClean="0"/>
              <a:t>, the Governor’s discretionary funds provided under section 128(a) of WIOA will</a:t>
            </a:r>
          </a:p>
          <a:p>
            <a:pPr marL="158750" indent="0">
              <a:buNone/>
            </a:pPr>
            <a:r>
              <a:rPr lang="en-US" dirty="0" smtClean="0"/>
              <a:t>be reduced by five percent of the maximum available allotment in the immediately</a:t>
            </a:r>
            <a:r>
              <a:rPr lang="en-US" baseline="0" dirty="0" smtClean="0"/>
              <a:t> </a:t>
            </a:r>
            <a:r>
              <a:rPr lang="en-US" dirty="0" smtClean="0"/>
              <a:t>succeeding program year. </a:t>
            </a:r>
            <a:endParaRPr lang="en-US" dirty="0"/>
          </a:p>
        </p:txBody>
      </p:sp>
    </p:spTree>
    <p:extLst>
      <p:ext uri="{BB962C8B-B14F-4D97-AF65-F5344CB8AC3E}">
        <p14:creationId xmlns:p14="http://schemas.microsoft.com/office/powerpoint/2010/main" val="3643145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aee8bff79_0_8: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aee8bff79_0_8: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marR="0" indent="0">
              <a:lnSpc>
                <a:spcPct val="107000"/>
              </a:lnSpc>
              <a:spcBef>
                <a:spcPts val="0"/>
              </a:spcBef>
              <a:spcAft>
                <a:spcPts val="800"/>
              </a:spcAft>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There are instances in which a participant can be excluded from performance reporting. OCTAE Program Memorandum 17-2 specifically details these instances as: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The participant exits the program because s/he has become incarcerated into a correctional facility or has become a resident of an institution or facility providing 24 hour support such as a hospital or treatment enter during the course of receiving services as a participant.</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The participant exits the program because of medical treatment and that treatment is expected to last longer than 90 days and precludes entry into unsubsidized employment or continued participation in the program. </a:t>
            </a:r>
          </a:p>
          <a:p>
            <a:pPr marL="342900" marR="0" lvl="0" indent="-342900">
              <a:lnSpc>
                <a:spcPct val="107000"/>
              </a:lnSpc>
              <a:spcBef>
                <a:spcPts val="0"/>
              </a:spcBef>
              <a:spcAft>
                <a:spcPts val="0"/>
              </a:spcAft>
              <a:buFont typeface="+mj-lt"/>
              <a:buAutoNum type="arabicParenR"/>
            </a:pP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The participant is deceased. </a:t>
            </a:r>
          </a:p>
          <a:p>
            <a:pPr marL="342900" marR="0" lvl="0" indent="-342900">
              <a:lnSpc>
                <a:spcPct val="107000"/>
              </a:lnSpc>
              <a:spcBef>
                <a:spcPts val="0"/>
              </a:spcBef>
              <a:spcAft>
                <a:spcPts val="0"/>
              </a:spcAft>
              <a:buFont typeface="+mj-lt"/>
              <a:buAutoNum type="arabicParenR"/>
            </a:pP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The participant exits the program because the participant is a member of the National Guard or other reserve military unit of the armed forces and is called to active duty for at least 90 days. </a:t>
            </a:r>
          </a:p>
          <a:p>
            <a:pPr marL="342900" marR="0" lvl="0" indent="-342900">
              <a:lnSpc>
                <a:spcPct val="107000"/>
              </a:lnSpc>
              <a:spcBef>
                <a:spcPts val="0"/>
              </a:spcBef>
              <a:spcAft>
                <a:spcPts val="0"/>
              </a:spcAft>
              <a:buFont typeface="+mj-lt"/>
              <a:buAutoNum type="arabicParenR"/>
            </a:pP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In the event that one of your student’s meet the aforementioned exclusion criteria, it is critical that this information be relayed to the local director.</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73008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Whenever a program knows that a student will be</a:t>
            </a:r>
            <a:r>
              <a:rPr lang="en-US" baseline="0" dirty="0" smtClean="0"/>
              <a:t> absent for a period of 90 days or more BUT will return to study in the same fiscal year a ‘Leave of Absence Form’ should be completed by the student (and placed in their file). This document serves as ‘evidence’ for the exclusion from performance.</a:t>
            </a:r>
          </a:p>
          <a:p>
            <a:pPr marL="158750" indent="0">
              <a:buNone/>
            </a:pPr>
            <a:endParaRPr lang="en-US" baseline="0" dirty="0" smtClean="0"/>
          </a:p>
          <a:p>
            <a:pPr marL="158750" indent="0">
              <a:buNone/>
            </a:pPr>
            <a:r>
              <a:rPr lang="en-US" baseline="0" dirty="0" smtClean="0"/>
              <a:t>A sample of what this form should look like is presented on </a:t>
            </a:r>
            <a:r>
              <a:rPr lang="en-US" baseline="0" smtClean="0"/>
              <a:t>this slide.</a:t>
            </a:r>
            <a:endParaRPr lang="en-US" dirty="0"/>
          </a:p>
        </p:txBody>
      </p:sp>
    </p:spTree>
    <p:extLst>
      <p:ext uri="{BB962C8B-B14F-4D97-AF65-F5344CB8AC3E}">
        <p14:creationId xmlns:p14="http://schemas.microsoft.com/office/powerpoint/2010/main" val="2989200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aee8bff79_0_8: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aee8bff79_0_8: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The</a:t>
            </a:r>
            <a:r>
              <a:rPr lang="en-US" baseline="0" dirty="0" smtClean="0"/>
              <a:t> Statistical Adjustment Model is a model </a:t>
            </a:r>
            <a:r>
              <a:rPr lang="en-US" dirty="0" smtClean="0"/>
              <a:t>applied to levels of performance as required by WIOA Section 116. It was first used to calculate performance targets for FY 20/21 &amp; FY 21/22 and will continued to be used in each subsequent negotiation with OCTAE.</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Was/is used for Table 4 (all EFL levels) and Table 5 (2nd quarter after exit AND median earnings.</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Next negotiation will also include 4th quarter after exit and credential rate.</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It</a:t>
            </a:r>
            <a:r>
              <a:rPr lang="en-US" baseline="0" dirty="0" smtClean="0"/>
              <a:t> is u</a:t>
            </a:r>
            <a:r>
              <a:rPr lang="en-US" dirty="0" smtClean="0"/>
              <a:t>sed to adjust levels of performance to account for:</a:t>
            </a:r>
          </a:p>
          <a:p>
            <a:pPr marL="0" lvl="0" indent="0" algn="l" rtl="0">
              <a:spcBef>
                <a:spcPts val="0"/>
              </a:spcBef>
              <a:spcAft>
                <a:spcPts val="0"/>
              </a:spcAft>
              <a:buNone/>
            </a:pPr>
            <a:r>
              <a:rPr lang="en-US" dirty="0" smtClean="0"/>
              <a:t>Economic conditions</a:t>
            </a:r>
          </a:p>
          <a:p>
            <a:pPr marL="0" lvl="0" indent="0" algn="l" rtl="0">
              <a:spcBef>
                <a:spcPts val="0"/>
              </a:spcBef>
              <a:spcAft>
                <a:spcPts val="0"/>
              </a:spcAft>
              <a:buNone/>
            </a:pPr>
            <a:r>
              <a:rPr lang="en-US" dirty="0" smtClean="0"/>
              <a:t>Characteristics of program participants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884112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The NRS has provided States with reasons/justifications for</a:t>
            </a:r>
            <a:r>
              <a:rPr lang="en-US" baseline="0" dirty="0" smtClean="0"/>
              <a:t> the use of the Statistical Adjustment model in negotiating performance level targets as outlined on this slide. In times of economic distress the model can lower the negotiated targets so that States may have an easier time in meeting targets and may not face sanctions.  </a:t>
            </a:r>
          </a:p>
          <a:p>
            <a:pPr marL="158750" indent="0">
              <a:buNone/>
            </a:pPr>
            <a:endParaRPr lang="en-US" baseline="0" dirty="0" smtClean="0"/>
          </a:p>
          <a:p>
            <a:pPr marL="158750" indent="0">
              <a:buNone/>
            </a:pPr>
            <a:r>
              <a:rPr lang="en-US" baseline="0" dirty="0" smtClean="0"/>
              <a:t>It is because of this model that the collection of data for Barriers to Employment is so critical to adult education programs.</a:t>
            </a:r>
            <a:endParaRPr lang="en-US" dirty="0"/>
          </a:p>
        </p:txBody>
      </p:sp>
    </p:spTree>
    <p:extLst>
      <p:ext uri="{BB962C8B-B14F-4D97-AF65-F5344CB8AC3E}">
        <p14:creationId xmlns:p14="http://schemas.microsoft.com/office/powerpoint/2010/main" val="1129455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Barriers to Employment Defined:</a:t>
            </a:r>
          </a:p>
          <a:p>
            <a:pPr marL="158750" indent="0">
              <a:buNone/>
            </a:pPr>
            <a:endParaRPr lang="en-US" dirty="0" smtClean="0"/>
          </a:p>
          <a:p>
            <a:pPr marL="158750" indent="0">
              <a:buNone/>
            </a:pPr>
            <a:r>
              <a:rPr lang="en-US" u="sng" dirty="0" smtClean="0"/>
              <a:t>Cultural:</a:t>
            </a:r>
            <a:r>
              <a:rPr lang="en-US" u="sng" baseline="0" dirty="0" smtClean="0"/>
              <a:t> </a:t>
            </a:r>
            <a:r>
              <a:rPr lang="en-US" u="none" baseline="0" dirty="0" smtClean="0"/>
              <a:t>an individual who perceives him or herself as possessing attitudes, beliefs, customs or practices that influence a way of thinking, acting or working that may serve as a hindrance to employment.</a:t>
            </a:r>
          </a:p>
          <a:p>
            <a:pPr marL="158750" indent="0">
              <a:buNone/>
            </a:pPr>
            <a:endParaRPr lang="en-US" u="none" baseline="0" dirty="0" smtClean="0"/>
          </a:p>
          <a:p>
            <a:pPr marL="158750" indent="0">
              <a:buNone/>
            </a:pPr>
            <a:r>
              <a:rPr lang="en-US" u="sng" baseline="0" dirty="0" smtClean="0"/>
              <a:t>Disabled</a:t>
            </a:r>
            <a:r>
              <a:rPr lang="en-US" u="none" baseline="0" dirty="0" smtClean="0"/>
              <a:t>: a person who has any "disability” as defined in the Americans with Disabilities Act. A "disability" is a physical or mental impairment that substantially limits one or more of the person's major life activities.</a:t>
            </a:r>
          </a:p>
          <a:p>
            <a:pPr marL="158750" indent="0">
              <a:buNone/>
            </a:pPr>
            <a:endParaRPr lang="en-US" u="none" baseline="0" dirty="0" smtClean="0"/>
          </a:p>
          <a:p>
            <a:pPr marL="158750" indent="0">
              <a:buNone/>
            </a:pPr>
            <a:r>
              <a:rPr lang="en-US" u="sng" baseline="0" dirty="0" smtClean="0"/>
              <a:t>Displaced homemaker</a:t>
            </a:r>
            <a:r>
              <a:rPr lang="en-US" u="none" baseline="0" dirty="0" smtClean="0"/>
              <a:t>: a person who has been providing unpaid services to family members in the home and who: has been dependent on the income of another family member but is no longer supported by that income; or is the dependent spouse of a member of the Armed Forces on active duty and whose family income is significantly reduced because of a deployment, or a call or order to active duty, a permanent change of station, or the service-connected death or disability of the member; and is unemployed or underemployed and is experiencing difficulty in obtaining or upgrading employment.</a:t>
            </a:r>
          </a:p>
          <a:p>
            <a:pPr marL="158750" indent="0">
              <a:buNone/>
            </a:pPr>
            <a:endParaRPr lang="en-US" u="sng" dirty="0" smtClean="0"/>
          </a:p>
          <a:p>
            <a:pPr marL="158750" indent="0">
              <a:buNone/>
            </a:pPr>
            <a:r>
              <a:rPr lang="en-US" u="sng" dirty="0" smtClean="0"/>
              <a:t>English language</a:t>
            </a:r>
            <a:r>
              <a:rPr lang="en-US" u="sng" baseline="0" dirty="0" smtClean="0"/>
              <a:t> learner: </a:t>
            </a:r>
            <a:r>
              <a:rPr lang="en-US" dirty="0" smtClean="0"/>
              <a:t>a person who has limited ability in speaking, reading, writing or understanding the English language and also meets at least one of the following two conditions (a) his or her native language is a language other than English, or (b) he or she lives in a family or community environment where a language other than English is the dominant language.</a:t>
            </a:r>
          </a:p>
          <a:p>
            <a:pPr marL="158750" indent="0">
              <a:buNone/>
            </a:pPr>
            <a:endParaRPr lang="en-US" u="sng" dirty="0" smtClean="0"/>
          </a:p>
          <a:p>
            <a:pPr marL="158750" indent="0">
              <a:buNone/>
            </a:pPr>
            <a:r>
              <a:rPr lang="en-US" u="sng" dirty="0" smtClean="0"/>
              <a:t>Exiting TANF within 2 years: </a:t>
            </a:r>
            <a:r>
              <a:rPr lang="en-US" dirty="0" smtClean="0"/>
              <a:t>if the participant, at program entry, is within 2 years of exhausting lifetime eligibility regardless of whether receiving these benefits at program entry.</a:t>
            </a:r>
          </a:p>
          <a:p>
            <a:pPr marL="158750" indent="0">
              <a:buNone/>
            </a:pPr>
            <a:endParaRPr lang="en-US" u="sng" dirty="0" smtClean="0"/>
          </a:p>
          <a:p>
            <a:pPr marL="158750" indent="0">
              <a:buNone/>
            </a:pPr>
            <a:r>
              <a:rPr lang="en-US" u="sng" dirty="0" smtClean="0"/>
              <a:t>Ex-offender: </a:t>
            </a:r>
            <a:r>
              <a:rPr lang="en-US" dirty="0" smtClean="0"/>
              <a:t>a person who either (a) has been subject to any stage of the criminal justice process for committing a status offense or delinquent act, or (b) requires assistance in overcoming barriers to employment resulting from a record of arrest or conviction.</a:t>
            </a:r>
          </a:p>
          <a:p>
            <a:pPr marL="158750" indent="0">
              <a:buNone/>
            </a:pPr>
            <a:endParaRPr lang="en-US" u="sng" dirty="0" smtClean="0"/>
          </a:p>
          <a:p>
            <a:pPr marL="158750" indent="0">
              <a:buNone/>
            </a:pPr>
            <a:r>
              <a:rPr lang="en-US" u="sng" dirty="0" smtClean="0"/>
              <a:t>Homeless/Runaway</a:t>
            </a:r>
            <a:r>
              <a:rPr lang="en-US" u="sng" baseline="0" dirty="0" smtClean="0"/>
              <a:t> Youth: </a:t>
            </a:r>
            <a:r>
              <a:rPr lang="en-US" dirty="0" smtClean="0"/>
              <a:t>a person without a fixed, regular, and adequate nighttime residence; or runaway youth</a:t>
            </a:r>
          </a:p>
          <a:p>
            <a:pPr marL="158750" indent="0">
              <a:buNone/>
            </a:pPr>
            <a:endParaRPr lang="en-US" u="sng" dirty="0" smtClean="0"/>
          </a:p>
          <a:p>
            <a:pPr marL="158750" indent="0">
              <a:buNone/>
            </a:pPr>
            <a:r>
              <a:rPr lang="en-US" u="sng" dirty="0" smtClean="0"/>
              <a:t>Long term unemployed: </a:t>
            </a:r>
            <a:r>
              <a:rPr lang="en-US" dirty="0" smtClean="0"/>
              <a:t>if, at program entry, he/she has been unemployed for 27 or more consecutive weeks</a:t>
            </a:r>
          </a:p>
          <a:p>
            <a:pPr marL="158750" indent="0">
              <a:buNone/>
            </a:pPr>
            <a:endParaRPr lang="en-US" u="sng" dirty="0" smtClean="0"/>
          </a:p>
          <a:p>
            <a:pPr marL="158750" indent="0">
              <a:buNone/>
            </a:pPr>
            <a:r>
              <a:rPr lang="en-US" u="sng" dirty="0" smtClean="0"/>
              <a:t>Low income/Economic disadvantaged:</a:t>
            </a:r>
            <a:r>
              <a:rPr lang="en-US" u="sng" baseline="0" dirty="0" smtClean="0"/>
              <a:t> </a:t>
            </a:r>
            <a:r>
              <a:rPr lang="en-US" dirty="0" smtClean="0"/>
              <a:t>an individual who: (a) In the 6 months prior to application to the program has received: (</a:t>
            </a:r>
            <a:r>
              <a:rPr lang="en-US" dirty="0" err="1" smtClean="0"/>
              <a:t>i</a:t>
            </a:r>
            <a:r>
              <a:rPr lang="en-US" dirty="0" smtClean="0"/>
              <a:t>) Assistance through the supplemental nutrition assistance program (SNAP); (ii) Assistance through the temporary assistance for needy families (TANF) program; (iii) Assistance of supplemental security income program (SSI); or (iv) State or local income-based public assistance. (b) total family income does not exceed 70% of the lower living standard income level; (c) Is a youth who receives a free or reduced price lunch; (d) Is a foster child on behalf of whom State or local government payments are made; (e) Is a participant with a disability whose own income is the poverty line but who is a member of a family whose income does not meet this requirement; (f) Is a homeless participant or a homeless child or youth or runaway youth; or (g) Is a youth living in a high-poverty area</a:t>
            </a:r>
          </a:p>
          <a:p>
            <a:pPr marL="158750" indent="0">
              <a:buNone/>
            </a:pPr>
            <a:endParaRPr lang="en-US" u="sng" dirty="0" smtClean="0"/>
          </a:p>
          <a:p>
            <a:pPr marL="158750" indent="0">
              <a:buNone/>
            </a:pPr>
            <a:r>
              <a:rPr lang="en-US" u="sng" dirty="0" smtClean="0"/>
              <a:t>Migrant</a:t>
            </a:r>
            <a:r>
              <a:rPr lang="en-US" u="sng" baseline="0" dirty="0" smtClean="0"/>
              <a:t> &amp; Seasonal farmworker: </a:t>
            </a:r>
            <a:r>
              <a:rPr lang="en-US" dirty="0" smtClean="0"/>
              <a:t>1. A low-income individual who: for 12 consecutive months out of 24 months prior to program entry, has been primarily employed in agriculture or fish farming labor that is characterized by chronic unemployment or underemployment; and faces multiple barriers to economic self-sufficiency. 2. A seasonal farmworker and whose agricultural labor requires travel to a job site such that the farmworker is unable to return to a permanent place of residence within the same day. 3. A dependent of the individual described as a seasonal or migrant seasonal farmworker above.</a:t>
            </a:r>
          </a:p>
          <a:p>
            <a:pPr marL="158750" indent="0">
              <a:buNone/>
            </a:pPr>
            <a:endParaRPr lang="en-US" u="sng" dirty="0" smtClean="0"/>
          </a:p>
          <a:p>
            <a:pPr marL="158750" indent="0">
              <a:buNone/>
            </a:pPr>
            <a:r>
              <a:rPr lang="en-US" u="sng" dirty="0" smtClean="0"/>
              <a:t>Single parent: </a:t>
            </a:r>
            <a:r>
              <a:rPr lang="en-US" dirty="0" smtClean="0"/>
              <a:t>if single, separated, divorced or a widowed individual who has primary responsibility for one or more dependent children under age 18 (including single pregnant women).</a:t>
            </a:r>
          </a:p>
          <a:p>
            <a:pPr marL="158750" indent="0">
              <a:buNone/>
            </a:pPr>
            <a:endParaRPr lang="en-US" u="sng" dirty="0" smtClean="0"/>
          </a:p>
          <a:p>
            <a:pPr marL="158750" indent="0">
              <a:buNone/>
            </a:pPr>
            <a:r>
              <a:rPr lang="en-US" u="sng" dirty="0" smtClean="0"/>
              <a:t>Foster care youth: </a:t>
            </a:r>
            <a:r>
              <a:rPr lang="en-US" dirty="0" smtClean="0"/>
              <a:t>a person who is currently in foster care or has aged out of the foster care system </a:t>
            </a:r>
          </a:p>
          <a:p>
            <a:pPr marL="158750" indent="0">
              <a:buNone/>
            </a:pPr>
            <a:endParaRPr lang="en-US" u="sng" dirty="0" smtClean="0"/>
          </a:p>
          <a:p>
            <a:pPr marL="158750" indent="0">
              <a:buNone/>
            </a:pPr>
            <a:r>
              <a:rPr lang="en-US" u="sng" dirty="0" smtClean="0"/>
              <a:t>Low literacy:  </a:t>
            </a:r>
            <a:r>
              <a:rPr lang="en-US" dirty="0" smtClean="0"/>
              <a:t>ALL Adult Education Students must have this marked upon intake. </a:t>
            </a:r>
          </a:p>
          <a:p>
            <a:pPr marL="158750" indent="0">
              <a:buNone/>
            </a:pPr>
            <a:endParaRPr lang="en-US" dirty="0" smtClean="0"/>
          </a:p>
          <a:p>
            <a:pPr marL="158750" indent="0">
              <a:buNone/>
            </a:pPr>
            <a:r>
              <a:rPr lang="en-US" dirty="0" smtClean="0"/>
              <a:t>If the participant is, at program entry: A) a youth, who has English reading, writing, or computing skills at or below the 8th grade level on a generally accepted standardized test; or B) a youth or adult, who is unable to compute and solve problems, or read, write, or speak English at a level necessary to function on the job, in the participant’s family, or in society.</a:t>
            </a:r>
            <a:endParaRPr lang="en-US" u="sng" dirty="0"/>
          </a:p>
        </p:txBody>
      </p:sp>
    </p:spTree>
    <p:extLst>
      <p:ext uri="{BB962C8B-B14F-4D97-AF65-F5344CB8AC3E}">
        <p14:creationId xmlns:p14="http://schemas.microsoft.com/office/powerpoint/2010/main" val="4088711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aee8bff79_0_8: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aee8bff79_0_8: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51975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aee8bff79_0_8: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aee8bff79_0_8: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Data collection is a requirement of the Workforce Innovations and Opportunities Act. Publically funded programs and agencies have greater accountability in this law and the law requires programs to demonstrate their impact.</a:t>
            </a:r>
          </a:p>
          <a:p>
            <a:pPr marL="0" lvl="0" indent="0" algn="l" rtl="0">
              <a:spcBef>
                <a:spcPts val="0"/>
              </a:spcBef>
              <a:spcAft>
                <a:spcPts val="0"/>
              </a:spcAft>
              <a:buNone/>
            </a:pPr>
            <a:r>
              <a:rPr lang="en-US" dirty="0" smtClean="0"/>
              <a:t>Data is collected on student demographics and the progress made towards advancing their educational levels, employment, and enrollments in postsecondary/training. These are recorded in a Management Information System (MIS). The vendor we use in Wyoming is </a:t>
            </a:r>
            <a:r>
              <a:rPr lang="en-US" dirty="0" err="1" smtClean="0"/>
              <a:t>LiteracyPro</a:t>
            </a:r>
            <a:r>
              <a:rPr lang="en-US" dirty="0" smtClean="0"/>
              <a:t> Systems and the software is LACES.</a:t>
            </a:r>
          </a:p>
          <a:p>
            <a:pPr marL="0" lvl="0" indent="0" algn="l" rtl="0">
              <a:spcBef>
                <a:spcPts val="0"/>
              </a:spcBef>
              <a:spcAft>
                <a:spcPts val="0"/>
              </a:spcAft>
              <a:buNone/>
            </a:pPr>
            <a:r>
              <a:rPr lang="en-US" dirty="0" smtClean="0"/>
              <a:t>Once the data is collected on the intake form and entered by each local ABE program provider, the data is aggregated at the state level for reporting to the US Department of Education – Office of Career, Technical, and Adult Education (OCTAE). State data is entered into the National Reporting System (NRS) online database. OCTAE creates a NRS report that is then given to the U.S. Congress. It has both state profiles and aggregated data tables for the national Adult Education program.</a:t>
            </a:r>
          </a:p>
          <a:p>
            <a:pPr marL="0" lvl="0" indent="0" algn="l" rtl="0">
              <a:spcBef>
                <a:spcPts val="0"/>
              </a:spcBef>
              <a:spcAft>
                <a:spcPts val="0"/>
              </a:spcAft>
              <a:buNone/>
            </a:pPr>
            <a:r>
              <a:rPr lang="en-US" dirty="0" smtClean="0"/>
              <a:t>It all begins with our AE students entering the AE program to enroll in classes. The quality of the data is initially up to the front line staff that walks the student through the orientation, enrollment, and assessment process. Instructors accurately determining the appropriate post testing times, timely input of scores, recording attendance, and managing the student files to reflect current information on students is a cornerstone to this accountability process. Error checking and updating should happen on a continual basis.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43416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aee8bff79_0_8: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aee8bff79_0_8: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WIOA recognizes that the core purpose of adult education is to prepare individuals with the skills and knowledge needed to succeed in postsecondary education and the workforce. </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1) The Act expands the purpose of adult education to emphasize that activities should increase an individual’s ability to transition to postsecondary education and obtain employment.</a:t>
            </a:r>
          </a:p>
          <a:p>
            <a:pPr marL="0" lvl="0" indent="0" algn="l" rtl="0">
              <a:spcBef>
                <a:spcPts val="0"/>
              </a:spcBef>
              <a:spcAft>
                <a:spcPts val="0"/>
              </a:spcAft>
              <a:buNone/>
            </a:pPr>
            <a:r>
              <a:rPr lang="en-US" dirty="0" smtClean="0"/>
              <a:t>2) Promotes the integration of adult education with occupational education and training, as well as development of career pathways systems; authorizes the use of funds for “integrated education and training” and “workforce preparation activities”; and clarifies that integrated English literacy and civics education programs may provide workforce training.</a:t>
            </a:r>
          </a:p>
          <a:p>
            <a:pPr marL="0" lvl="0" indent="0" algn="l" rtl="0">
              <a:spcBef>
                <a:spcPts val="0"/>
              </a:spcBef>
              <a:spcAft>
                <a:spcPts val="0"/>
              </a:spcAft>
              <a:buNone/>
            </a:pPr>
            <a:r>
              <a:rPr lang="en-US" dirty="0" smtClean="0"/>
              <a:t>3) Encourages activities provided in collaboration with employers."</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The collection of accurate</a:t>
            </a:r>
            <a:r>
              <a:rPr lang="en-US" baseline="0" dirty="0" smtClean="0"/>
              <a:t> data is critical to not only the success of the local program, but also for the State. Because of this there are multiple ways in which data is collected throughout the year on the post-exit indicators.</a:t>
            </a:r>
          </a:p>
          <a:p>
            <a:pPr marL="158750" indent="0">
              <a:buNone/>
            </a:pPr>
            <a:endParaRPr lang="en-US" baseline="0" dirty="0" smtClean="0"/>
          </a:p>
          <a:p>
            <a:pPr marL="158750" indent="0">
              <a:buNone/>
            </a:pPr>
            <a:r>
              <a:rPr lang="en-US" baseline="0" dirty="0" smtClean="0"/>
              <a:t>The State data matches employment records for students who have exited Adult Education programs in Wyoming for the 2</a:t>
            </a:r>
            <a:r>
              <a:rPr lang="en-US" baseline="30000" dirty="0" smtClean="0"/>
              <a:t>nd</a:t>
            </a:r>
            <a:r>
              <a:rPr lang="en-US" baseline="0" dirty="0" smtClean="0"/>
              <a:t> &amp; 4</a:t>
            </a:r>
            <a:r>
              <a:rPr lang="en-US" baseline="30000" dirty="0" smtClean="0"/>
              <a:t>th</a:t>
            </a:r>
            <a:r>
              <a:rPr lang="en-US" baseline="0" dirty="0" smtClean="0"/>
              <a:t> quarter after exit. These data matches are typically conducted on a quarterly basis and one comprehensive sweep at the end of the fiscal year on all students who provide a social security number.</a:t>
            </a:r>
          </a:p>
          <a:p>
            <a:pPr marL="158750" indent="0">
              <a:buNone/>
            </a:pPr>
            <a:endParaRPr lang="en-US" baseline="0" dirty="0" smtClean="0"/>
          </a:p>
          <a:p>
            <a:pPr marL="158750" indent="0">
              <a:buNone/>
            </a:pPr>
            <a:r>
              <a:rPr lang="en-US" baseline="0" dirty="0" smtClean="0"/>
              <a:t>In addition, the State data matches for credential attainment and enrollments in postsecondary at least two times per year. (December and June). The State does NOT match for high school equivalency as this is a local requirement. The State conducts these data matches through the National Student Clearinghouse (credentials earned anywhere in the USA) and through the Commission’s own database. Once this data is collected it is entered into LACES.</a:t>
            </a:r>
            <a:endParaRPr lang="en-US" dirty="0"/>
          </a:p>
        </p:txBody>
      </p:sp>
    </p:spTree>
    <p:extLst>
      <p:ext uri="{BB962C8B-B14F-4D97-AF65-F5344CB8AC3E}">
        <p14:creationId xmlns:p14="http://schemas.microsoft.com/office/powerpoint/2010/main" val="3747967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aseline="0" dirty="0" smtClean="0"/>
              <a:t>Local programs have the responsibility of collecting data for enrollments/completions in postsecondary/training and for the high school equivalency exam.  </a:t>
            </a:r>
          </a:p>
          <a:p>
            <a:pPr marL="158750" indent="0">
              <a:buNone/>
            </a:pPr>
            <a:endParaRPr lang="en-US" baseline="0" dirty="0" smtClean="0"/>
          </a:p>
          <a:p>
            <a:pPr marL="158750" indent="0">
              <a:buNone/>
            </a:pPr>
            <a:r>
              <a:rPr lang="en-US" baseline="0" dirty="0" smtClean="0"/>
              <a:t>Because this information is critical for reporting purposes, local providers are required to conduct data matches at least three times per year through both the National Student Clearinghouse and through the local community college.  Local providers are required to conduct data matches as follows:</a:t>
            </a:r>
          </a:p>
          <a:p>
            <a:pPr marL="158750" indent="0">
              <a:buNone/>
            </a:pPr>
            <a:r>
              <a:rPr lang="en-US" baseline="0" dirty="0" smtClean="0"/>
              <a:t>National Student Clearinghouse (NSC):</a:t>
            </a:r>
          </a:p>
          <a:p>
            <a:pPr marL="158750" indent="0">
              <a:buNone/>
            </a:pPr>
            <a:r>
              <a:rPr lang="en-US" baseline="0" dirty="0" smtClean="0"/>
              <a:t>-October of each year to capture fall enrollments</a:t>
            </a:r>
          </a:p>
          <a:p>
            <a:pPr marL="158750" indent="0">
              <a:buNone/>
            </a:pPr>
            <a:r>
              <a:rPr lang="en-US" baseline="0" dirty="0" smtClean="0"/>
              <a:t>-February of each year to capture spring enrollments</a:t>
            </a:r>
          </a:p>
          <a:p>
            <a:pPr marL="158750" indent="0">
              <a:buNone/>
            </a:pPr>
            <a:r>
              <a:rPr lang="en-US" baseline="0" dirty="0" smtClean="0"/>
              <a:t>-June of each year to capture summer and/or any late student registrations which have not been picked up by previous data matches.</a:t>
            </a:r>
          </a:p>
          <a:p>
            <a:pPr marL="158750" indent="0">
              <a:buNone/>
            </a:pPr>
            <a:endParaRPr lang="en-US" baseline="0" dirty="0" smtClean="0"/>
          </a:p>
          <a:p>
            <a:pPr marL="158750" indent="0">
              <a:buNone/>
            </a:pPr>
            <a:r>
              <a:rPr lang="en-US" baseline="0" dirty="0" smtClean="0"/>
              <a:t>Because non-credit training/ workforce courses are not tracked through the NSC or through the State’s database system, local programs are required to data match eligible student records at the local community college at least three times per year following the timeline outlined above.</a:t>
            </a:r>
          </a:p>
          <a:p>
            <a:pPr marL="158750" indent="0">
              <a:buNone/>
            </a:pPr>
            <a:endParaRPr lang="en-US" baseline="0" dirty="0" smtClean="0"/>
          </a:p>
          <a:p>
            <a:pPr marL="158750" indent="0">
              <a:buNone/>
            </a:pPr>
            <a:r>
              <a:rPr lang="en-US" baseline="0" dirty="0" smtClean="0"/>
              <a:t>These data matches (as well as surveying-discussed below and on subsequent slides) are required to be completed on students for two consecutive years. Table 4 will capture data on postsecondary/training enrollments for students in the current fiscal year, while Table 5 captures this data on students enrolled in the previous fiscal year.</a:t>
            </a:r>
          </a:p>
          <a:p>
            <a:pPr marL="158750" indent="0">
              <a:buNone/>
            </a:pPr>
            <a:endParaRPr lang="en-US" baseline="0" dirty="0" smtClean="0"/>
          </a:p>
          <a:p>
            <a:pPr marL="158750" indent="0">
              <a:buNone/>
            </a:pPr>
            <a:r>
              <a:rPr lang="en-US" baseline="0" dirty="0" smtClean="0"/>
              <a:t>In cases where the local program did not collect a SSN on student(s), the local program is required to utilize a survey instrument to collect data on the post-exit indicators . This data must be collected utilizing the state approved survey and contact log, found in the Appendix to policy #08112020R. Surveys are also required on individuals who are self-employed, farmers, ranchers, railroad employees, and federal &amp; military employees as these types of occupations do not report earnings through the State UI system and are not able to be data matched.</a:t>
            </a:r>
          </a:p>
          <a:p>
            <a:pPr marL="158750" indent="0">
              <a:buNone/>
            </a:pPr>
            <a:endParaRPr lang="en-US" baseline="0" dirty="0" smtClean="0"/>
          </a:p>
          <a:p>
            <a:pPr marL="158750" indent="0">
              <a:buNone/>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Surveys must be conducted with the appropriate data entered into the LACES databased following the schedule outlined by the NRS found on page two of the aforementioned policy. </a:t>
            </a:r>
            <a:r>
              <a:rPr kumimoji="0" lang="en-US" sz="1100" b="0" i="0" u="none" strike="noStrike" kern="0" cap="none" spc="0" normalizeH="0" baseline="0" noProof="0" smtClean="0">
                <a:ln>
                  <a:noFill/>
                </a:ln>
                <a:solidFill>
                  <a:srgbClr val="000000"/>
                </a:solidFill>
                <a:effectLst/>
                <a:uLnTx/>
                <a:uFillTx/>
                <a:latin typeface="Arial"/>
                <a:cs typeface="Arial"/>
                <a:sym typeface="Arial"/>
              </a:rPr>
              <a:t>Local programs are also required to maintain a Survey Notebook which includes all data collected through a surveying instrument.</a:t>
            </a:r>
            <a:endParaRPr lang="en-US" baseline="0" dirty="0" smtClean="0"/>
          </a:p>
          <a:p>
            <a:pPr marL="158750" indent="0">
              <a:buNone/>
            </a:pPr>
            <a:endParaRPr lang="en-US" baseline="0" dirty="0" smtClean="0"/>
          </a:p>
          <a:p>
            <a:pPr marL="158750" indent="0">
              <a:buNone/>
            </a:pPr>
            <a:r>
              <a:rPr lang="en-US" baseline="0" dirty="0" smtClean="0"/>
              <a:t>Local providers are required to utilize the </a:t>
            </a:r>
            <a:r>
              <a:rPr lang="en-US" baseline="0" dirty="0" err="1" smtClean="0"/>
              <a:t>DiplomaSender</a:t>
            </a:r>
            <a:r>
              <a:rPr lang="en-US" baseline="0" dirty="0" smtClean="0"/>
              <a:t> database or the </a:t>
            </a:r>
            <a:r>
              <a:rPr lang="en-US" baseline="0" dirty="0" err="1" smtClean="0"/>
              <a:t>HiSET</a:t>
            </a:r>
            <a:r>
              <a:rPr lang="en-US" baseline="0" dirty="0" smtClean="0"/>
              <a:t>/GED website to obtain copies of student HSE credentials and of student transcripts. When possible, both of these documents need to be uploaded into the student file on LACES with the appropriate information entered into LACES to reflect HSE credential attainment when earned. </a:t>
            </a:r>
          </a:p>
          <a:p>
            <a:pPr marL="158750" indent="0">
              <a:buNone/>
            </a:pPr>
            <a:endParaRPr lang="en-US" baseline="0" dirty="0" smtClean="0"/>
          </a:p>
          <a:p>
            <a:pPr marL="158750" indent="0">
              <a:buNone/>
            </a:pPr>
            <a:r>
              <a:rPr lang="en-US" baseline="0" dirty="0" smtClean="0"/>
              <a:t>Note: Students who do not provide a SSN at intake will be required to submit this information to register to take a high school equivalency exam. Local programs should record this information upon receipt immediately into the student’s LACES record.</a:t>
            </a:r>
          </a:p>
          <a:p>
            <a:pPr marL="158750" indent="0">
              <a:buNone/>
            </a:pPr>
            <a:endParaRPr lang="en-US" baseline="0" dirty="0" smtClean="0"/>
          </a:p>
          <a:p>
            <a:pPr marL="158750" indent="0">
              <a:buNone/>
            </a:pPr>
            <a:r>
              <a:rPr lang="en-US" baseline="0" dirty="0" smtClean="0"/>
              <a:t>Hard copies of all credentials earned MUST be maintained in the local student file.</a:t>
            </a:r>
          </a:p>
          <a:p>
            <a:pPr marL="158750" indent="0">
              <a:buNone/>
            </a:pPr>
            <a:endParaRPr lang="en-US" baseline="0" dirty="0" smtClean="0"/>
          </a:p>
          <a:p>
            <a:pPr marL="158750" indent="0">
              <a:buNone/>
            </a:pPr>
            <a:r>
              <a:rPr lang="en-US" baseline="0" dirty="0" smtClean="0"/>
              <a:t> </a:t>
            </a:r>
          </a:p>
          <a:p>
            <a:pPr marL="158750" indent="0">
              <a:buNone/>
            </a:pPr>
            <a:endParaRPr lang="en-US" baseline="0" dirty="0" smtClean="0"/>
          </a:p>
          <a:p>
            <a:pPr marL="158750" indent="0">
              <a:buNone/>
            </a:pPr>
            <a:endParaRPr lang="en-US" baseline="0" dirty="0" smtClean="0"/>
          </a:p>
          <a:p>
            <a:pPr marL="158750" indent="0">
              <a:buNone/>
            </a:pPr>
            <a:endParaRPr lang="en-US" baseline="0" dirty="0" smtClean="0"/>
          </a:p>
        </p:txBody>
      </p:sp>
    </p:spTree>
    <p:extLst>
      <p:ext uri="{BB962C8B-B14F-4D97-AF65-F5344CB8AC3E}">
        <p14:creationId xmlns:p14="http://schemas.microsoft.com/office/powerpoint/2010/main" val="252914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The survey instrument is a tool</a:t>
            </a:r>
            <a:r>
              <a:rPr lang="en-US" baseline="0" dirty="0" smtClean="0"/>
              <a:t> provided by the state to collect data on post-exit indicators.</a:t>
            </a:r>
          </a:p>
          <a:p>
            <a:pPr marL="158750" indent="0">
              <a:buNone/>
            </a:pPr>
            <a:endParaRPr lang="en-US" baseline="0" dirty="0" smtClean="0"/>
          </a:p>
          <a:p>
            <a:pPr marL="158750" indent="0">
              <a:buNone/>
            </a:pPr>
            <a:r>
              <a:rPr lang="en-US" dirty="0" smtClean="0"/>
              <a:t>Conducting a survey is labor intensive. Besides administering the survey, participants must</a:t>
            </a:r>
          </a:p>
          <a:p>
            <a:pPr marL="158750" indent="0">
              <a:buNone/>
            </a:pPr>
            <a:r>
              <a:rPr lang="en-US" dirty="0" smtClean="0"/>
              <a:t>be located, the survey needs to be explained to them, and their cooperation must be obtained. This</a:t>
            </a:r>
          </a:p>
          <a:p>
            <a:pPr marL="158750" indent="0">
              <a:buNone/>
            </a:pPr>
            <a:r>
              <a:rPr lang="en-US" dirty="0" smtClean="0"/>
              <a:t>work requires frequent calls to participants and careful recordkeeping. Programs should have sufficient staff and time to conduct the survey. </a:t>
            </a:r>
          </a:p>
          <a:p>
            <a:pPr marL="158750" indent="0">
              <a:buNone/>
            </a:pPr>
            <a:endParaRPr lang="en-US" dirty="0" smtClean="0"/>
          </a:p>
          <a:p>
            <a:pPr marL="158750" indent="0">
              <a:buNone/>
            </a:pPr>
            <a:r>
              <a:rPr lang="en-US" dirty="0" smtClean="0"/>
              <a:t>Like any other data collection effort, staff must follow a uniform set of procedures to collect</a:t>
            </a:r>
          </a:p>
          <a:p>
            <a:pPr marL="158750" indent="0">
              <a:buNone/>
            </a:pPr>
            <a:r>
              <a:rPr lang="en-US" dirty="0" smtClean="0"/>
              <a:t>data in a valid and reliable manner. Staff conducting the survey must be trained in its administration,</a:t>
            </a:r>
          </a:p>
          <a:p>
            <a:pPr marL="158750" indent="0">
              <a:buNone/>
            </a:pPr>
            <a:r>
              <a:rPr lang="en-US" dirty="0" smtClean="0"/>
              <a:t>including what to say to participants to introduce the survey and obtain their cooperation, ways to</a:t>
            </a:r>
          </a:p>
          <a:p>
            <a:pPr marL="158750" indent="0">
              <a:buNone/>
            </a:pPr>
            <a:r>
              <a:rPr lang="en-US" dirty="0" smtClean="0"/>
              <a:t>avoid refusals, how to ask the survey questions, how to record responses, and how to answer</a:t>
            </a:r>
          </a:p>
          <a:p>
            <a:pPr marL="158750" indent="0">
              <a:buNone/>
            </a:pPr>
            <a:r>
              <a:rPr lang="en-US" dirty="0" smtClean="0"/>
              <a:t>participant questions about the survey. Staff should be thoroughly familiar with all questions and</a:t>
            </a:r>
          </a:p>
          <a:p>
            <a:pPr marL="158750" indent="0">
              <a:buNone/>
            </a:pPr>
            <a:r>
              <a:rPr lang="en-US" dirty="0" smtClean="0"/>
              <a:t>procedures before beginning. </a:t>
            </a:r>
          </a:p>
          <a:p>
            <a:pPr marL="158750" indent="0">
              <a:buNone/>
            </a:pPr>
            <a:endParaRPr lang="en-US" dirty="0" smtClean="0"/>
          </a:p>
          <a:p>
            <a:pPr marL="158750" indent="0">
              <a:buNone/>
            </a:pPr>
            <a:r>
              <a:rPr lang="en-US" dirty="0" smtClean="0"/>
              <a:t>The validity of a survey depends in part on the response rate—the proportion of people who</a:t>
            </a:r>
          </a:p>
          <a:p>
            <a:pPr marL="158750" indent="0">
              <a:buNone/>
            </a:pPr>
            <a:r>
              <a:rPr lang="en-US" dirty="0" smtClean="0"/>
              <a:t>respond to the survey out of the total number targeted for the survey. Getting a good response rate is</a:t>
            </a:r>
          </a:p>
          <a:p>
            <a:pPr marL="158750" indent="0">
              <a:buNone/>
            </a:pPr>
            <a:r>
              <a:rPr lang="en-US" dirty="0" smtClean="0"/>
              <a:t>probably the most difficult part of conducting a survey, and it may be especially hard for adult</a:t>
            </a:r>
          </a:p>
          <a:p>
            <a:pPr marL="158750" indent="0">
              <a:buNone/>
            </a:pPr>
            <a:r>
              <a:rPr lang="en-US" dirty="0" smtClean="0"/>
              <a:t>education participants because many are transient and may not have telephones or are otherwise</a:t>
            </a:r>
          </a:p>
          <a:p>
            <a:pPr marL="158750" indent="0">
              <a:buNone/>
            </a:pPr>
            <a:r>
              <a:rPr lang="en-US" dirty="0" smtClean="0"/>
              <a:t>difficult to locate.</a:t>
            </a:r>
          </a:p>
          <a:p>
            <a:pPr marL="158750" indent="0">
              <a:buNone/>
            </a:pPr>
            <a:endParaRPr lang="en-US" dirty="0" smtClean="0"/>
          </a:p>
          <a:p>
            <a:pPr marL="158750" indent="0">
              <a:buNone/>
            </a:pPr>
            <a:r>
              <a:rPr lang="en-US" dirty="0" smtClean="0"/>
              <a:t>To help improve the response rate, it is important that participants know they may be</a:t>
            </a:r>
            <a:r>
              <a:rPr lang="en-US" baseline="0" dirty="0" smtClean="0"/>
              <a:t> </a:t>
            </a:r>
            <a:r>
              <a:rPr lang="en-US" dirty="0" smtClean="0"/>
              <a:t>contacted later and asked about their outcomes. Programs should inform participants at program</a:t>
            </a:r>
            <a:r>
              <a:rPr lang="en-US" baseline="0" dirty="0" smtClean="0"/>
              <a:t> </a:t>
            </a:r>
            <a:r>
              <a:rPr lang="en-US" dirty="0" smtClean="0"/>
              <a:t>entry about the survey and collect extensive contact information about them, such as addresses and</a:t>
            </a:r>
            <a:r>
              <a:rPr lang="en-US" baseline="0" dirty="0" smtClean="0"/>
              <a:t> </a:t>
            </a:r>
            <a:r>
              <a:rPr lang="en-US" dirty="0" smtClean="0"/>
              <a:t>phone numbers of relatives or others who may know the participants’ whereabouts over time. In</a:t>
            </a:r>
            <a:r>
              <a:rPr lang="en-US" baseline="0" dirty="0" smtClean="0"/>
              <a:t> </a:t>
            </a:r>
            <a:r>
              <a:rPr lang="en-US" dirty="0" smtClean="0"/>
              <a:t>addition, participants should be encouraged to provide new addresses and phone numbers when they</a:t>
            </a:r>
            <a:r>
              <a:rPr lang="en-US" baseline="0" dirty="0" smtClean="0"/>
              <a:t> </a:t>
            </a:r>
            <a:r>
              <a:rPr lang="en-US" dirty="0" smtClean="0"/>
              <a:t>move, and programs should implement procedures to update this information periodically while</a:t>
            </a:r>
            <a:r>
              <a:rPr lang="en-US" baseline="0" dirty="0" smtClean="0"/>
              <a:t> </a:t>
            </a:r>
            <a:r>
              <a:rPr lang="en-US" dirty="0" smtClean="0"/>
              <a:t>participants remain enrolled. These procedures can greatly assist in locating participants months later</a:t>
            </a:r>
            <a:r>
              <a:rPr lang="en-US" baseline="0" dirty="0" smtClean="0"/>
              <a:t> </a:t>
            </a:r>
            <a:r>
              <a:rPr lang="en-US" dirty="0" smtClean="0"/>
              <a:t>when the survey is conducted. </a:t>
            </a:r>
          </a:p>
        </p:txBody>
      </p:sp>
    </p:spTree>
    <p:extLst>
      <p:ext uri="{BB962C8B-B14F-4D97-AF65-F5344CB8AC3E}">
        <p14:creationId xmlns:p14="http://schemas.microsoft.com/office/powerpoint/2010/main" val="3329960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Many students are hesitant</a:t>
            </a:r>
            <a:r>
              <a:rPr lang="en-US" baseline="0" dirty="0" smtClean="0"/>
              <a:t> or do not want to reveal information about their wages. Whenever you conduct a survey and the student does not reveal his/her salary, programs may enter $1 into the student’s LACES record. By doing this the program is then given credit for meeting the outcome measure of median employment.</a:t>
            </a:r>
          </a:p>
          <a:p>
            <a:pPr marL="158750" indent="0">
              <a:buNone/>
            </a:pPr>
            <a:endParaRPr lang="en-US" baseline="0" dirty="0" smtClean="0"/>
          </a:p>
          <a:p>
            <a:pPr marL="158750" indent="0">
              <a:buNone/>
            </a:pPr>
            <a:r>
              <a:rPr lang="en-US" baseline="0" dirty="0" smtClean="0"/>
              <a:t>The chart shown on the slide is a wage conversion chart which provides local directors on how to convert wages from one unit type to another; although this is done automatically through LACES.</a:t>
            </a:r>
          </a:p>
          <a:p>
            <a:pPr marL="158750" indent="0">
              <a:buNone/>
            </a:pPr>
            <a:endParaRPr lang="en-US" baseline="0" dirty="0" smtClean="0"/>
          </a:p>
          <a:p>
            <a:pPr marL="158750" indent="0">
              <a:buNone/>
            </a:pPr>
            <a:endParaRPr lang="en-US" dirty="0" smtClean="0"/>
          </a:p>
        </p:txBody>
      </p:sp>
    </p:spTree>
    <p:extLst>
      <p:ext uri="{BB962C8B-B14F-4D97-AF65-F5344CB8AC3E}">
        <p14:creationId xmlns:p14="http://schemas.microsoft.com/office/powerpoint/2010/main" val="37038631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The LACES dashboard will tell you who you need to be doing Survey’s on for the current fiscal year,</a:t>
            </a:r>
            <a:r>
              <a:rPr lang="en-US" baseline="0" dirty="0" smtClean="0"/>
              <a:t> b</a:t>
            </a:r>
            <a:r>
              <a:rPr lang="en-US" dirty="0" smtClean="0"/>
              <a:t>ut information obtained through Table 5 will contain a list of all students</a:t>
            </a:r>
            <a:r>
              <a:rPr lang="en-US" baseline="0" dirty="0" smtClean="0"/>
              <a:t> who need to have post-exit indicator data collected on. (i.e. on student’s who were exited in the previous fiscal year.)</a:t>
            </a:r>
            <a:endParaRPr lang="en-US" dirty="0" smtClean="0"/>
          </a:p>
          <a:p>
            <a:pPr marL="158750" indent="0">
              <a:buNone/>
            </a:pPr>
            <a:endParaRPr lang="en-US" dirty="0" smtClean="0"/>
          </a:p>
          <a:p>
            <a:pPr marL="158750" indent="0">
              <a:buNone/>
            </a:pPr>
            <a:r>
              <a:rPr lang="en-US" dirty="0" smtClean="0"/>
              <a:t>Programs are to use both the dashboard and Table 5 to make sure all student outcomes are addressed.</a:t>
            </a:r>
          </a:p>
          <a:p>
            <a:pPr marL="158750" indent="0">
              <a:buNone/>
            </a:pPr>
            <a:endParaRPr lang="en-US" dirty="0"/>
          </a:p>
        </p:txBody>
      </p:sp>
    </p:spTree>
    <p:extLst>
      <p:ext uri="{BB962C8B-B14F-4D97-AF65-F5344CB8AC3E}">
        <p14:creationId xmlns:p14="http://schemas.microsoft.com/office/powerpoint/2010/main" val="2797490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aee8bff79_0_8: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aee8bff79_0_8: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marR="0" indent="0">
              <a:lnSpc>
                <a:spcPct val="107000"/>
              </a:lnSpc>
              <a:spcBef>
                <a:spcPts val="0"/>
              </a:spcBef>
              <a:spcAft>
                <a:spcPts val="800"/>
              </a:spcAft>
              <a:buNone/>
            </a:pPr>
            <a:r>
              <a:rPr lang="en-US" sz="1100" dirty="0" smtClean="0">
                <a:effectLst/>
                <a:latin typeface="Times New Roman" panose="02020603050405020304" pitchFamily="18" charset="0"/>
                <a:ea typeface="Calibri" panose="020F0502020204030204" pitchFamily="34" charset="0"/>
                <a:cs typeface="Times New Roman" panose="02020603050405020304" pitchFamily="18" charset="0"/>
              </a:rPr>
              <a:t>An essential feature of the data collection process must be regular and frequent review of data entered into the data system. The data system has pre-programmed error reports that allow for a review of inconsistent, out-of-range, and missing data. Data entry and clerical staff should regularly review these reports and should return them to teachers, intake workers, and clerical staff to clarify problems and obtain the missing data. Corrections should then be sent to data entry staff so they can enter them into the database.</a:t>
            </a:r>
          </a:p>
          <a:p>
            <a:pPr marL="0" marR="0" indent="0">
              <a:lnSpc>
                <a:spcPct val="107000"/>
              </a:lnSpc>
              <a:spcBef>
                <a:spcPts val="0"/>
              </a:spcBef>
              <a:spcAft>
                <a:spcPts val="800"/>
              </a:spcAft>
              <a:buNone/>
            </a:pPr>
            <a:endParaRPr lang="en-US" sz="105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050" dirty="0" smtClean="0">
                <a:effectLst/>
                <a:latin typeface="Times New Roman" panose="02020603050405020304" pitchFamily="18" charset="0"/>
                <a:ea typeface="Calibri" panose="020F0502020204030204" pitchFamily="34" charset="0"/>
                <a:cs typeface="Times New Roman" panose="02020603050405020304" pitchFamily="18" charset="0"/>
              </a:rPr>
              <a:t>WIOA legislation requires that each State have policies in place to ensure that data contained in reports is valid and reliable. This is fully explained in </a:t>
            </a:r>
            <a:r>
              <a:rPr lang="en-US" sz="1050" u="sng" dirty="0" smtClean="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WY Policy #08142020.</a:t>
            </a:r>
            <a:r>
              <a:rPr lang="en-US" sz="1050" dirty="0" smtClean="0">
                <a:effectLst/>
                <a:latin typeface="Times New Roman" panose="02020603050405020304" pitchFamily="18" charset="0"/>
                <a:ea typeface="Calibri" panose="020F0502020204030204" pitchFamily="34" charset="0"/>
                <a:cs typeface="Times New Roman" panose="02020603050405020304" pitchFamily="18" charset="0"/>
              </a:rPr>
              <a:t> Wyoming utilizes a</a:t>
            </a:r>
            <a:r>
              <a:rPr lang="en-US" sz="1050" baseline="0" dirty="0" smtClean="0">
                <a:effectLst/>
                <a:latin typeface="Times New Roman" panose="02020603050405020304" pitchFamily="18" charset="0"/>
                <a:ea typeface="Calibri" panose="020F0502020204030204" pitchFamily="34" charset="0"/>
                <a:cs typeface="Times New Roman" panose="02020603050405020304" pitchFamily="18" charset="0"/>
              </a:rPr>
              <a:t> multi-level approach to data validation as shown on the next slide.</a:t>
            </a:r>
            <a:endParaRPr lang="en-US" sz="11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422585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u="sng" dirty="0" smtClean="0"/>
              <a:t>Monthly Desk Monitoring </a:t>
            </a:r>
            <a:r>
              <a:rPr lang="en-US" dirty="0" smtClean="0"/>
              <a:t>- provides an approach for reviewing and tracking program performance by using quantitative data that serves as a supplement to on-site monitoring. Local programs provide data regularly (e.g., monthly) to the state office where state staff can review them t o guide program review activities, inform technical assistance plans, and promote program improvement. Desk monitoring relies primarily on data that programs already collect and report. There are three components to the “Desk Monitoring” instrument: 1) Data from LACES – includes enrollment numbers, MSG, post-test rate, and progress toward meeting the negotiated performance goals. Diagnostic checks are also reported. 2) Financial draws – this includes the amount of the grant, the monthly draws and balances, and t he cost per student. 3) Comments – Directors explain events that may be influencing their data and requests for technical assistance. This monthly report provides local program staff an opportunity to regularly review data and validate demographic information, regularly review their program data (including assessments, attendance, and high school dropout paperwork), and progress toward continuous improvement goals or performance and allows tracking for both local and state staff. </a:t>
            </a:r>
          </a:p>
          <a:p>
            <a:pPr marL="158750" indent="0">
              <a:buNone/>
            </a:pPr>
            <a:endParaRPr lang="en-US" dirty="0" smtClean="0"/>
          </a:p>
          <a:p>
            <a:pPr marL="158750" indent="0">
              <a:buNone/>
            </a:pPr>
            <a:r>
              <a:rPr lang="en-US" u="sng" dirty="0" smtClean="0"/>
              <a:t>Program Improvement Goals </a:t>
            </a:r>
            <a:r>
              <a:rPr lang="en-US" dirty="0" smtClean="0"/>
              <a:t>– Local Programs are required to write goals with measurable objectives for program improvement. These goals are to be based on program data which is both qualitative and/or quantitative and an analysis of the cause and effect of strategies implemented within the program. There is a semi-annual report to the state on their progress. Goal(s) may be amended or changed if, by no fault of the program, the goal cannot be met.</a:t>
            </a:r>
          </a:p>
          <a:p>
            <a:pPr marL="158750" indent="0">
              <a:buNone/>
            </a:pPr>
            <a:endParaRPr lang="en-US" dirty="0" smtClean="0"/>
          </a:p>
          <a:p>
            <a:pPr marL="158750" indent="0">
              <a:buNone/>
            </a:pPr>
            <a:r>
              <a:rPr lang="en-US" u="sng" dirty="0" smtClean="0"/>
              <a:t>LACES Training </a:t>
            </a:r>
            <a:r>
              <a:rPr lang="en-US" dirty="0" smtClean="0"/>
              <a:t>– Each year the AE program contracts for professional development training from LACES staff. There are three online webinars and one face-to-face training. The training includes beginner and advanced training and covers data input, tables and updates to NRS Tales, error checks and corrections, and data analyses. Written transcripts of the webinars are sent to participants and posted to the WCCC website for future reference. Annually there is a program by program review with special attention paid to local program error patterns, corrections of those errors, and direct and specific remediation for that site. </a:t>
            </a:r>
          </a:p>
          <a:p>
            <a:pPr marL="158750" indent="0">
              <a:buNone/>
            </a:pPr>
            <a:endParaRPr lang="en-US" dirty="0" smtClean="0"/>
          </a:p>
          <a:p>
            <a:pPr marL="158750" indent="0">
              <a:buNone/>
            </a:pPr>
            <a:r>
              <a:rPr lang="en-US" u="sng" dirty="0" smtClean="0"/>
              <a:t>Data Dashboards </a:t>
            </a:r>
            <a:r>
              <a:rPr lang="en-US" dirty="0" smtClean="0"/>
              <a:t>– There are two data dashboards: 1) There is a data dashboard in the LACES system. The state and local programs use it to help programs track their performance. The information is also a part of the Comparison of data for the required “Monthly report” which is a review for fiscal and NRS data. 2) Data from the NRS and from High School Equivalency testing results are combined in the Data Hub on the Wyoming Community College Commission (WCCC) website. Data from LACES is entered into tableau software and are used to create tables. These tables are used in the annual “Adult Education Profile” report 3 | P a g e which is distributed to the Workforce Development Council, State Legislature, Wyoming Community College Commissioners, college presidents, and other stakeholders. It is also stored in the State Archives. </a:t>
            </a:r>
          </a:p>
          <a:p>
            <a:pPr marL="158750" indent="0">
              <a:buNone/>
            </a:pPr>
            <a:endParaRPr lang="en-US" dirty="0" smtClean="0"/>
          </a:p>
          <a:p>
            <a:pPr marL="158750" indent="0">
              <a:buNone/>
            </a:pPr>
            <a:r>
              <a:rPr lang="en-US" u="sng" dirty="0" smtClean="0"/>
              <a:t>Onsite/virtual monitoring visits </a:t>
            </a:r>
            <a:r>
              <a:rPr lang="en-US" dirty="0" smtClean="0"/>
              <a:t>- Program Monitoring visits review performance data in order to evaluate the effectiveness of programs and to identify areas with potential for improvement. The Protocol is sent in advance of the visit. A</a:t>
            </a:r>
            <a:r>
              <a:rPr lang="en-US" baseline="0" dirty="0" smtClean="0"/>
              <a:t> virtual notebook</a:t>
            </a:r>
            <a:r>
              <a:rPr lang="en-US" dirty="0" smtClean="0"/>
              <a:t> is developed by the local director with supporting documentation for each of the sixteen (16) sections to be reviewed. Some sections require comparing original source documents such as Student Intake forms and attendance rosters to the electronic files in LACES. The State conducts a random sample review of five student files and reviews local file information to data found on LACES on multiple topics. Technical assistance is given during the visit or planned for a specific date if more training is required than time allows during the visit. A letter of compliance is sent within 30 days. Any recommendations or findings are addressed in the letter. The program has 30 days to return their steps for corrections of any findings for approval. </a:t>
            </a:r>
          </a:p>
          <a:p>
            <a:pPr marL="158750" indent="0">
              <a:buNone/>
            </a:pPr>
            <a:endParaRPr lang="en-US" dirty="0" smtClean="0"/>
          </a:p>
          <a:p>
            <a:pPr marL="158750" indent="0">
              <a:buNone/>
            </a:pPr>
            <a:r>
              <a:rPr lang="en-US" dirty="0" smtClean="0"/>
              <a:t>Quarterly Reports: Each program submits</a:t>
            </a:r>
            <a:r>
              <a:rPr lang="en-US" baseline="0" dirty="0" smtClean="0"/>
              <a:t> a quarterly report that provides an opportunity to review programmatic data, successes/challenges, and other state identified topics.</a:t>
            </a:r>
          </a:p>
          <a:p>
            <a:pPr marL="158750" indent="0">
              <a:buNone/>
            </a:pPr>
            <a:endParaRPr lang="en-US" baseline="0" dirty="0" smtClean="0"/>
          </a:p>
          <a:p>
            <a:pPr marL="158750" indent="0">
              <a:buNone/>
            </a:pPr>
            <a:r>
              <a:rPr lang="en-US" dirty="0" smtClean="0"/>
              <a:t>State data reviews: Each month, the State conducts a comprehensive review of: 1) Assessments: where validation checks certify that: a) local programs are using NRS approved assessments b) State assessment policy is being followed 2) Credentials earned: where validation verifies that evidence of the credential is placed into student online LACES files 3) Postsecondary enrollments: where evidence is provided in the student file of enrollments 4) Employment data: is being tracked in accordance with federal mandates 5) Performance data: where validation measures to-date progress of local performance 6) Entry/exit data is being tracked in accordance with federal mandates and that reason for exiting the program is provided for all exited students.</a:t>
            </a:r>
          </a:p>
          <a:p>
            <a:pPr marL="158750" indent="0">
              <a:buNone/>
            </a:pPr>
            <a:endParaRPr lang="en-US" dirty="0" smtClean="0"/>
          </a:p>
          <a:p>
            <a:pPr marL="158750" indent="0">
              <a:buNone/>
            </a:pPr>
            <a:r>
              <a:rPr lang="en-US" u="sng" dirty="0" smtClean="0"/>
              <a:t>Year end reports- </a:t>
            </a:r>
            <a:r>
              <a:rPr lang="en-US" u="none" dirty="0" smtClean="0"/>
              <a:t>At</a:t>
            </a:r>
            <a:r>
              <a:rPr lang="en-US" u="sng" dirty="0" smtClean="0"/>
              <a:t> </a:t>
            </a:r>
            <a:r>
              <a:rPr lang="en-US" dirty="0" smtClean="0"/>
              <a:t>the end of each fiscal year local providers submit a comprehensive narrative report which reviews various aspects of their program. This may include, but is not exclusively limited to: 1) performance data analysis: providers succinctly describe how program performance was measured against federal negotiated targets for measurable skill gain and outcome measures as well as towards meeting the State requirement of post testing 60% of all eligible participants. 4 | P a g e 2) successes/challenges: providers are given the opportunity to briefly discuss successes/challenges to local programming throughout the year 3) program evaluation and monitoring: providers describe the tools used to evaluate and monitor the local Adult Education program and how evaluation results are used to improve program performance. 4) professional development: providers describe activities/training AE staff participated in to create and support higher accountability and teacher quality. This includes targeted professional development, program goal setting, and LACES data collection trainings. 5) College &amp; Career Readiness Standards: providers discuss how these standards are used in the local program. 6) Essential Components of Reading: providers explain how the Essential Components of Reading are embedded into instructional methodologies and used in the local AE classroom. 7) Other topics, as identified by the State</a:t>
            </a:r>
            <a:endParaRPr lang="en-US" dirty="0"/>
          </a:p>
        </p:txBody>
      </p:sp>
    </p:spTree>
    <p:extLst>
      <p:ext uri="{BB962C8B-B14F-4D97-AF65-F5344CB8AC3E}">
        <p14:creationId xmlns:p14="http://schemas.microsoft.com/office/powerpoint/2010/main" val="23219627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aee8bff79_0_8: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aee8bff79_0_8: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A data dictionary of terms</a:t>
            </a:r>
            <a:r>
              <a:rPr lang="en-US" baseline="0" dirty="0" smtClean="0"/>
              <a:t> commonly used by Wyoming’s Adult Education programs is available on the Commission’s website.</a:t>
            </a:r>
            <a:endParaRPr dirty="0"/>
          </a:p>
        </p:txBody>
      </p:sp>
    </p:spTree>
    <p:extLst>
      <p:ext uri="{BB962C8B-B14F-4D97-AF65-F5344CB8AC3E}">
        <p14:creationId xmlns:p14="http://schemas.microsoft.com/office/powerpoint/2010/main" val="943541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aee8bff79_0_8: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aee8bff79_0_8: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The Wyoming Community College Commission is the SEA</a:t>
            </a:r>
            <a:r>
              <a:rPr lang="en-US" baseline="0" dirty="0" smtClean="0"/>
              <a:t> responsible for overseeing all AEFLA funded grants in Wyoming.</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This includes, but is not strictly limited to,  all 13 of the considerations, fiscal aspects of the grant, the provision of technical assistance (TA), state led professional development (PD) opportunities, and monitoring for compliance.</a:t>
            </a:r>
          </a:p>
        </p:txBody>
      </p:sp>
    </p:spTree>
    <p:extLst>
      <p:ext uri="{BB962C8B-B14F-4D97-AF65-F5344CB8AC3E}">
        <p14:creationId xmlns:p14="http://schemas.microsoft.com/office/powerpoint/2010/main" val="2683851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Under WIOA, adult education functions as an on-ramp to entry into and success in post-secondary education, job training, and careers.  The AE on-ramp has</a:t>
            </a:r>
            <a:r>
              <a:rPr lang="en-US" baseline="0" dirty="0" smtClean="0"/>
              <a:t> a career pathways focus so that individuals are well prepared to meet the ever changing global, national, state, and regional economic needs.</a:t>
            </a:r>
          </a:p>
          <a:p>
            <a:pPr marL="158750" indent="0">
              <a:buNone/>
            </a:pPr>
            <a:endParaRPr lang="en-US" baseline="0" dirty="0" smtClean="0"/>
          </a:p>
          <a:p>
            <a:pPr marL="158750" indent="0">
              <a:buNone/>
            </a:pPr>
            <a:r>
              <a:rPr lang="en-US" dirty="0" smtClean="0"/>
              <a:t>From high school to higher education reform, people are talking about career pathways. An unprecedented unified letter from 13 federal agencies, the White House National Economic Council and the Office of Management and Budget identifies the problem career pathways are meant to tackle: “Too often, our systems for preparing low-skilled youth and adults with marketable and in-demand skills can be complex and difficult to navigate for students, job seekers, and employers. Career pathways can offer an efficient and customer-centered approach to training and education by connecting the necessary adult basic education, occupational training, postsecondary education, career and academic advising, and supportive services for students to prepare for, obtain, and progress in a career.”</a:t>
            </a:r>
          </a:p>
          <a:p>
            <a:pPr marL="158750" indent="0">
              <a:buNone/>
            </a:pPr>
            <a:endParaRPr lang="en-US" dirty="0" smtClean="0"/>
          </a:p>
          <a:p>
            <a:pPr marL="158750" indent="0">
              <a:buNone/>
            </a:pPr>
            <a:r>
              <a:rPr lang="en-US" dirty="0" smtClean="0"/>
              <a:t>Maria </a:t>
            </a:r>
            <a:r>
              <a:rPr lang="en-US" dirty="0" err="1" smtClean="0"/>
              <a:t>Cancia</a:t>
            </a:r>
            <a:r>
              <a:rPr lang="en-US" dirty="0" smtClean="0"/>
              <a:t> of US Department of Human Services, Administration for Children and Families recently made both the business case (scarce resources, incredible need) and the human case (people don’t live in ‘programs’ or ‘funding streams’) to call for career pathways to improve the efficiency and effectiveness of our safety net systems which promote self-sufficiency.</a:t>
            </a:r>
          </a:p>
          <a:p>
            <a:pPr marL="158750" indent="0">
              <a:buNone/>
            </a:pPr>
            <a:endParaRPr lang="en-US" dirty="0" smtClean="0"/>
          </a:p>
          <a:p>
            <a:pPr marL="158750" indent="0">
              <a:buNone/>
            </a:pPr>
            <a:r>
              <a:rPr lang="en-US" dirty="0" smtClean="0"/>
              <a:t>The self-sufficiency bar has been raised by global economic forces, and initiatives to improve the educational, economic, and social mobility of individuals in poverty take coordinated, cross-system efforts. Career pathway interventions require an investment in education and training. Educationally focused interventions studied in Washington State’s Tipping Point research clearly tie economic self-sufficiency for low-income low-skill adults to the completion of a postsecondary credential, but persistence and achievement are key considerations for adult workforce development and adult education programming. </a:t>
            </a:r>
          </a:p>
          <a:p>
            <a:pPr marL="158750" indent="0">
              <a:buNone/>
            </a:pPr>
            <a:endParaRPr lang="en-US" dirty="0" smtClean="0"/>
          </a:p>
          <a:p>
            <a:pPr marL="158750" indent="0">
              <a:buNone/>
            </a:pPr>
            <a:endParaRPr lang="en-US" dirty="0"/>
          </a:p>
        </p:txBody>
      </p:sp>
    </p:spTree>
    <p:extLst>
      <p:ext uri="{BB962C8B-B14F-4D97-AF65-F5344CB8AC3E}">
        <p14:creationId xmlns:p14="http://schemas.microsoft.com/office/powerpoint/2010/main" val="2194610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aee8bff79_0_8: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aee8bff79_0_8: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AEFLA funded grants are guided</a:t>
            </a:r>
            <a:r>
              <a:rPr lang="en-US" baseline="0" dirty="0" smtClean="0"/>
              <a:t> by WIOA legislation, but the governing body for Adult Education is the Office of Career, Technical, and Adult Education, commonly called OCTAE. OCTAE falls under the U.S. Department of Education who works hand in hand with the U.S. Department of Labor to implement WIOA legislation across the United States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OCTAE establishes the policies and protocols for all AEFLA programs across the United States. The National Reporting System (NRS) is the agency that establishes the rules and regulations on how data is to be collected and how standardized reporting for AEFLA grants in the U.S.A. is to be done.</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The Wyoming Community College Commission is the State agency tasked with overseeing all aspects of federally funded AEFLA grant programs.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LINCS is a professional learning space that brings together adult education teachers, program managers, and professionals worldwide who are working toward one common goal—to provide high quality, evidence-based learning opportunities to students. LINCS is a free PD resources that is supported by OCTAE and has a wide variety of materials and resources available on their website at no cost. Most AE directors in Wyoming require that instructors complete courses from the LINCS website. This is a great PD resource and programs are encouraged to use it freely.</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WYLLA is the professional development arm of the Adult Education programs in Wyoming. Each AE program is encouraged to participate on the WYLLA board as WYLLA helps to establish, promote, and offer professional development opportunities throughout the State, especially the State AE Institute. The State Institute is typically held in August of each year and every program is required to send at least 80% of all program staff.  Programs which do not meet this requirement are subject to State imposed Action Plan that mandates the local program provide 24 hours of program self-funded, professional development to replace the training hours missed by non-attending instructors.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Professional Development is discussed in Module 7 in more detail.</a:t>
            </a:r>
          </a:p>
          <a:p>
            <a:pPr marL="0" lvl="0" indent="0" algn="l" rtl="0">
              <a:spcBef>
                <a:spcPts val="0"/>
              </a:spcBef>
              <a:spcAft>
                <a:spcPts val="0"/>
              </a:spcAft>
              <a:buNone/>
            </a:pPr>
            <a:endParaRPr lang="en-US" baseline="0"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57892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Career pathways, including pathway on-ramp programs, require key community organizations – employers, government agencies, community-based organizations, school systems, postsecondary institutions – in sustained partnership. Practitioners need to be supported to move from a program model, with referral processes or transactional partnerships, to a multisector partnership model in order to achieve the ultimate goal: increased educational and economic mobility for disparately impacted populations.</a:t>
            </a:r>
          </a:p>
          <a:p>
            <a:pPr marL="158750" indent="0">
              <a:buNone/>
            </a:pPr>
            <a:endParaRPr lang="en-US" dirty="0" smtClean="0"/>
          </a:p>
          <a:p>
            <a:pPr marL="158750" indent="0">
              <a:buNone/>
            </a:pPr>
            <a:r>
              <a:rPr lang="en-US" dirty="0" smtClean="0"/>
              <a:t>Adult</a:t>
            </a:r>
            <a:r>
              <a:rPr lang="en-US" baseline="0" dirty="0" smtClean="0"/>
              <a:t> Education programs cannot develop a CP system in a silo; it takes a lot of coordination between multiple stakeholders for it to be successful. As a new director in Adult Education, you will ‘undoubtedly’ find yourself tasked with:</a:t>
            </a:r>
          </a:p>
          <a:p>
            <a:pPr marL="387350" indent="-228600">
              <a:buAutoNum type="arabicParenR"/>
            </a:pPr>
            <a:r>
              <a:rPr lang="en-US" baseline="0" dirty="0" smtClean="0"/>
              <a:t>developing/modifying curricula so that it is contextualized around a career pathway</a:t>
            </a:r>
          </a:p>
          <a:p>
            <a:pPr marL="387350" indent="-228600">
              <a:buAutoNum type="arabicParenR"/>
            </a:pPr>
            <a:r>
              <a:rPr lang="en-US" baseline="0" dirty="0" smtClean="0"/>
              <a:t>Creating new partnerships for the development of a CP system</a:t>
            </a:r>
          </a:p>
          <a:p>
            <a:pPr marL="387350" indent="-228600">
              <a:buAutoNum type="arabicParenR"/>
            </a:pPr>
            <a:r>
              <a:rPr lang="en-US" baseline="0" dirty="0" smtClean="0"/>
              <a:t>Working with local employers to develop ‘specialized’ programs……and</a:t>
            </a:r>
          </a:p>
          <a:p>
            <a:pPr marL="387350" indent="-228600">
              <a:buAutoNum type="arabicParenR"/>
            </a:pPr>
            <a:r>
              <a:rPr lang="en-US" baseline="0" dirty="0" smtClean="0"/>
              <a:t>Most importantly, being innovative to advance the field of Adult Education for your local program</a:t>
            </a:r>
            <a:endParaRPr lang="en-US" dirty="0"/>
          </a:p>
        </p:txBody>
      </p:sp>
    </p:spTree>
    <p:extLst>
      <p:ext uri="{BB962C8B-B14F-4D97-AF65-F5344CB8AC3E}">
        <p14:creationId xmlns:p14="http://schemas.microsoft.com/office/powerpoint/2010/main" val="1723343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Helping AE students navigate the Career Pathways on-ramp begins in Wyoming’s Career Services Course. WIOA legislation clearly defines</a:t>
            </a:r>
            <a:r>
              <a:rPr lang="en-US" baseline="0" dirty="0" smtClean="0"/>
              <a:t> three types of career services that the core partners can offer: Basic Career Services, Individualized Career Services, and Follow-up services</a:t>
            </a:r>
          </a:p>
          <a:p>
            <a:pPr marL="158750" indent="0">
              <a:buNone/>
            </a:pPr>
            <a:endParaRPr lang="en-US" baseline="0" dirty="0" smtClean="0"/>
          </a:p>
          <a:p>
            <a:pPr marL="158750" indent="0">
              <a:buNone/>
            </a:pPr>
            <a:r>
              <a:rPr lang="en-US" b="1" dirty="0" smtClean="0"/>
              <a:t>Basic career services </a:t>
            </a:r>
            <a:r>
              <a:rPr lang="en-US" dirty="0" smtClean="0"/>
              <a:t>must be made available and, at a minimum, must include the following services, as consistent with allowable program activities and Federal cost principles: </a:t>
            </a:r>
          </a:p>
          <a:p>
            <a:pPr marL="158750" indent="0">
              <a:buNone/>
            </a:pPr>
            <a:r>
              <a:rPr lang="en-US" dirty="0" smtClean="0"/>
              <a:t>(1) 	Determinations of whether the individual is eligible to receive assistance from the adult, dislocated 	worker, or youth programs;</a:t>
            </a:r>
          </a:p>
          <a:p>
            <a:pPr marL="158750" indent="0">
              <a:buNone/>
            </a:pPr>
            <a:r>
              <a:rPr lang="en-US" dirty="0" smtClean="0"/>
              <a:t>(2) 	Outreach, intake (including worker profiling), and orientation to information and other services available 	through the one-stop delivery system. For the TANF program, States must provide individuals with the 	opportunity to initiate an application for TANF assistance and non-assistance benefits and services, which 	could be implemented through the provision of paper application forms or links to the application Web 	site;</a:t>
            </a:r>
          </a:p>
          <a:p>
            <a:pPr marL="158750" indent="0">
              <a:buNone/>
            </a:pPr>
            <a:r>
              <a:rPr lang="en-US" dirty="0" smtClean="0"/>
              <a:t>(3) 	Initial assessment of skill levels including literacy, numeracy, and English language proficiency, as well as 	aptitudes, abilities (including skills gaps), and supportive services needs;</a:t>
            </a:r>
          </a:p>
          <a:p>
            <a:pPr marL="158750" indent="0">
              <a:buNone/>
            </a:pPr>
            <a:r>
              <a:rPr lang="en-US" dirty="0" smtClean="0"/>
              <a:t>(4) 	Labor exchange services, including -</a:t>
            </a:r>
          </a:p>
          <a:p>
            <a:pPr marL="158750" indent="0">
              <a:buNone/>
            </a:pPr>
            <a:r>
              <a:rPr lang="en-US" dirty="0" smtClean="0"/>
              <a:t>	(</a:t>
            </a:r>
            <a:r>
              <a:rPr lang="en-US" dirty="0" err="1" smtClean="0"/>
              <a:t>i</a:t>
            </a:r>
            <a:r>
              <a:rPr lang="en-US" dirty="0" smtClean="0"/>
              <a:t>) Job search and placement assistance, and, when needed by an individual, career counseling, including </a:t>
            </a:r>
          </a:p>
          <a:p>
            <a:pPr marL="158750" indent="0">
              <a:buNone/>
            </a:pPr>
            <a:r>
              <a:rPr lang="en-US" dirty="0" smtClean="0"/>
              <a:t>		a)Provision of information on in-demand industry sectors and occupations (as defined in 		</a:t>
            </a:r>
            <a:r>
              <a:rPr lang="en-US" baseline="0" dirty="0" smtClean="0"/>
              <a:t>   </a:t>
            </a:r>
            <a:r>
              <a:rPr lang="en-US" dirty="0" smtClean="0"/>
              <a:t>sec. 3(23) of WIOA); and</a:t>
            </a:r>
          </a:p>
          <a:p>
            <a:pPr marL="158750" indent="0">
              <a:buNone/>
            </a:pPr>
            <a:r>
              <a:rPr lang="en-US" dirty="0" smtClean="0"/>
              <a:t>		b)Provision of information on nontraditional employment; and</a:t>
            </a:r>
          </a:p>
          <a:p>
            <a:pPr marL="158750" indent="0">
              <a:buNone/>
            </a:pPr>
            <a:r>
              <a:rPr lang="en-US" dirty="0" smtClean="0"/>
              <a:t>	(ii) Appropriate recruitment and other business services on behalf of employers, including information 	  </a:t>
            </a:r>
          </a:p>
          <a:p>
            <a:pPr marL="158750" indent="0">
              <a:buNone/>
            </a:pPr>
            <a:r>
              <a:rPr lang="en-US" dirty="0" smtClean="0"/>
              <a:t>                         and referrals to specialized business services other than those traditionally offered through the one- </a:t>
            </a:r>
          </a:p>
          <a:p>
            <a:pPr marL="158750" indent="0">
              <a:buNone/>
            </a:pPr>
            <a:r>
              <a:rPr lang="en-US" dirty="0" smtClean="0"/>
              <a:t>                         stop delivery system;</a:t>
            </a:r>
          </a:p>
          <a:p>
            <a:pPr marL="158750" indent="0">
              <a:buNone/>
            </a:pPr>
            <a:r>
              <a:rPr lang="en-US" dirty="0" smtClean="0"/>
              <a:t>(5) 	Provision of referrals to and coordination of activities with other programs and services, including 	programs and services within the one-stop delivery system and, when appropriate, other workforce 	development programs;</a:t>
            </a:r>
          </a:p>
          <a:p>
            <a:pPr marL="158750" indent="0">
              <a:buNone/>
            </a:pPr>
            <a:r>
              <a:rPr lang="en-US" dirty="0" smtClean="0"/>
              <a:t>(6)	 Provision of workforce and labor market employment statistics information, including the provision of 	accurate information relating to local, regional, and national labor market areas, including -</a:t>
            </a:r>
          </a:p>
          <a:p>
            <a:pPr marL="158750" indent="0">
              <a:buNone/>
            </a:pPr>
            <a:r>
              <a:rPr lang="en-US" dirty="0" smtClean="0"/>
              <a:t>	(</a:t>
            </a:r>
            <a:r>
              <a:rPr lang="en-US" dirty="0" err="1" smtClean="0"/>
              <a:t>i</a:t>
            </a:r>
            <a:r>
              <a:rPr lang="en-US" dirty="0" smtClean="0"/>
              <a:t>) Job vacancy listings in labor market areas;</a:t>
            </a:r>
          </a:p>
          <a:p>
            <a:pPr marL="158750" indent="0">
              <a:buNone/>
            </a:pPr>
            <a:r>
              <a:rPr lang="en-US" dirty="0" smtClean="0"/>
              <a:t>	(ii) Information on job skills necessary to obtain the vacant jobs listed; and</a:t>
            </a:r>
          </a:p>
          <a:p>
            <a:pPr marL="158750" indent="0">
              <a:buNone/>
            </a:pPr>
            <a:r>
              <a:rPr lang="en-US" dirty="0" smtClean="0"/>
              <a:t>	(iii) Information relating to local occupations in demand and the earnings, skill requirements, and 	   	     opportunities for advancement for those jobs;</a:t>
            </a:r>
          </a:p>
          <a:p>
            <a:pPr marL="158750" indent="0">
              <a:buNone/>
            </a:pPr>
            <a:r>
              <a:rPr lang="en-US" dirty="0" smtClean="0"/>
              <a:t>(7) 	Provision of performance information and program cost information on eligible providers of education, 	training, and workforce services by program and type of providers;</a:t>
            </a:r>
          </a:p>
          <a:p>
            <a:pPr marL="158750" indent="0">
              <a:buNone/>
            </a:pPr>
            <a:r>
              <a:rPr lang="en-US" dirty="0" smtClean="0"/>
              <a:t>(8) 	Provision of information, in usable and understandable formats and languages, about how the local area 	is performing on local performance accountability measures, as well as any additional performance 	information relating to the area's one-stop delivery system;</a:t>
            </a:r>
          </a:p>
          <a:p>
            <a:pPr marL="158750" indent="0">
              <a:buNone/>
            </a:pPr>
            <a:r>
              <a:rPr lang="en-US" dirty="0" smtClean="0"/>
              <a:t>(9) 	Provision of information, in usable and understandable formats and languages, relating to the availability 	of supportive services or assistance, and appropriate referrals to those services and assistance, including: 	Child care; child support; medical or child health assistance available through the State's Medicaid 	program and Children's Health Insurance Program; benefits under SNAP; assistance through the earned 	income tax credit; and assistance under a State program for TANF, and other supportive services and 	transportation provided through that program;</a:t>
            </a:r>
          </a:p>
          <a:p>
            <a:pPr marL="158750" indent="0">
              <a:buNone/>
            </a:pPr>
            <a:r>
              <a:rPr lang="en-US" dirty="0" smtClean="0"/>
              <a:t>(10) 	Provision of information and meaningful assistance to individuals seeking assistance in filing a claim for 	unemployment compensation.</a:t>
            </a:r>
          </a:p>
          <a:p>
            <a:pPr marL="158750" indent="0">
              <a:buNone/>
            </a:pPr>
            <a:r>
              <a:rPr lang="en-US" dirty="0" smtClean="0"/>
              <a:t>	(</a:t>
            </a:r>
            <a:r>
              <a:rPr lang="en-US" dirty="0" err="1" smtClean="0"/>
              <a:t>i</a:t>
            </a:r>
            <a:r>
              <a:rPr lang="en-US" dirty="0" smtClean="0"/>
              <a:t>) “Meaningful assistance” means:</a:t>
            </a:r>
          </a:p>
          <a:p>
            <a:pPr marL="158750" indent="0">
              <a:buNone/>
            </a:pPr>
            <a:r>
              <a:rPr lang="en-US" dirty="0" smtClean="0"/>
              <a:t>		a)Providing assistance on-site using staff who are well-trained in unemployment 			    compensation claims filing and the rights and responsibilities of claimants; or</a:t>
            </a:r>
          </a:p>
          <a:p>
            <a:pPr marL="158750" indent="0">
              <a:buNone/>
            </a:pPr>
            <a:r>
              <a:rPr lang="en-US" dirty="0" smtClean="0"/>
              <a:t>		b)</a:t>
            </a:r>
            <a:r>
              <a:rPr lang="en-US" baseline="0" dirty="0" smtClean="0"/>
              <a:t> </a:t>
            </a:r>
            <a:r>
              <a:rPr lang="en-US" dirty="0" smtClean="0"/>
              <a:t>Providing assistance by phone or via other technology, as long as the assistance is 			    provided by trained and available staff and within a reasonable time.</a:t>
            </a:r>
          </a:p>
          <a:p>
            <a:pPr marL="158750" indent="0">
              <a:buNone/>
            </a:pPr>
            <a:r>
              <a:rPr lang="en-US" dirty="0" smtClean="0"/>
              <a:t>		(ii) The costs associated in providing this assistance may be paid for by the State's 			     unemployment insurance program, or the WIOA adult or dislocated worker programs, 		     or some combination thereof.</a:t>
            </a:r>
          </a:p>
          <a:p>
            <a:pPr marL="158750" indent="0">
              <a:buNone/>
            </a:pPr>
            <a:r>
              <a:rPr lang="en-US" dirty="0" smtClean="0"/>
              <a:t>(11) 	Assistance in establishing eligibility for programs of financial aid assistance for training and education 	programs not provided under WIOA.</a:t>
            </a:r>
          </a:p>
          <a:p>
            <a:pPr marL="158750" indent="0">
              <a:buNone/>
            </a:pPr>
            <a:endParaRPr lang="en-US" dirty="0" smtClean="0"/>
          </a:p>
          <a:p>
            <a:pPr marL="0" marR="0" indent="0">
              <a:lnSpc>
                <a:spcPct val="107000"/>
              </a:lnSpc>
              <a:spcBef>
                <a:spcPts val="750"/>
              </a:spcBef>
              <a:spcAft>
                <a:spcPts val="0"/>
              </a:spcAft>
              <a:buFontTx/>
              <a:buNone/>
            </a:pPr>
            <a:r>
              <a:rPr lang="en-US" sz="1100" b="1" u="sng" dirty="0" smtClean="0">
                <a:effectLst/>
                <a:latin typeface="Times New Roman" panose="02020603050405020304" pitchFamily="18" charset="0"/>
                <a:ea typeface="Times New Roman" panose="02020603050405020304" pitchFamily="18" charset="0"/>
                <a:cs typeface="Times New Roman" panose="02020603050405020304" pitchFamily="18" charset="0"/>
              </a:rPr>
              <a:t>Individualized </a:t>
            </a:r>
            <a:r>
              <a:rPr lang="en-US" sz="1100" b="1" dirty="0" smtClean="0">
                <a:effectLst/>
                <a:latin typeface="Times New Roman" panose="02020603050405020304" pitchFamily="18" charset="0"/>
                <a:ea typeface="Times New Roman" panose="02020603050405020304" pitchFamily="18" charset="0"/>
                <a:cs typeface="Times New Roman" panose="02020603050405020304" pitchFamily="18" charset="0"/>
                <a:hlinkClick r:id="rId3"/>
              </a:rPr>
              <a:t>career services</a:t>
            </a: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 must be made available if determined to be appropriate in order for an individual to obtain or retain employment. These services include the following services, as consistent with program requirements and Federal cost principles: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161925" marR="0" indent="0">
              <a:lnSpc>
                <a:spcPct val="107000"/>
              </a:lnSpc>
              <a:spcBef>
                <a:spcPts val="0"/>
              </a:spcBef>
              <a:spcAft>
                <a:spcPts val="0"/>
              </a:spcAft>
              <a:buFontTx/>
              <a:buNone/>
            </a:pPr>
            <a:r>
              <a:rPr lang="en-US" sz="1100" b="1" dirty="0" smtClean="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 Comprehensive and specialized assessments of the skill levels and service needs of adults and dislocated </a:t>
            </a:r>
            <a:r>
              <a:rPr lang="en-US" sz="11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61925" marR="0" indent="0">
              <a:lnSpc>
                <a:spcPct val="107000"/>
              </a:lnSpc>
              <a:spcBef>
                <a:spcPts val="0"/>
              </a:spcBef>
              <a:spcAft>
                <a:spcPts val="0"/>
              </a:spcAft>
              <a:buFontTx/>
              <a:buNone/>
            </a:pPr>
            <a:r>
              <a:rPr lang="en-US" sz="11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workers, which may include:</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161925" marR="0" indent="0">
              <a:lnSpc>
                <a:spcPct val="107000"/>
              </a:lnSpc>
              <a:spcBef>
                <a:spcPts val="0"/>
              </a:spcBef>
              <a:spcAft>
                <a:spcPts val="0"/>
              </a:spcAft>
              <a:buFontTx/>
              <a:buNone/>
            </a:pPr>
            <a:r>
              <a:rPr lang="en-US" sz="11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i</a:t>
            </a:r>
            <a:r>
              <a:rPr lang="en-US" sz="1100" b="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 Diagnostic testing and use of other assessment tools; and</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161925" marR="0" indent="0">
              <a:lnSpc>
                <a:spcPct val="107000"/>
              </a:lnSpc>
              <a:spcBef>
                <a:spcPts val="0"/>
              </a:spcBef>
              <a:spcAft>
                <a:spcPts val="0"/>
              </a:spcAft>
              <a:buFontTx/>
              <a:buNone/>
            </a:pPr>
            <a:r>
              <a:rPr lang="en-US" sz="1100" b="1" dirty="0" smtClean="0">
                <a:effectLst/>
                <a:latin typeface="Times New Roman" panose="02020603050405020304" pitchFamily="18" charset="0"/>
                <a:ea typeface="Times New Roman" panose="02020603050405020304" pitchFamily="18" charset="0"/>
                <a:cs typeface="Times New Roman" panose="02020603050405020304" pitchFamily="18" charset="0"/>
              </a:rPr>
              <a:t>	(ii)</a:t>
            </a: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 In-depth interviewing and evaluation to identify employment barriers and appropriate employment 	goals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161925" marR="0" indent="0">
              <a:lnSpc>
                <a:spcPct val="107000"/>
              </a:lnSpc>
              <a:spcBef>
                <a:spcPts val="0"/>
              </a:spcBef>
              <a:spcAft>
                <a:spcPts val="0"/>
              </a:spcAft>
              <a:buFontTx/>
              <a:buNone/>
            </a:pPr>
            <a:r>
              <a:rPr lang="en-US" sz="1100" b="1" dirty="0" smtClean="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 Development of an individual employment plan, to identify the employment goals, appropriate 	achievement objectives, and appropriate combination of services for the </a:t>
            </a:r>
            <a:r>
              <a:rPr lang="en-US" sz="1100" u="none" strike="noStrike" dirty="0" smtClean="0">
                <a:effectLst/>
                <a:latin typeface="Times New Roman" panose="02020603050405020304" pitchFamily="18" charset="0"/>
                <a:ea typeface="Times New Roman" panose="02020603050405020304" pitchFamily="18" charset="0"/>
                <a:cs typeface="Times New Roman" panose="02020603050405020304" pitchFamily="18" charset="0"/>
                <a:hlinkClick r:id="rId4"/>
              </a:rPr>
              <a:t>participant</a:t>
            </a: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 to achieve his or her 	employment goals, including the list of, and information about, the eligible training providers </a:t>
            </a:r>
          </a:p>
          <a:p>
            <a:pPr marL="390525" marR="0" indent="-228600">
              <a:lnSpc>
                <a:spcPct val="107000"/>
              </a:lnSpc>
              <a:spcBef>
                <a:spcPts val="0"/>
              </a:spcBef>
              <a:spcAft>
                <a:spcPts val="0"/>
              </a:spcAft>
              <a:buFontTx/>
              <a:buAutoNum type="arabicParenBoth" startAt="3"/>
            </a:pP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Group and individual counseling;</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390525" marR="0" indent="-228600">
              <a:lnSpc>
                <a:spcPct val="107000"/>
              </a:lnSpc>
              <a:spcBef>
                <a:spcPts val="0"/>
              </a:spcBef>
              <a:spcAft>
                <a:spcPts val="0"/>
              </a:spcAft>
              <a:buFontTx/>
              <a:buAutoNum type="arabicParenBoth" startAt="3"/>
            </a:pP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Career planning;</a:t>
            </a:r>
            <a:endPar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9525" marR="0" indent="0">
              <a:lnSpc>
                <a:spcPct val="107000"/>
              </a:lnSpc>
              <a:spcBef>
                <a:spcPts val="0"/>
              </a:spcBef>
              <a:spcAft>
                <a:spcPts val="0"/>
              </a:spcAft>
              <a:buFontTx/>
              <a:buNone/>
            </a:pP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(5)</a:t>
            </a: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Short-term pre-vocational services including development of learning skills, communication skills, interviewing skills, punctuality, personal maintenance skills, and professional conduct services to prepare individuals for unsubsidized employment or training;</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9525" marR="0" indent="0">
              <a:lnSpc>
                <a:spcPct val="107000"/>
              </a:lnSpc>
              <a:spcBef>
                <a:spcPts val="0"/>
              </a:spcBef>
              <a:spcAft>
                <a:spcPts val="0"/>
              </a:spcAft>
              <a:buFontTx/>
              <a:buNone/>
            </a:pPr>
            <a:r>
              <a:rPr lang="en-US" sz="1100" b="1" dirty="0" smtClean="0">
                <a:effectLst/>
                <a:latin typeface="Times New Roman" panose="02020603050405020304" pitchFamily="18" charset="0"/>
                <a:ea typeface="Times New Roman" panose="02020603050405020304" pitchFamily="18" charset="0"/>
                <a:cs typeface="Times New Roman" panose="02020603050405020304" pitchFamily="18" charset="0"/>
              </a:rPr>
              <a:t>(6)</a:t>
            </a: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 Internships and work experiences that are linked to careers (as described in </a:t>
            </a:r>
            <a:r>
              <a:rPr lang="en-US" sz="1100" u="none" strike="noStrike" dirty="0" smtClean="0">
                <a:effectLst/>
                <a:latin typeface="Times New Roman" panose="02020603050405020304" pitchFamily="18" charset="0"/>
                <a:ea typeface="Times New Roman" panose="02020603050405020304" pitchFamily="18" charset="0"/>
                <a:cs typeface="Times New Roman" panose="02020603050405020304" pitchFamily="18" charset="0"/>
                <a:hlinkClick r:id="rId5"/>
              </a:rPr>
              <a:t>§ 680.170</a:t>
            </a: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 of this chapter);</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9525" marR="0" indent="0">
              <a:lnSpc>
                <a:spcPct val="107000"/>
              </a:lnSpc>
              <a:spcBef>
                <a:spcPts val="0"/>
              </a:spcBef>
              <a:spcAft>
                <a:spcPts val="0"/>
              </a:spcAft>
              <a:buFontTx/>
              <a:buNone/>
            </a:pPr>
            <a:r>
              <a:rPr lang="en-US" sz="1100" b="1" dirty="0" smtClean="0">
                <a:effectLst/>
                <a:latin typeface="Times New Roman" panose="02020603050405020304" pitchFamily="18" charset="0"/>
                <a:ea typeface="Times New Roman" panose="02020603050405020304" pitchFamily="18" charset="0"/>
                <a:cs typeface="Times New Roman" panose="02020603050405020304" pitchFamily="18" charset="0"/>
              </a:rPr>
              <a:t>(7)</a:t>
            </a: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 Workforce preparation activities;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9525" marR="0" indent="0">
              <a:lnSpc>
                <a:spcPct val="107000"/>
              </a:lnSpc>
              <a:spcBef>
                <a:spcPts val="0"/>
              </a:spcBef>
              <a:spcAft>
                <a:spcPts val="0"/>
              </a:spcAft>
              <a:buFontTx/>
              <a:buNone/>
            </a:pPr>
            <a:r>
              <a:rPr lang="en-US" sz="1100" b="1" dirty="0" smtClean="0">
                <a:effectLst/>
                <a:latin typeface="Times New Roman" panose="02020603050405020304" pitchFamily="18" charset="0"/>
                <a:ea typeface="Times New Roman" panose="02020603050405020304" pitchFamily="18" charset="0"/>
                <a:cs typeface="Times New Roman" panose="02020603050405020304" pitchFamily="18" charset="0"/>
              </a:rPr>
              <a:t>(8</a:t>
            </a:r>
            <a:r>
              <a:rPr lang="en-US" sz="1100" b="0" dirty="0" smtClean="0">
                <a:effectLst/>
                <a:latin typeface="Times New Roman" panose="02020603050405020304" pitchFamily="18" charset="0"/>
                <a:ea typeface="Times New Roman" panose="02020603050405020304" pitchFamily="18" charset="0"/>
                <a:cs typeface="Times New Roman" panose="02020603050405020304" pitchFamily="18" charset="0"/>
              </a:rPr>
              <a:t>) Financial </a:t>
            </a:r>
            <a:r>
              <a:rPr lang="en-US" sz="1100" b="0" u="none" strike="noStrike" dirty="0" smtClean="0">
                <a:effectLst/>
                <a:latin typeface="Times New Roman" panose="02020603050405020304" pitchFamily="18" charset="0"/>
                <a:ea typeface="Times New Roman" panose="02020603050405020304" pitchFamily="18" charset="0"/>
                <a:cs typeface="Times New Roman" panose="02020603050405020304" pitchFamily="18" charset="0"/>
                <a:hlinkClick r:id="rId6"/>
              </a:rPr>
              <a:t>literacy</a:t>
            </a:r>
            <a:r>
              <a:rPr lang="en-US" sz="1100" b="0" dirty="0" smtClean="0">
                <a:effectLst/>
                <a:latin typeface="Times New Roman" panose="02020603050405020304" pitchFamily="18" charset="0"/>
                <a:ea typeface="Times New Roman" panose="02020603050405020304" pitchFamily="18" charset="0"/>
                <a:cs typeface="Times New Roman" panose="02020603050405020304" pitchFamily="18" charset="0"/>
              </a:rPr>
              <a:t> services as described in sec. 129(b)(2)(D) of </a:t>
            </a:r>
            <a:r>
              <a:rPr lang="en-US" sz="1100" b="0" u="none" strike="noStrike" dirty="0" smtClean="0">
                <a:effectLst/>
                <a:latin typeface="Times New Roman" panose="02020603050405020304" pitchFamily="18" charset="0"/>
                <a:ea typeface="Times New Roman" panose="02020603050405020304" pitchFamily="18" charset="0"/>
                <a:cs typeface="Times New Roman" panose="02020603050405020304" pitchFamily="18" charset="0"/>
                <a:hlinkClick r:id="rId7"/>
              </a:rPr>
              <a:t>WIOA</a:t>
            </a:r>
            <a:r>
              <a:rPr lang="en-US" sz="1100" b="0" dirty="0" smtClean="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US" sz="1100" b="0" u="none" strike="noStrike" dirty="0" smtClean="0">
                <a:effectLst/>
                <a:latin typeface="Times New Roman" panose="02020603050405020304" pitchFamily="18" charset="0"/>
                <a:ea typeface="Times New Roman" panose="02020603050405020304" pitchFamily="18" charset="0"/>
                <a:cs typeface="Times New Roman" panose="02020603050405020304" pitchFamily="18" charset="0"/>
                <a:hlinkClick r:id="rId8"/>
              </a:rPr>
              <a:t>§ 681.500</a:t>
            </a:r>
            <a:r>
              <a:rPr lang="en-US" sz="1100" b="0" dirty="0" smtClean="0">
                <a:effectLst/>
                <a:latin typeface="Times New Roman" panose="02020603050405020304" pitchFamily="18" charset="0"/>
                <a:ea typeface="Times New Roman" panose="02020603050405020304" pitchFamily="18" charset="0"/>
                <a:cs typeface="Times New Roman" panose="02020603050405020304" pitchFamily="18" charset="0"/>
              </a:rPr>
              <a:t> of this chapter;</a:t>
            </a:r>
            <a:endParaRPr lang="en-US" sz="1200" b="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9525" marR="0" indent="0">
              <a:lnSpc>
                <a:spcPct val="107000"/>
              </a:lnSpc>
              <a:spcBef>
                <a:spcPts val="0"/>
              </a:spcBef>
              <a:spcAft>
                <a:spcPts val="0"/>
              </a:spcAft>
              <a:buFontTx/>
              <a:buNone/>
            </a:pPr>
            <a:r>
              <a:rPr lang="en-US" sz="1100" b="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100" b="1" dirty="0" smtClean="0">
                <a:effectLst/>
                <a:latin typeface="Times New Roman" panose="02020603050405020304" pitchFamily="18" charset="0"/>
                <a:ea typeface="Times New Roman" panose="02020603050405020304" pitchFamily="18" charset="0"/>
                <a:cs typeface="Times New Roman" panose="02020603050405020304" pitchFamily="18" charset="0"/>
              </a:rPr>
              <a:t>9)</a:t>
            </a: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 Out-of-area job search assistance and relocation assistance; and</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9525" marR="0" indent="0">
              <a:lnSpc>
                <a:spcPct val="107000"/>
              </a:lnSpc>
              <a:spcBef>
                <a:spcPts val="0"/>
              </a:spcBef>
              <a:spcAft>
                <a:spcPts val="0"/>
              </a:spcAft>
              <a:buFontTx/>
              <a:buNone/>
            </a:pPr>
            <a:r>
              <a:rPr lang="en-US" sz="1100" b="1" dirty="0" smtClean="0">
                <a:effectLst/>
                <a:latin typeface="Times New Roman" panose="02020603050405020304" pitchFamily="18" charset="0"/>
                <a:ea typeface="Times New Roman" panose="02020603050405020304" pitchFamily="18" charset="0"/>
                <a:cs typeface="Times New Roman" panose="02020603050405020304" pitchFamily="18" charset="0"/>
              </a:rPr>
              <a:t>(10)</a:t>
            </a:r>
            <a:r>
              <a:rPr lang="en-US" sz="1100" dirty="0" smtClean="0">
                <a:effectLst/>
                <a:latin typeface="Times New Roman" panose="02020603050405020304" pitchFamily="18" charset="0"/>
                <a:ea typeface="Times New Roman" panose="02020603050405020304" pitchFamily="18" charset="0"/>
                <a:cs typeface="Times New Roman" panose="02020603050405020304" pitchFamily="18" charset="0"/>
              </a:rPr>
              <a:t> English language acquisition and integrated education and training programs.</a:t>
            </a:r>
            <a:endParaRPr lang="en-US" sz="1100" dirty="0" smtClean="0">
              <a:effectLst/>
              <a:latin typeface="Arial"/>
              <a:ea typeface="Times New Roman" panose="02020603050405020304" pitchFamily="18" charset="0"/>
              <a:cs typeface="Arial"/>
            </a:endParaRPr>
          </a:p>
          <a:p>
            <a:pPr marL="9525" marR="0" indent="0">
              <a:lnSpc>
                <a:spcPct val="107000"/>
              </a:lnSpc>
              <a:spcBef>
                <a:spcPts val="0"/>
              </a:spcBef>
              <a:spcAft>
                <a:spcPts val="0"/>
              </a:spcAft>
              <a:buFontTx/>
              <a:buNone/>
            </a:pPr>
            <a:endParaRPr lang="en-US" sz="1100" dirty="0" smtClean="0">
              <a:effectLst/>
              <a:latin typeface="Arial"/>
              <a:ea typeface="Calibri" panose="020F0502020204030204" pitchFamily="34" charset="0"/>
              <a:cs typeface="Arial"/>
            </a:endParaRPr>
          </a:p>
          <a:p>
            <a:pPr marL="9525" marR="0" indent="0">
              <a:lnSpc>
                <a:spcPct val="107000"/>
              </a:lnSpc>
              <a:spcBef>
                <a:spcPts val="0"/>
              </a:spcBef>
              <a:spcAft>
                <a:spcPts val="0"/>
              </a:spcAft>
              <a:buFontTx/>
              <a:buNone/>
            </a:pPr>
            <a:r>
              <a:rPr lang="en-US" sz="1200" b="1" dirty="0" smtClean="0">
                <a:effectLst/>
                <a:latin typeface="Times New Roman" panose="02020603050405020304" pitchFamily="18" charset="0"/>
                <a:ea typeface="Calibri" panose="020F0502020204030204" pitchFamily="34" charset="0"/>
                <a:cs typeface="Times New Roman" panose="02020603050405020304" pitchFamily="18" charset="0"/>
              </a:rPr>
              <a:t>Follow-up services </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must be provided, as appropriate, including: Counseling regarding the workplace, for participants in adult or dislocated worker workforce investment activities who are placed in unsubsidized employment, for up to 12 months after the first day of employment.</a:t>
            </a:r>
          </a:p>
        </p:txBody>
      </p:sp>
    </p:spTree>
    <p:extLst>
      <p:ext uri="{BB962C8B-B14F-4D97-AF65-F5344CB8AC3E}">
        <p14:creationId xmlns:p14="http://schemas.microsoft.com/office/powerpoint/2010/main" val="36951959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The components of Wyoming’s AE career service course were covered in Part</a:t>
            </a:r>
            <a:r>
              <a:rPr lang="en-US" baseline="0" dirty="0" smtClean="0"/>
              <a:t> One </a:t>
            </a:r>
            <a:r>
              <a:rPr lang="en-US" dirty="0" smtClean="0"/>
              <a:t>of this training, but this slide provides an overview of the approaches taken by local</a:t>
            </a:r>
            <a:r>
              <a:rPr lang="en-US" baseline="0" dirty="0" smtClean="0"/>
              <a:t> service providers to meet the WIOA mandate for Career Services and Training Services.</a:t>
            </a:r>
          </a:p>
          <a:p>
            <a:pPr marL="158750" indent="0">
              <a:buNone/>
            </a:pPr>
            <a:endParaRPr lang="en-US" baseline="0" dirty="0" smtClean="0"/>
          </a:p>
          <a:p>
            <a:pPr marL="158750" indent="0">
              <a:buNone/>
            </a:pPr>
            <a:r>
              <a:rPr lang="en-US" baseline="0" dirty="0" smtClean="0"/>
              <a:t>Career Services in AE programs in Wyoming combines various elements of basic and individualized career services as outlined in the previous slide. The delivery of career services quite often is a collaboration between core partners and other community service providers. Adult Education’s delivery of career services is based upon best practices and evidence-based research methodologies, such as brain based learning, mindset, and participatory learning. These methodologies were taught to all AE programs in Wyoming several years ago in what was known as the Align &amp; Redesign project, which was a multi-year initiative to realign and develop a front end course, now named ‘Career Services.’</a:t>
            </a:r>
          </a:p>
          <a:p>
            <a:pPr marL="158750" indent="0">
              <a:buNone/>
            </a:pPr>
            <a:endParaRPr lang="en-US" baseline="0" dirty="0" smtClean="0"/>
          </a:p>
          <a:p>
            <a:pPr marL="158750" indent="0">
              <a:buNone/>
            </a:pPr>
            <a:r>
              <a:rPr lang="en-US" baseline="0" dirty="0" smtClean="0"/>
              <a:t>Training services are defined as any training service that AEFLA funds were used to pay for. This could be for an IET, an IELCE, or something else.  Presently, WY program do not offer training services simply because funding is severely limited and there isn’t enough funds available to set aside funds for such things as tuition on an IET.</a:t>
            </a:r>
            <a:endParaRPr lang="en-US" dirty="0"/>
          </a:p>
        </p:txBody>
      </p:sp>
    </p:spTree>
    <p:extLst>
      <p:ext uri="{BB962C8B-B14F-4D97-AF65-F5344CB8AC3E}">
        <p14:creationId xmlns:p14="http://schemas.microsoft.com/office/powerpoint/2010/main" val="21232407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aee8bff79_0_8: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aee8bff79_0_8: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All Wyoming Adult Education Policies</a:t>
            </a:r>
            <a:r>
              <a:rPr lang="en-US" baseline="0" dirty="0" smtClean="0"/>
              <a:t> are available on the Commission’s website at the link shown on the slide.</a:t>
            </a:r>
            <a:endParaRPr dirty="0"/>
          </a:p>
        </p:txBody>
      </p:sp>
    </p:spTree>
    <p:extLst>
      <p:ext uri="{BB962C8B-B14F-4D97-AF65-F5344CB8AC3E}">
        <p14:creationId xmlns:p14="http://schemas.microsoft.com/office/powerpoint/2010/main" val="23979932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aee8bff79_0_8: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aee8bff79_0_8: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aseline="0" dirty="0" smtClean="0"/>
              <a:t>Wyoming’s Adult Education programs utilize a three tiered approach to professional development. Local programs are to include professional development on a regular basis that incorporates such topics as TABE and other assessment trainings, new staff training and program orientation, data collection protocols and reporting procedures, dissemination of best practices, and any other local program items.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Note: All new instructors are required to complete the online TABE 11/12 certification program available through the test manufacturers website BEFORE they begin utilizing the assessment with participants. Copies of these earned certificates must be retained by the local program with a copy being sent to the State.</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State level trainings include the State Institute, in which attendance by 80% of all local programs is mandated; LACES training for all users, and any other State arranged trainings. Local programs must built into their budget, the costs associated with these trainings whenever State leadership funds are not available/designated.</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National/Regional: local programs are allowed to utilize any national level trainings, inclusive of in-person attendance at national or regional conferences, online work through training websites such as LINCS, or through national webinar presentations. The costs associated with these trainings must be built into the local program’s budget.</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Local programs are required to have a system in place to identify instructor PD needs as well as efforts to meet these identified needs on a fiscal year basis.</a:t>
            </a:r>
          </a:p>
        </p:txBody>
      </p:sp>
    </p:spTree>
    <p:extLst>
      <p:ext uri="{BB962C8B-B14F-4D97-AF65-F5344CB8AC3E}">
        <p14:creationId xmlns:p14="http://schemas.microsoft.com/office/powerpoint/2010/main" val="35021375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Each</a:t>
            </a:r>
            <a:r>
              <a:rPr lang="en-US" baseline="0" dirty="0" smtClean="0"/>
              <a:t> year the local program must submit a planning template as shown on this slide as part of the budgetary requirement for planning for professional development.</a:t>
            </a:r>
            <a:endParaRPr lang="en-US" dirty="0"/>
          </a:p>
        </p:txBody>
      </p:sp>
    </p:spTree>
    <p:extLst>
      <p:ext uri="{BB962C8B-B14F-4D97-AF65-F5344CB8AC3E}">
        <p14:creationId xmlns:p14="http://schemas.microsoft.com/office/powerpoint/2010/main" val="16471004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The</a:t>
            </a:r>
            <a:r>
              <a:rPr lang="en-US" baseline="0" dirty="0" smtClean="0"/>
              <a:t> State of Wyoming has adopted the College and Career Readiness standards and the English Language standards for Adult Education. (Note: These are available on the Commissions website). Because the use of standards in Wyoming’s AE classrooms is so important, local directors are required to utilize the State approved Standards in Action checklist as part of an annual review process on all instructors. This multi-paged document is available on the Commission’s website as well. Copies of completed reviews must be maintained locally in each instructors file and will be subject to State review during site visit virtual </a:t>
            </a:r>
            <a:r>
              <a:rPr lang="en-US" baseline="0" dirty="0" err="1" smtClean="0"/>
              <a:t>monitorings</a:t>
            </a:r>
            <a:r>
              <a:rPr lang="en-US" baseline="0" dirty="0" smtClean="0"/>
              <a:t>.</a:t>
            </a:r>
            <a:endParaRPr lang="en-US" dirty="0"/>
          </a:p>
        </p:txBody>
      </p:sp>
    </p:spTree>
    <p:extLst>
      <p:ext uri="{BB962C8B-B14F-4D97-AF65-F5344CB8AC3E}">
        <p14:creationId xmlns:p14="http://schemas.microsoft.com/office/powerpoint/2010/main" val="300038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aee8bff79_0_8: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aee8bff79_0_8: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The Office of Career, Technical, and Adult Education (OCTAE) administers, coordinates programs that are related to adult education and literacy, career and technical education, and community colleges.</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OCTAE’s initiatives are designed to:</a:t>
            </a:r>
          </a:p>
          <a:p>
            <a:pPr marL="228600" lvl="0" indent="-228600" algn="l" rtl="0">
              <a:spcBef>
                <a:spcPts val="0"/>
              </a:spcBef>
              <a:spcAft>
                <a:spcPts val="0"/>
              </a:spcAft>
              <a:buAutoNum type="arabicParenR"/>
            </a:pPr>
            <a:r>
              <a:rPr lang="en-US" dirty="0" smtClean="0"/>
              <a:t>Administering the AE formula grant program to the States</a:t>
            </a:r>
          </a:p>
          <a:p>
            <a:pPr marL="228600" lvl="0" indent="-228600" algn="l" rtl="0">
              <a:spcBef>
                <a:spcPts val="0"/>
              </a:spcBef>
              <a:spcAft>
                <a:spcPts val="0"/>
              </a:spcAft>
              <a:buAutoNum type="arabicParenR"/>
            </a:pPr>
            <a:r>
              <a:rPr lang="en-US" dirty="0" smtClean="0"/>
              <a:t>Providing assistance to States</a:t>
            </a:r>
            <a:r>
              <a:rPr lang="en-US" baseline="0" dirty="0" smtClean="0"/>
              <a:t> to improve quality, accountability, and capacity</a:t>
            </a:r>
          </a:p>
          <a:p>
            <a:pPr marL="228600" lvl="0" indent="-228600" algn="l" rtl="0">
              <a:spcBef>
                <a:spcPts val="0"/>
              </a:spcBef>
              <a:spcAft>
                <a:spcPts val="0"/>
              </a:spcAft>
              <a:buAutoNum type="arabicParenR"/>
            </a:pPr>
            <a:r>
              <a:rPr lang="en-US" baseline="0" dirty="0" smtClean="0"/>
              <a:t>Establish national leadership activities to enhance the quality of adult education.</a:t>
            </a:r>
            <a:endParaRPr dirty="0"/>
          </a:p>
        </p:txBody>
      </p:sp>
    </p:spTree>
    <p:extLst>
      <p:ext uri="{BB962C8B-B14F-4D97-AF65-F5344CB8AC3E}">
        <p14:creationId xmlns:p14="http://schemas.microsoft.com/office/powerpoint/2010/main" val="4011519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aee8bff79_0_8: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aee8bff79_0_8: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OCTAE’s Division of Adult Education and Literacy is</a:t>
            </a:r>
            <a:r>
              <a:rPr lang="en-US" baseline="0" dirty="0" smtClean="0"/>
              <a:t> the federal agency which oversees AELFA grants.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DAEL administers the AEFLA formula grant program to States using a formula that is based, in part, upon Census data.</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dirty="0" smtClean="0"/>
              <a:t>To help implement WIOA legislation in AEFLA programs, OCTAE provides guidance</a:t>
            </a:r>
            <a:r>
              <a:rPr lang="en-US" baseline="0" dirty="0" smtClean="0"/>
              <a:t> through Program Memorandums. (Click on link shown on slide to access these Program Memorandums)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Periodically, OCTAE will conduct audits (monitoring visits) of individual States to verify that the State is in compliance with WIOA legislation. Because accountability is so critical to AEFLA grant, Wyoming’s AE programs have set in place many components to verify WIOA compliance. This includes multiple types of monitoring(s) and technical assistance and training.</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Throughout any given year, OCTAE also establishes multiple national leadership activities to enhance the quality of adult education throughout the United States.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674142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aee8bff79_0_8: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aee8bff79_0_8: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The National Reporting System for Adult Education (NRS) is the accountability system for the federally funded adult education program, authorized by Section 212 of the Workforce Innovation and Opportunity Act (WIOA). </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The NRS has defined &amp; outlined the WIOA primary indicators of performance, measures that describe adult education students and their program participation, methodologies for collecting performance data, and program reporting procedures. For more detailed information about the NRS, please refer to their website at: https://nrsweb.org/</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The NRS provides definitions, clarifications, and the regulations needed to implement WIOA in Adult Education programs. </a:t>
            </a:r>
            <a:endParaRPr dirty="0"/>
          </a:p>
        </p:txBody>
      </p:sp>
    </p:spTree>
    <p:extLst>
      <p:ext uri="{BB962C8B-B14F-4D97-AF65-F5344CB8AC3E}">
        <p14:creationId xmlns:p14="http://schemas.microsoft.com/office/powerpoint/2010/main" val="317758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aee8bff79_0_8: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aee8bff79_0_8: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To</a:t>
            </a:r>
            <a:r>
              <a:rPr lang="en-US" baseline="0" dirty="0" smtClean="0"/>
              <a:t> help local providers and States understand the protocols associated with implementing AEFLA grant, they have provided a Technical Assistance Guide available on their website. (Hyperlink available on slide).</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A wealth of professional development and learning opportunities are also available through the NRS. These self-paced online courses offer educational practitioners an opportunity to learn about NRS and WIOA requirements and provides strategies to improve the collection and validation of NRS data.</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In addition to the online courses, the NRS also conducts face to face trainings in various locations around the United States. Typically, these are attended by the State director but on occasion, local directors are also invited to participate at no cost to their program.</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The NRS also offers a wealth of other online resources on its homepage to local providers, such as WIOA &amp; NRS resources, Statewide performance reports, State snapshots and data highlights.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834168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aee8bff79_0_8: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aee8bff79_0_8:notes"/>
          <p:cNvSpPr txBox="1">
            <a:spLocks noGrp="1"/>
          </p:cNvSpPr>
          <p:nvPr>
            <p:ph type="body" idx="1"/>
          </p:nvPr>
        </p:nvSpPr>
        <p:spPr>
          <a:xfrm>
            <a:off x="685800" y="4424085"/>
            <a:ext cx="5486400" cy="41912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Every program director should tak</a:t>
            </a:r>
            <a:r>
              <a:rPr lang="en-US" baseline="0" dirty="0" smtClean="0"/>
              <a:t>e the time to read the NRS Implementation Guidelines for Adult Education programs funded under WIOA. These guidelines provide all of the rules and regulations that govern how adult education programs must operate and collect data for reporting purposes.</a:t>
            </a:r>
            <a:endParaRPr dirty="0"/>
          </a:p>
        </p:txBody>
      </p:sp>
    </p:spTree>
    <p:extLst>
      <p:ext uri="{BB962C8B-B14F-4D97-AF65-F5344CB8AC3E}">
        <p14:creationId xmlns:p14="http://schemas.microsoft.com/office/powerpoint/2010/main" val="2019673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a:off x="4980900" y="-150"/>
            <a:ext cx="41631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5829300" y="1544096"/>
            <a:ext cx="2683800" cy="5727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solidFill>
                  <a:schemeClr val="accent1"/>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5536850" y="2224472"/>
            <a:ext cx="2976300" cy="1368600"/>
          </a:xfrm>
          <a:prstGeom prst="rect">
            <a:avLst/>
          </a:prstGeom>
        </p:spPr>
        <p:txBody>
          <a:bodyPr spcFirstLastPara="1" wrap="square" lIns="91425" tIns="91425" rIns="91425" bIns="91425" anchor="t" anchorCtr="0">
            <a:noAutofit/>
          </a:bodyPr>
          <a:lstStyle>
            <a:lvl1pPr marL="457200" lvl="0" indent="-317500" algn="r">
              <a:spcBef>
                <a:spcPts val="0"/>
              </a:spcBef>
              <a:spcAft>
                <a:spcPts val="0"/>
              </a:spcAft>
              <a:buSzPts val="1400"/>
              <a:buChar char="●"/>
              <a:defRPr sz="1400">
                <a:solidFill>
                  <a:schemeClr val="accent1"/>
                </a:solidFill>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28"/>
        <p:cNvGrpSpPr/>
        <p:nvPr/>
      </p:nvGrpSpPr>
      <p:grpSpPr>
        <a:xfrm>
          <a:off x="0" y="0"/>
          <a:ext cx="0" cy="0"/>
          <a:chOff x="0" y="0"/>
          <a:chExt cx="0" cy="0"/>
        </a:xfrm>
      </p:grpSpPr>
      <p:sp>
        <p:nvSpPr>
          <p:cNvPr id="29" name="Google Shape;29;p6"/>
          <p:cNvSpPr/>
          <p:nvPr/>
        </p:nvSpPr>
        <p:spPr>
          <a:xfrm>
            <a:off x="-12850" y="2705100"/>
            <a:ext cx="9156900" cy="2438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txBox="1">
            <a:spLocks noGrp="1"/>
          </p:cNvSpPr>
          <p:nvPr>
            <p:ph type="title"/>
          </p:nvPr>
        </p:nvSpPr>
        <p:spPr>
          <a:xfrm>
            <a:off x="726050" y="542575"/>
            <a:ext cx="57891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 name="Google Shape;31;p6"/>
          <p:cNvSpPr/>
          <p:nvPr/>
        </p:nvSpPr>
        <p:spPr>
          <a:xfrm rot="5400000">
            <a:off x="4475250" y="474750"/>
            <a:ext cx="1935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9315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5057775" y="526350"/>
            <a:ext cx="3360000" cy="1854900"/>
          </a:xfrm>
          <a:prstGeom prst="rect">
            <a:avLst/>
          </a:prstGeom>
        </p:spPr>
        <p:txBody>
          <a:bodyPr spcFirstLastPara="1" wrap="square" lIns="91425" tIns="91425" rIns="91425" bIns="91425" anchor="ctr" anchorCtr="0">
            <a:noAutofit/>
          </a:bodyPr>
          <a:lstStyle>
            <a:lvl1pPr lvl="0" algn="r">
              <a:lnSpc>
                <a:spcPct val="90000"/>
              </a:lnSpc>
              <a:spcBef>
                <a:spcPts val="0"/>
              </a:spcBef>
              <a:spcAft>
                <a:spcPts val="0"/>
              </a:spcAft>
              <a:buClr>
                <a:schemeClr val="accent6"/>
              </a:buClr>
              <a:buSzPts val="7200"/>
              <a:buNone/>
              <a:defRPr sz="6200">
                <a:solidFill>
                  <a:schemeClr val="dk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p:nvPr/>
        </p:nvSpPr>
        <p:spPr>
          <a:xfrm rot="5400000">
            <a:off x="4475250" y="474750"/>
            <a:ext cx="193500" cy="9144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4030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subTitle" idx="1"/>
          </p:nvPr>
        </p:nvSpPr>
        <p:spPr>
          <a:xfrm>
            <a:off x="726100" y="2105288"/>
            <a:ext cx="2705700" cy="418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Font typeface="Anton"/>
              <a:buNone/>
              <a:defRPr sz="2200">
                <a:latin typeface="Fira Sans Extra Condensed Medium"/>
                <a:ea typeface="Fira Sans Extra Condensed Medium"/>
                <a:cs typeface="Fira Sans Extra Condensed Medium"/>
                <a:sym typeface="Fira Sans Extra Condensed Medium"/>
              </a:defRPr>
            </a:lvl1pPr>
            <a:lvl2pPr lvl="1" algn="ctr">
              <a:lnSpc>
                <a:spcPct val="100000"/>
              </a:lnSpc>
              <a:spcBef>
                <a:spcPts val="0"/>
              </a:spcBef>
              <a:spcAft>
                <a:spcPts val="0"/>
              </a:spcAft>
              <a:buSzPts val="2100"/>
              <a:buFont typeface="Anton"/>
              <a:buNone/>
              <a:defRPr sz="2100">
                <a:latin typeface="Anton"/>
                <a:ea typeface="Anton"/>
                <a:cs typeface="Anton"/>
                <a:sym typeface="Anton"/>
              </a:defRPr>
            </a:lvl2pPr>
            <a:lvl3pPr lvl="2" algn="ctr">
              <a:lnSpc>
                <a:spcPct val="100000"/>
              </a:lnSpc>
              <a:spcBef>
                <a:spcPts val="0"/>
              </a:spcBef>
              <a:spcAft>
                <a:spcPts val="0"/>
              </a:spcAft>
              <a:buSzPts val="2100"/>
              <a:buFont typeface="Anton"/>
              <a:buNone/>
              <a:defRPr sz="2100">
                <a:latin typeface="Anton"/>
                <a:ea typeface="Anton"/>
                <a:cs typeface="Anton"/>
                <a:sym typeface="Anton"/>
              </a:defRPr>
            </a:lvl3pPr>
            <a:lvl4pPr lvl="3" algn="ctr">
              <a:lnSpc>
                <a:spcPct val="100000"/>
              </a:lnSpc>
              <a:spcBef>
                <a:spcPts val="0"/>
              </a:spcBef>
              <a:spcAft>
                <a:spcPts val="0"/>
              </a:spcAft>
              <a:buSzPts val="2100"/>
              <a:buFont typeface="Anton"/>
              <a:buNone/>
              <a:defRPr sz="2100">
                <a:latin typeface="Anton"/>
                <a:ea typeface="Anton"/>
                <a:cs typeface="Anton"/>
                <a:sym typeface="Anton"/>
              </a:defRPr>
            </a:lvl4pPr>
            <a:lvl5pPr lvl="4" algn="ctr">
              <a:lnSpc>
                <a:spcPct val="100000"/>
              </a:lnSpc>
              <a:spcBef>
                <a:spcPts val="0"/>
              </a:spcBef>
              <a:spcAft>
                <a:spcPts val="0"/>
              </a:spcAft>
              <a:buSzPts val="2100"/>
              <a:buFont typeface="Anton"/>
              <a:buNone/>
              <a:defRPr sz="2100">
                <a:latin typeface="Anton"/>
                <a:ea typeface="Anton"/>
                <a:cs typeface="Anton"/>
                <a:sym typeface="Anton"/>
              </a:defRPr>
            </a:lvl5pPr>
            <a:lvl6pPr lvl="5" algn="ctr">
              <a:lnSpc>
                <a:spcPct val="100000"/>
              </a:lnSpc>
              <a:spcBef>
                <a:spcPts val="0"/>
              </a:spcBef>
              <a:spcAft>
                <a:spcPts val="0"/>
              </a:spcAft>
              <a:buSzPts val="2100"/>
              <a:buFont typeface="Anton"/>
              <a:buNone/>
              <a:defRPr sz="2100">
                <a:latin typeface="Anton"/>
                <a:ea typeface="Anton"/>
                <a:cs typeface="Anton"/>
                <a:sym typeface="Anton"/>
              </a:defRPr>
            </a:lvl6pPr>
            <a:lvl7pPr lvl="6" algn="ctr">
              <a:lnSpc>
                <a:spcPct val="100000"/>
              </a:lnSpc>
              <a:spcBef>
                <a:spcPts val="0"/>
              </a:spcBef>
              <a:spcAft>
                <a:spcPts val="0"/>
              </a:spcAft>
              <a:buSzPts val="2100"/>
              <a:buFont typeface="Anton"/>
              <a:buNone/>
              <a:defRPr sz="2100">
                <a:latin typeface="Anton"/>
                <a:ea typeface="Anton"/>
                <a:cs typeface="Anton"/>
                <a:sym typeface="Anton"/>
              </a:defRPr>
            </a:lvl7pPr>
            <a:lvl8pPr lvl="7" algn="ctr">
              <a:lnSpc>
                <a:spcPct val="100000"/>
              </a:lnSpc>
              <a:spcBef>
                <a:spcPts val="0"/>
              </a:spcBef>
              <a:spcAft>
                <a:spcPts val="0"/>
              </a:spcAft>
              <a:buSzPts val="2100"/>
              <a:buFont typeface="Anton"/>
              <a:buNone/>
              <a:defRPr sz="2100">
                <a:latin typeface="Anton"/>
                <a:ea typeface="Anton"/>
                <a:cs typeface="Anton"/>
                <a:sym typeface="Anton"/>
              </a:defRPr>
            </a:lvl8pPr>
            <a:lvl9pPr lvl="8" algn="ctr">
              <a:lnSpc>
                <a:spcPct val="100000"/>
              </a:lnSpc>
              <a:spcBef>
                <a:spcPts val="0"/>
              </a:spcBef>
              <a:spcAft>
                <a:spcPts val="0"/>
              </a:spcAft>
              <a:buSzPts val="2100"/>
              <a:buFont typeface="Anton"/>
              <a:buNone/>
              <a:defRPr sz="2100">
                <a:latin typeface="Anton"/>
                <a:ea typeface="Anton"/>
                <a:cs typeface="Anton"/>
                <a:sym typeface="Anton"/>
              </a:defRPr>
            </a:lvl9pPr>
          </a:lstStyle>
          <a:p>
            <a:endParaRPr/>
          </a:p>
        </p:txBody>
      </p:sp>
      <p:sp>
        <p:nvSpPr>
          <p:cNvPr id="40" name="Google Shape;40;p9"/>
          <p:cNvSpPr txBox="1">
            <a:spLocks noGrp="1"/>
          </p:cNvSpPr>
          <p:nvPr>
            <p:ph type="body" idx="2"/>
          </p:nvPr>
        </p:nvSpPr>
        <p:spPr>
          <a:xfrm>
            <a:off x="726100" y="2599612"/>
            <a:ext cx="3136500" cy="181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17500">
              <a:spcBef>
                <a:spcPts val="10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1" name="Google Shape;41;p9"/>
          <p:cNvSpPr txBox="1">
            <a:spLocks noGrp="1"/>
          </p:cNvSpPr>
          <p:nvPr>
            <p:ph type="title"/>
          </p:nvPr>
        </p:nvSpPr>
        <p:spPr>
          <a:xfrm>
            <a:off x="726100" y="546147"/>
            <a:ext cx="2931600" cy="99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3621468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6057900" y="1781175"/>
            <a:ext cx="2359800" cy="1552500"/>
          </a:xfrm>
          <a:prstGeom prst="rect">
            <a:avLst/>
          </a:prstGeom>
        </p:spPr>
        <p:txBody>
          <a:bodyPr spcFirstLastPara="1" wrap="square" lIns="91425" tIns="91425" rIns="91425" bIns="91425" anchor="ctr" anchorCtr="0">
            <a:noAutofit/>
          </a:bodyPr>
          <a:lstStyle>
            <a:lvl1pPr marL="457200" lvl="0" indent="-228600" algn="r">
              <a:lnSpc>
                <a:spcPct val="100000"/>
              </a:lnSpc>
              <a:spcBef>
                <a:spcPts val="0"/>
              </a:spcBef>
              <a:spcAft>
                <a:spcPts val="0"/>
              </a:spcAft>
              <a:buSzPts val="2400"/>
              <a:buFont typeface="Anton"/>
              <a:buNone/>
              <a:defRPr sz="3200">
                <a:solidFill>
                  <a:schemeClr val="accent1"/>
                </a:solidFill>
                <a:latin typeface="Fira Sans Extra Condensed Medium"/>
                <a:ea typeface="Fira Sans Extra Condensed Medium"/>
                <a:cs typeface="Fira Sans Extra Condensed Medium"/>
                <a:sym typeface="Fira Sans Extra Condensed Medium"/>
              </a:defRPr>
            </a:lvl1pPr>
          </a:lstStyle>
          <a:p>
            <a:endParaRPr/>
          </a:p>
        </p:txBody>
      </p:sp>
      <p:sp>
        <p:nvSpPr>
          <p:cNvPr id="44" name="Google Shape;44;p10"/>
          <p:cNvSpPr/>
          <p:nvPr/>
        </p:nvSpPr>
        <p:spPr>
          <a:xfrm rot="5400000">
            <a:off x="4494300" y="455700"/>
            <a:ext cx="193500" cy="9182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0"/>
          <p:cNvSpPr txBox="1">
            <a:spLocks noGrp="1"/>
          </p:cNvSpPr>
          <p:nvPr>
            <p:ph type="title"/>
          </p:nvPr>
        </p:nvSpPr>
        <p:spPr>
          <a:xfrm>
            <a:off x="726050" y="542575"/>
            <a:ext cx="57891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1249088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817047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bg>
      <p:bgPr>
        <a:solidFill>
          <a:schemeClr val="accent1"/>
        </a:solidFill>
        <a:effectLst/>
      </p:bgPr>
    </p:bg>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726100" y="542575"/>
            <a:ext cx="5573100" cy="552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4" name="Google Shape;54;p13"/>
          <p:cNvSpPr txBox="1">
            <a:spLocks noGrp="1"/>
          </p:cNvSpPr>
          <p:nvPr>
            <p:ph type="body" idx="1"/>
          </p:nvPr>
        </p:nvSpPr>
        <p:spPr>
          <a:xfrm>
            <a:off x="726100" y="1152525"/>
            <a:ext cx="7691700" cy="34485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Clr>
                <a:schemeClr val="dk1"/>
              </a:buClr>
              <a:buSzPts val="1000"/>
              <a:buChar char="●"/>
              <a:defRPr sz="1300"/>
            </a:lvl1pPr>
            <a:lvl2pPr marL="914400" lvl="1" indent="-292100" rtl="0">
              <a:spcBef>
                <a:spcPts val="0"/>
              </a:spcBef>
              <a:spcAft>
                <a:spcPts val="0"/>
              </a:spcAft>
              <a:buClr>
                <a:schemeClr val="dk1"/>
              </a:buClr>
              <a:buSzPts val="1000"/>
              <a:buFont typeface="Muli"/>
              <a:buChar char="○"/>
              <a:defRPr sz="1200"/>
            </a:lvl2pPr>
            <a:lvl3pPr marL="1371600" lvl="2" indent="-292100" rtl="0">
              <a:spcBef>
                <a:spcPts val="0"/>
              </a:spcBef>
              <a:spcAft>
                <a:spcPts val="0"/>
              </a:spcAft>
              <a:buClr>
                <a:schemeClr val="dk1"/>
              </a:buClr>
              <a:buSzPts val="1000"/>
              <a:buFont typeface="Muli"/>
              <a:buChar char="■"/>
              <a:defRPr sz="1200"/>
            </a:lvl3pPr>
            <a:lvl4pPr marL="1828800" lvl="3" indent="-292100" rtl="0">
              <a:spcBef>
                <a:spcPts val="0"/>
              </a:spcBef>
              <a:spcAft>
                <a:spcPts val="0"/>
              </a:spcAft>
              <a:buClr>
                <a:schemeClr val="dk1"/>
              </a:buClr>
              <a:buSzPts val="1000"/>
              <a:buFont typeface="Muli"/>
              <a:buChar char="●"/>
              <a:defRPr sz="1200"/>
            </a:lvl4pPr>
            <a:lvl5pPr marL="2286000" lvl="4" indent="-292100" rtl="0">
              <a:spcBef>
                <a:spcPts val="0"/>
              </a:spcBef>
              <a:spcAft>
                <a:spcPts val="0"/>
              </a:spcAft>
              <a:buClr>
                <a:schemeClr val="dk1"/>
              </a:buClr>
              <a:buSzPts val="1000"/>
              <a:buFont typeface="Muli"/>
              <a:buChar char="○"/>
              <a:defRPr sz="1200"/>
            </a:lvl5pPr>
            <a:lvl6pPr marL="2743200" lvl="5" indent="-292100" rtl="0">
              <a:spcBef>
                <a:spcPts val="0"/>
              </a:spcBef>
              <a:spcAft>
                <a:spcPts val="0"/>
              </a:spcAft>
              <a:buClr>
                <a:schemeClr val="dk1"/>
              </a:buClr>
              <a:buSzPts val="1000"/>
              <a:buFont typeface="Muli"/>
              <a:buChar char="■"/>
              <a:defRPr sz="1200"/>
            </a:lvl6pPr>
            <a:lvl7pPr marL="3200400" lvl="6" indent="-292100" rtl="0">
              <a:spcBef>
                <a:spcPts val="0"/>
              </a:spcBef>
              <a:spcAft>
                <a:spcPts val="0"/>
              </a:spcAft>
              <a:buClr>
                <a:schemeClr val="dk1"/>
              </a:buClr>
              <a:buSzPts val="1000"/>
              <a:buFont typeface="Muli"/>
              <a:buChar char="●"/>
              <a:defRPr sz="1200"/>
            </a:lvl7pPr>
            <a:lvl8pPr marL="3657600" lvl="7" indent="-292100" rtl="0">
              <a:spcBef>
                <a:spcPts val="0"/>
              </a:spcBef>
              <a:spcAft>
                <a:spcPts val="0"/>
              </a:spcAft>
              <a:buClr>
                <a:schemeClr val="dk1"/>
              </a:buClr>
              <a:buSzPts val="1000"/>
              <a:buFont typeface="Muli"/>
              <a:buChar char="○"/>
              <a:defRPr sz="1200"/>
            </a:lvl8pPr>
            <a:lvl9pPr marL="4114800" lvl="8" indent="-292100" rtl="0">
              <a:spcBef>
                <a:spcPts val="0"/>
              </a:spcBef>
              <a:spcAft>
                <a:spcPts val="0"/>
              </a:spcAft>
              <a:buClr>
                <a:schemeClr val="dk1"/>
              </a:buClr>
              <a:buSzPts val="1000"/>
              <a:buFont typeface="Muli"/>
              <a:buChar char="■"/>
              <a:defRPr sz="1200"/>
            </a:lvl9pPr>
          </a:lstStyle>
          <a:p>
            <a:endParaRPr/>
          </a:p>
        </p:txBody>
      </p:sp>
      <p:sp>
        <p:nvSpPr>
          <p:cNvPr id="55" name="Google Shape;55;p13"/>
          <p:cNvSpPr/>
          <p:nvPr/>
        </p:nvSpPr>
        <p:spPr>
          <a:xfrm>
            <a:off x="0" y="0"/>
            <a:ext cx="1935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5197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four columns and numbers">
  <p:cSld name="Title + four columns and numbers">
    <p:bg>
      <p:bgPr>
        <a:solidFill>
          <a:schemeClr val="accent5"/>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hasCustomPrompt="1"/>
          </p:nvPr>
        </p:nvSpPr>
        <p:spPr>
          <a:xfrm>
            <a:off x="726100" y="1220788"/>
            <a:ext cx="1768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8" name="Google Shape;58;p14"/>
          <p:cNvSpPr txBox="1">
            <a:spLocks noGrp="1"/>
          </p:cNvSpPr>
          <p:nvPr>
            <p:ph type="title" idx="2"/>
          </p:nvPr>
        </p:nvSpPr>
        <p:spPr>
          <a:xfrm>
            <a:off x="726100" y="1700938"/>
            <a:ext cx="2018700" cy="5037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59" name="Google Shape;59;p14"/>
          <p:cNvSpPr txBox="1">
            <a:spLocks noGrp="1"/>
          </p:cNvSpPr>
          <p:nvPr>
            <p:ph type="subTitle" idx="1"/>
          </p:nvPr>
        </p:nvSpPr>
        <p:spPr>
          <a:xfrm>
            <a:off x="726100" y="2069288"/>
            <a:ext cx="2288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 name="Google Shape;60;p14"/>
          <p:cNvSpPr txBox="1">
            <a:spLocks noGrp="1"/>
          </p:cNvSpPr>
          <p:nvPr>
            <p:ph type="title" idx="3" hasCustomPrompt="1"/>
          </p:nvPr>
        </p:nvSpPr>
        <p:spPr>
          <a:xfrm>
            <a:off x="726100" y="3130163"/>
            <a:ext cx="1768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61" name="Google Shape;61;p14"/>
          <p:cNvSpPr txBox="1">
            <a:spLocks noGrp="1"/>
          </p:cNvSpPr>
          <p:nvPr>
            <p:ph type="title" idx="4"/>
          </p:nvPr>
        </p:nvSpPr>
        <p:spPr>
          <a:xfrm>
            <a:off x="726100" y="3610313"/>
            <a:ext cx="2018700" cy="5037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62" name="Google Shape;62;p14"/>
          <p:cNvSpPr txBox="1">
            <a:spLocks noGrp="1"/>
          </p:cNvSpPr>
          <p:nvPr>
            <p:ph type="subTitle" idx="5"/>
          </p:nvPr>
        </p:nvSpPr>
        <p:spPr>
          <a:xfrm>
            <a:off x="726100" y="3978663"/>
            <a:ext cx="2288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14"/>
          <p:cNvSpPr txBox="1">
            <a:spLocks noGrp="1"/>
          </p:cNvSpPr>
          <p:nvPr>
            <p:ph type="title" idx="6" hasCustomPrompt="1"/>
          </p:nvPr>
        </p:nvSpPr>
        <p:spPr>
          <a:xfrm>
            <a:off x="3583975" y="1220788"/>
            <a:ext cx="17688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64" name="Google Shape;64;p14"/>
          <p:cNvSpPr txBox="1">
            <a:spLocks noGrp="1"/>
          </p:cNvSpPr>
          <p:nvPr>
            <p:ph type="title" idx="7"/>
          </p:nvPr>
        </p:nvSpPr>
        <p:spPr>
          <a:xfrm>
            <a:off x="3334075" y="1700938"/>
            <a:ext cx="2018700" cy="503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65" name="Google Shape;65;p14"/>
          <p:cNvSpPr txBox="1">
            <a:spLocks noGrp="1"/>
          </p:cNvSpPr>
          <p:nvPr>
            <p:ph type="subTitle" idx="8"/>
          </p:nvPr>
        </p:nvSpPr>
        <p:spPr>
          <a:xfrm>
            <a:off x="3064375" y="2069288"/>
            <a:ext cx="22884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14"/>
          <p:cNvSpPr txBox="1">
            <a:spLocks noGrp="1"/>
          </p:cNvSpPr>
          <p:nvPr>
            <p:ph type="title" idx="9" hasCustomPrompt="1"/>
          </p:nvPr>
        </p:nvSpPr>
        <p:spPr>
          <a:xfrm>
            <a:off x="3583975" y="3130163"/>
            <a:ext cx="17688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67" name="Google Shape;67;p14"/>
          <p:cNvSpPr txBox="1">
            <a:spLocks noGrp="1"/>
          </p:cNvSpPr>
          <p:nvPr>
            <p:ph type="title" idx="13"/>
          </p:nvPr>
        </p:nvSpPr>
        <p:spPr>
          <a:xfrm>
            <a:off x="3334075" y="3610313"/>
            <a:ext cx="2018700" cy="503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68" name="Google Shape;68;p14"/>
          <p:cNvSpPr txBox="1">
            <a:spLocks noGrp="1"/>
          </p:cNvSpPr>
          <p:nvPr>
            <p:ph type="subTitle" idx="14"/>
          </p:nvPr>
        </p:nvSpPr>
        <p:spPr>
          <a:xfrm>
            <a:off x="3064375" y="3978663"/>
            <a:ext cx="22884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4"/>
          <p:cNvSpPr txBox="1">
            <a:spLocks noGrp="1"/>
          </p:cNvSpPr>
          <p:nvPr>
            <p:ph type="title" idx="15"/>
          </p:nvPr>
        </p:nvSpPr>
        <p:spPr>
          <a:xfrm>
            <a:off x="726100" y="542575"/>
            <a:ext cx="5350800" cy="552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2806955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2549400" y="3695700"/>
            <a:ext cx="4045200" cy="449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Lato"/>
              <a:buNone/>
              <a:defRPr sz="2100">
                <a:solidFill>
                  <a:schemeClr val="accent1"/>
                </a:solidFill>
                <a:latin typeface="Lato"/>
                <a:ea typeface="Lato"/>
                <a:cs typeface="Lato"/>
                <a:sym typeface="Lato"/>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72" name="Google Shape;72;p15"/>
          <p:cNvSpPr txBox="1">
            <a:spLocks noGrp="1"/>
          </p:cNvSpPr>
          <p:nvPr>
            <p:ph type="subTitle" idx="1"/>
          </p:nvPr>
        </p:nvSpPr>
        <p:spPr>
          <a:xfrm>
            <a:off x="2191200" y="1075800"/>
            <a:ext cx="4761600" cy="283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600"/>
              <a:buFont typeface="Anton"/>
              <a:buNone/>
              <a:defRPr sz="3000">
                <a:solidFill>
                  <a:schemeClr val="accent1"/>
                </a:solidFill>
                <a:latin typeface="Fira Sans Extra Condensed Medium"/>
                <a:ea typeface="Fira Sans Extra Condensed Medium"/>
                <a:cs typeface="Fira Sans Extra Condensed Medium"/>
                <a:sym typeface="Fira Sans Extra Condensed Medium"/>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3" name="Google Shape;73;p15"/>
          <p:cNvSpPr/>
          <p:nvPr/>
        </p:nvSpPr>
        <p:spPr>
          <a:xfrm rot="5400000">
            <a:off x="4477100" y="472950"/>
            <a:ext cx="193500" cy="9147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395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4"/>
        </a:solidFill>
        <a:effectLst/>
      </p:bgPr>
    </p:bg>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314700" y="542575"/>
            <a:ext cx="5103300" cy="548700"/>
          </a:xfrm>
          <a:prstGeom prst="rect">
            <a:avLst/>
          </a:prstGeom>
        </p:spPr>
        <p:txBody>
          <a:bodyPr spcFirstLastPara="1" wrap="square" lIns="91425" tIns="91425" rIns="91425" bIns="91425" anchor="ctr" anchorCtr="0">
            <a:noAutofit/>
          </a:bodyPr>
          <a:lstStyle>
            <a:lvl1pPr lvl="0" algn="r">
              <a:spcBef>
                <a:spcPts val="0"/>
              </a:spcBef>
              <a:spcAft>
                <a:spcPts val="0"/>
              </a:spcAft>
              <a:buSzPts val="3000"/>
              <a:buNone/>
              <a:defRPr sz="3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4571900" y="1871700"/>
            <a:ext cx="3846000" cy="1400100"/>
          </a:xfrm>
          <a:prstGeom prst="rect">
            <a:avLst/>
          </a:prstGeom>
        </p:spPr>
        <p:txBody>
          <a:bodyPr spcFirstLastPara="1" wrap="square" lIns="91425" tIns="91425" rIns="91425" bIns="91425" anchor="t" anchorCtr="0">
            <a:noAutofit/>
          </a:bodyPr>
          <a:lstStyle>
            <a:lvl1pPr marL="457200" lvl="0" indent="-317500" algn="r">
              <a:spcBef>
                <a:spcPts val="0"/>
              </a:spcBef>
              <a:spcAft>
                <a:spcPts val="0"/>
              </a:spcAft>
              <a:buSzPts val="1400"/>
              <a:buChar char="●"/>
              <a:defRPr sz="1400"/>
            </a:lvl1pPr>
            <a:lvl2pPr marL="914400" lvl="1" indent="-317500">
              <a:spcBef>
                <a:spcPts val="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5057775" y="526350"/>
            <a:ext cx="3360000" cy="1854900"/>
          </a:xfrm>
          <a:prstGeom prst="rect">
            <a:avLst/>
          </a:prstGeom>
        </p:spPr>
        <p:txBody>
          <a:bodyPr spcFirstLastPara="1" wrap="square" lIns="91425" tIns="91425" rIns="91425" bIns="91425" anchor="ctr" anchorCtr="0">
            <a:noAutofit/>
          </a:bodyPr>
          <a:lstStyle>
            <a:lvl1pPr lvl="0" algn="r">
              <a:lnSpc>
                <a:spcPct val="90000"/>
              </a:lnSpc>
              <a:spcBef>
                <a:spcPts val="0"/>
              </a:spcBef>
              <a:spcAft>
                <a:spcPts val="0"/>
              </a:spcAft>
              <a:buClr>
                <a:schemeClr val="accent6"/>
              </a:buClr>
              <a:buSzPts val="7200"/>
              <a:buNone/>
              <a:defRPr sz="6200">
                <a:solidFill>
                  <a:schemeClr val="dk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p:nvPr/>
        </p:nvSpPr>
        <p:spPr>
          <a:xfrm rot="5400000">
            <a:off x="4475250" y="474750"/>
            <a:ext cx="193500" cy="9144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 Columns">
  <p:cSld name="TITLE_ONLY_2_1">
    <p:bg>
      <p:bgPr>
        <a:solidFill>
          <a:schemeClr val="accent2"/>
        </a:solidFill>
        <a:effectLst/>
      </p:bgPr>
    </p:bg>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726100" y="542575"/>
            <a:ext cx="21447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8" name="Google Shape;118;p21"/>
          <p:cNvSpPr/>
          <p:nvPr/>
        </p:nvSpPr>
        <p:spPr>
          <a:xfrm rot="5400000">
            <a:off x="4494300" y="455700"/>
            <a:ext cx="193500" cy="9182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1"/>
          <p:cNvSpPr txBox="1">
            <a:spLocks noGrp="1"/>
          </p:cNvSpPr>
          <p:nvPr>
            <p:ph type="title" idx="2"/>
          </p:nvPr>
        </p:nvSpPr>
        <p:spPr>
          <a:xfrm>
            <a:off x="4531278" y="3360391"/>
            <a:ext cx="20187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20" name="Google Shape;120;p21"/>
          <p:cNvSpPr txBox="1">
            <a:spLocks noGrp="1"/>
          </p:cNvSpPr>
          <p:nvPr>
            <p:ph type="subTitle" idx="1"/>
          </p:nvPr>
        </p:nvSpPr>
        <p:spPr>
          <a:xfrm>
            <a:off x="4661778" y="3728750"/>
            <a:ext cx="1757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1" name="Google Shape;121;p21"/>
          <p:cNvSpPr txBox="1">
            <a:spLocks noGrp="1"/>
          </p:cNvSpPr>
          <p:nvPr>
            <p:ph type="title" idx="3"/>
          </p:nvPr>
        </p:nvSpPr>
        <p:spPr>
          <a:xfrm>
            <a:off x="2594022" y="3360391"/>
            <a:ext cx="20187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22" name="Google Shape;122;p21"/>
          <p:cNvSpPr txBox="1">
            <a:spLocks noGrp="1"/>
          </p:cNvSpPr>
          <p:nvPr>
            <p:ph type="subTitle" idx="4"/>
          </p:nvPr>
        </p:nvSpPr>
        <p:spPr>
          <a:xfrm>
            <a:off x="2724522" y="3728750"/>
            <a:ext cx="1757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 name="Google Shape;123;p21"/>
          <p:cNvSpPr txBox="1">
            <a:spLocks noGrp="1"/>
          </p:cNvSpPr>
          <p:nvPr>
            <p:ph type="title" idx="5"/>
          </p:nvPr>
        </p:nvSpPr>
        <p:spPr>
          <a:xfrm>
            <a:off x="656766" y="3360391"/>
            <a:ext cx="20187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24" name="Google Shape;124;p21"/>
          <p:cNvSpPr txBox="1">
            <a:spLocks noGrp="1"/>
          </p:cNvSpPr>
          <p:nvPr>
            <p:ph type="subTitle" idx="6"/>
          </p:nvPr>
        </p:nvSpPr>
        <p:spPr>
          <a:xfrm>
            <a:off x="787266" y="3728750"/>
            <a:ext cx="17577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5" name="Google Shape;125;p21"/>
          <p:cNvSpPr txBox="1">
            <a:spLocks noGrp="1"/>
          </p:cNvSpPr>
          <p:nvPr>
            <p:ph type="title" idx="7"/>
          </p:nvPr>
        </p:nvSpPr>
        <p:spPr>
          <a:xfrm>
            <a:off x="6468534" y="3353225"/>
            <a:ext cx="20187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26" name="Google Shape;126;p21"/>
          <p:cNvSpPr txBox="1">
            <a:spLocks noGrp="1"/>
          </p:cNvSpPr>
          <p:nvPr>
            <p:ph type="subTitle" idx="8"/>
          </p:nvPr>
        </p:nvSpPr>
        <p:spPr>
          <a:xfrm>
            <a:off x="6599034" y="3724375"/>
            <a:ext cx="1757700" cy="57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2734650" y="1397500"/>
            <a:ext cx="3674700" cy="83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4800"/>
              <a:buNone/>
              <a:defRPr sz="4800">
                <a:solidFill>
                  <a:schemeClr val="accent1"/>
                </a:solidFill>
              </a:defRPr>
            </a:lvl1pPr>
            <a:lvl2pPr lvl="1" algn="ctr" rtl="0">
              <a:spcBef>
                <a:spcPts val="0"/>
              </a:spcBef>
              <a:spcAft>
                <a:spcPts val="0"/>
              </a:spcAft>
              <a:buClr>
                <a:schemeClr val="accent6"/>
              </a:buClr>
              <a:buSzPts val="12000"/>
              <a:buNone/>
              <a:defRPr sz="12000">
                <a:solidFill>
                  <a:schemeClr val="accent6"/>
                </a:solidFill>
              </a:defRPr>
            </a:lvl2pPr>
            <a:lvl3pPr lvl="2" algn="ctr" rtl="0">
              <a:spcBef>
                <a:spcPts val="0"/>
              </a:spcBef>
              <a:spcAft>
                <a:spcPts val="0"/>
              </a:spcAft>
              <a:buClr>
                <a:schemeClr val="accent6"/>
              </a:buClr>
              <a:buSzPts val="12000"/>
              <a:buNone/>
              <a:defRPr sz="12000">
                <a:solidFill>
                  <a:schemeClr val="accent6"/>
                </a:solidFill>
              </a:defRPr>
            </a:lvl3pPr>
            <a:lvl4pPr lvl="3" algn="ctr" rtl="0">
              <a:spcBef>
                <a:spcPts val="0"/>
              </a:spcBef>
              <a:spcAft>
                <a:spcPts val="0"/>
              </a:spcAft>
              <a:buClr>
                <a:schemeClr val="accent6"/>
              </a:buClr>
              <a:buSzPts val="12000"/>
              <a:buNone/>
              <a:defRPr sz="12000">
                <a:solidFill>
                  <a:schemeClr val="accent6"/>
                </a:solidFill>
              </a:defRPr>
            </a:lvl4pPr>
            <a:lvl5pPr lvl="4" algn="ctr" rtl="0">
              <a:spcBef>
                <a:spcPts val="0"/>
              </a:spcBef>
              <a:spcAft>
                <a:spcPts val="0"/>
              </a:spcAft>
              <a:buClr>
                <a:schemeClr val="accent6"/>
              </a:buClr>
              <a:buSzPts val="12000"/>
              <a:buNone/>
              <a:defRPr sz="12000">
                <a:solidFill>
                  <a:schemeClr val="accent6"/>
                </a:solidFill>
              </a:defRPr>
            </a:lvl5pPr>
            <a:lvl6pPr lvl="5" algn="ctr" rtl="0">
              <a:spcBef>
                <a:spcPts val="0"/>
              </a:spcBef>
              <a:spcAft>
                <a:spcPts val="0"/>
              </a:spcAft>
              <a:buClr>
                <a:schemeClr val="accent6"/>
              </a:buClr>
              <a:buSzPts val="12000"/>
              <a:buNone/>
              <a:defRPr sz="12000">
                <a:solidFill>
                  <a:schemeClr val="accent6"/>
                </a:solidFill>
              </a:defRPr>
            </a:lvl6pPr>
            <a:lvl7pPr lvl="6" algn="ctr" rtl="0">
              <a:spcBef>
                <a:spcPts val="0"/>
              </a:spcBef>
              <a:spcAft>
                <a:spcPts val="0"/>
              </a:spcAft>
              <a:buClr>
                <a:schemeClr val="accent6"/>
              </a:buClr>
              <a:buSzPts val="12000"/>
              <a:buNone/>
              <a:defRPr sz="12000">
                <a:solidFill>
                  <a:schemeClr val="accent6"/>
                </a:solidFill>
              </a:defRPr>
            </a:lvl7pPr>
            <a:lvl8pPr lvl="7" algn="ctr" rtl="0">
              <a:spcBef>
                <a:spcPts val="0"/>
              </a:spcBef>
              <a:spcAft>
                <a:spcPts val="0"/>
              </a:spcAft>
              <a:buClr>
                <a:schemeClr val="accent6"/>
              </a:buClr>
              <a:buSzPts val="12000"/>
              <a:buNone/>
              <a:defRPr sz="12000">
                <a:solidFill>
                  <a:schemeClr val="accent6"/>
                </a:solidFill>
              </a:defRPr>
            </a:lvl8pPr>
            <a:lvl9pPr lvl="8" algn="ctr" rtl="0">
              <a:spcBef>
                <a:spcPts val="0"/>
              </a:spcBef>
              <a:spcAft>
                <a:spcPts val="0"/>
              </a:spcAft>
              <a:buClr>
                <a:schemeClr val="accent6"/>
              </a:buClr>
              <a:buSzPts val="12000"/>
              <a:buNone/>
              <a:defRPr sz="12000">
                <a:solidFill>
                  <a:schemeClr val="accent6"/>
                </a:solidFill>
              </a:defRPr>
            </a:lvl9pPr>
          </a:lstStyle>
          <a:p>
            <a:r>
              <a:t>xx%</a:t>
            </a:r>
          </a:p>
        </p:txBody>
      </p:sp>
      <p:sp>
        <p:nvSpPr>
          <p:cNvPr id="14" name="Google Shape;14;p3"/>
          <p:cNvSpPr txBox="1">
            <a:spLocks noGrp="1"/>
          </p:cNvSpPr>
          <p:nvPr>
            <p:ph type="title" idx="2"/>
          </p:nvPr>
        </p:nvSpPr>
        <p:spPr>
          <a:xfrm>
            <a:off x="2549400" y="2231022"/>
            <a:ext cx="4045200" cy="833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lvl1pPr>
            <a:lvl2pPr lvl="1" algn="ctr" rtl="0">
              <a:spcBef>
                <a:spcPts val="0"/>
              </a:spcBef>
              <a:spcAft>
                <a:spcPts val="0"/>
              </a:spcAft>
              <a:buClr>
                <a:schemeClr val="accent6"/>
              </a:buClr>
              <a:buSzPts val="4200"/>
              <a:buNone/>
              <a:defRPr sz="4200">
                <a:solidFill>
                  <a:schemeClr val="accent6"/>
                </a:solidFill>
              </a:defRPr>
            </a:lvl2pPr>
            <a:lvl3pPr lvl="2" algn="ctr" rtl="0">
              <a:spcBef>
                <a:spcPts val="0"/>
              </a:spcBef>
              <a:spcAft>
                <a:spcPts val="0"/>
              </a:spcAft>
              <a:buClr>
                <a:schemeClr val="accent6"/>
              </a:buClr>
              <a:buSzPts val="4200"/>
              <a:buNone/>
              <a:defRPr sz="4200">
                <a:solidFill>
                  <a:schemeClr val="accent6"/>
                </a:solidFill>
              </a:defRPr>
            </a:lvl3pPr>
            <a:lvl4pPr lvl="3" algn="ctr" rtl="0">
              <a:spcBef>
                <a:spcPts val="0"/>
              </a:spcBef>
              <a:spcAft>
                <a:spcPts val="0"/>
              </a:spcAft>
              <a:buClr>
                <a:schemeClr val="accent6"/>
              </a:buClr>
              <a:buSzPts val="4200"/>
              <a:buNone/>
              <a:defRPr sz="4200">
                <a:solidFill>
                  <a:schemeClr val="accent6"/>
                </a:solidFill>
              </a:defRPr>
            </a:lvl4pPr>
            <a:lvl5pPr lvl="4" algn="ctr" rtl="0">
              <a:spcBef>
                <a:spcPts val="0"/>
              </a:spcBef>
              <a:spcAft>
                <a:spcPts val="0"/>
              </a:spcAft>
              <a:buClr>
                <a:schemeClr val="accent6"/>
              </a:buClr>
              <a:buSzPts val="4200"/>
              <a:buNone/>
              <a:defRPr sz="4200">
                <a:solidFill>
                  <a:schemeClr val="accent6"/>
                </a:solidFill>
              </a:defRPr>
            </a:lvl5pPr>
            <a:lvl6pPr lvl="5" algn="ctr" rtl="0">
              <a:spcBef>
                <a:spcPts val="0"/>
              </a:spcBef>
              <a:spcAft>
                <a:spcPts val="0"/>
              </a:spcAft>
              <a:buClr>
                <a:schemeClr val="accent6"/>
              </a:buClr>
              <a:buSzPts val="4200"/>
              <a:buNone/>
              <a:defRPr sz="4200">
                <a:solidFill>
                  <a:schemeClr val="accent6"/>
                </a:solidFill>
              </a:defRPr>
            </a:lvl6pPr>
            <a:lvl7pPr lvl="6" algn="ctr" rtl="0">
              <a:spcBef>
                <a:spcPts val="0"/>
              </a:spcBef>
              <a:spcAft>
                <a:spcPts val="0"/>
              </a:spcAft>
              <a:buClr>
                <a:schemeClr val="accent6"/>
              </a:buClr>
              <a:buSzPts val="4200"/>
              <a:buNone/>
              <a:defRPr sz="4200">
                <a:solidFill>
                  <a:schemeClr val="accent6"/>
                </a:solidFill>
              </a:defRPr>
            </a:lvl7pPr>
            <a:lvl8pPr lvl="7" algn="ctr" rtl="0">
              <a:spcBef>
                <a:spcPts val="0"/>
              </a:spcBef>
              <a:spcAft>
                <a:spcPts val="0"/>
              </a:spcAft>
              <a:buClr>
                <a:schemeClr val="accent6"/>
              </a:buClr>
              <a:buSzPts val="4200"/>
              <a:buNone/>
              <a:defRPr sz="4200">
                <a:solidFill>
                  <a:schemeClr val="accent6"/>
                </a:solidFill>
              </a:defRPr>
            </a:lvl8pPr>
            <a:lvl9pPr lvl="8" algn="ctr" rtl="0">
              <a:spcBef>
                <a:spcPts val="0"/>
              </a:spcBef>
              <a:spcAft>
                <a:spcPts val="0"/>
              </a:spcAft>
              <a:buClr>
                <a:schemeClr val="accent6"/>
              </a:buClr>
              <a:buSzPts val="4200"/>
              <a:buNone/>
              <a:defRPr sz="4200">
                <a:solidFill>
                  <a:schemeClr val="accent6"/>
                </a:solidFill>
              </a:defRPr>
            </a:lvl9pPr>
          </a:lstStyle>
          <a:p>
            <a:endParaRPr/>
          </a:p>
        </p:txBody>
      </p:sp>
      <p:sp>
        <p:nvSpPr>
          <p:cNvPr id="15" name="Google Shape;15;p3"/>
          <p:cNvSpPr txBox="1">
            <a:spLocks noGrp="1"/>
          </p:cNvSpPr>
          <p:nvPr>
            <p:ph type="subTitle" idx="1"/>
          </p:nvPr>
        </p:nvSpPr>
        <p:spPr>
          <a:xfrm>
            <a:off x="3210600" y="2968000"/>
            <a:ext cx="2722800" cy="73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16" name="Google Shape;16;p3"/>
          <p:cNvSpPr/>
          <p:nvPr/>
        </p:nvSpPr>
        <p:spPr>
          <a:xfrm rot="5400000">
            <a:off x="4475250" y="474750"/>
            <a:ext cx="1935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9744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6100" y="542575"/>
            <a:ext cx="2729400" cy="1686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5200"/>
              <a:buNone/>
              <a:defRPr sz="6200"/>
            </a:lvl1pPr>
            <a:lvl2pPr lvl="1" algn="ctr">
              <a:spcBef>
                <a:spcPts val="0"/>
              </a:spcBef>
              <a:spcAft>
                <a:spcPts val="0"/>
              </a:spcAft>
              <a:buClr>
                <a:schemeClr val="accent6"/>
              </a:buClr>
              <a:buSzPts val="5200"/>
              <a:buNone/>
              <a:defRPr sz="5200">
                <a:solidFill>
                  <a:schemeClr val="accent6"/>
                </a:solidFill>
              </a:defRPr>
            </a:lvl2pPr>
            <a:lvl3pPr lvl="2" algn="ctr">
              <a:spcBef>
                <a:spcPts val="0"/>
              </a:spcBef>
              <a:spcAft>
                <a:spcPts val="0"/>
              </a:spcAft>
              <a:buClr>
                <a:schemeClr val="accent6"/>
              </a:buClr>
              <a:buSzPts val="5200"/>
              <a:buNone/>
              <a:defRPr sz="5200">
                <a:solidFill>
                  <a:schemeClr val="accent6"/>
                </a:solidFill>
              </a:defRPr>
            </a:lvl3pPr>
            <a:lvl4pPr lvl="3" algn="ctr">
              <a:spcBef>
                <a:spcPts val="0"/>
              </a:spcBef>
              <a:spcAft>
                <a:spcPts val="0"/>
              </a:spcAft>
              <a:buClr>
                <a:schemeClr val="accent6"/>
              </a:buClr>
              <a:buSzPts val="5200"/>
              <a:buNone/>
              <a:defRPr sz="5200">
                <a:solidFill>
                  <a:schemeClr val="accent6"/>
                </a:solidFill>
              </a:defRPr>
            </a:lvl4pPr>
            <a:lvl5pPr lvl="4" algn="ctr">
              <a:spcBef>
                <a:spcPts val="0"/>
              </a:spcBef>
              <a:spcAft>
                <a:spcPts val="0"/>
              </a:spcAft>
              <a:buClr>
                <a:schemeClr val="accent6"/>
              </a:buClr>
              <a:buSzPts val="5200"/>
              <a:buNone/>
              <a:defRPr sz="5200">
                <a:solidFill>
                  <a:schemeClr val="accent6"/>
                </a:solidFill>
              </a:defRPr>
            </a:lvl5pPr>
            <a:lvl6pPr lvl="5" algn="ctr">
              <a:spcBef>
                <a:spcPts val="0"/>
              </a:spcBef>
              <a:spcAft>
                <a:spcPts val="0"/>
              </a:spcAft>
              <a:buClr>
                <a:schemeClr val="accent6"/>
              </a:buClr>
              <a:buSzPts val="5200"/>
              <a:buNone/>
              <a:defRPr sz="5200">
                <a:solidFill>
                  <a:schemeClr val="accent6"/>
                </a:solidFill>
              </a:defRPr>
            </a:lvl6pPr>
            <a:lvl7pPr lvl="6" algn="ctr">
              <a:spcBef>
                <a:spcPts val="0"/>
              </a:spcBef>
              <a:spcAft>
                <a:spcPts val="0"/>
              </a:spcAft>
              <a:buClr>
                <a:schemeClr val="accent6"/>
              </a:buClr>
              <a:buSzPts val="5200"/>
              <a:buNone/>
              <a:defRPr sz="5200">
                <a:solidFill>
                  <a:schemeClr val="accent6"/>
                </a:solidFill>
              </a:defRPr>
            </a:lvl7pPr>
            <a:lvl8pPr lvl="7" algn="ctr">
              <a:spcBef>
                <a:spcPts val="0"/>
              </a:spcBef>
              <a:spcAft>
                <a:spcPts val="0"/>
              </a:spcAft>
              <a:buClr>
                <a:schemeClr val="accent6"/>
              </a:buClr>
              <a:buSzPts val="5200"/>
              <a:buNone/>
              <a:defRPr sz="5200">
                <a:solidFill>
                  <a:schemeClr val="accent6"/>
                </a:solidFill>
              </a:defRPr>
            </a:lvl8pPr>
            <a:lvl9pPr lvl="8" algn="ctr">
              <a:spcBef>
                <a:spcPts val="0"/>
              </a:spcBef>
              <a:spcAft>
                <a:spcPts val="0"/>
              </a:spcAft>
              <a:buClr>
                <a:schemeClr val="accent6"/>
              </a:buClr>
              <a:buSzPts val="5200"/>
              <a:buNone/>
              <a:defRPr sz="5200">
                <a:solidFill>
                  <a:schemeClr val="accent6"/>
                </a:solidFill>
              </a:defRPr>
            </a:lvl9pPr>
          </a:lstStyle>
          <a:p>
            <a:endParaRPr/>
          </a:p>
        </p:txBody>
      </p:sp>
      <p:sp>
        <p:nvSpPr>
          <p:cNvPr id="10" name="Google Shape;10;p2"/>
          <p:cNvSpPr txBox="1">
            <a:spLocks noGrp="1"/>
          </p:cNvSpPr>
          <p:nvPr>
            <p:ph type="subTitle" idx="1"/>
          </p:nvPr>
        </p:nvSpPr>
        <p:spPr>
          <a:xfrm>
            <a:off x="726100" y="2317800"/>
            <a:ext cx="3779100" cy="587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800"/>
              <a:buFont typeface="Lato"/>
              <a:buNone/>
              <a:defRPr>
                <a:latin typeface="Lato"/>
                <a:ea typeface="Lato"/>
                <a:cs typeface="Lato"/>
                <a:sym typeface="Lato"/>
              </a:defRPr>
            </a:lvl1pPr>
            <a:lvl2pPr lvl="1"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2pPr>
            <a:lvl3pPr lvl="2"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3pPr>
            <a:lvl4pPr lvl="3"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4pPr>
            <a:lvl5pPr lvl="4"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5pPr>
            <a:lvl6pPr lvl="5"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6pPr>
            <a:lvl7pPr lvl="6"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7pPr>
            <a:lvl8pPr lvl="7"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8pPr>
            <a:lvl9pPr lvl="8"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9pPr>
          </a:lstStyle>
          <a:p>
            <a:endParaRPr/>
          </a:p>
        </p:txBody>
      </p:sp>
      <p:sp>
        <p:nvSpPr>
          <p:cNvPr id="11" name="Google Shape;11;p2"/>
          <p:cNvSpPr/>
          <p:nvPr/>
        </p:nvSpPr>
        <p:spPr>
          <a:xfrm>
            <a:off x="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2175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2734650" y="1397500"/>
            <a:ext cx="3674700" cy="83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4800"/>
              <a:buNone/>
              <a:defRPr sz="4800">
                <a:solidFill>
                  <a:schemeClr val="accent1"/>
                </a:solidFill>
              </a:defRPr>
            </a:lvl1pPr>
            <a:lvl2pPr lvl="1" algn="ctr" rtl="0">
              <a:spcBef>
                <a:spcPts val="0"/>
              </a:spcBef>
              <a:spcAft>
                <a:spcPts val="0"/>
              </a:spcAft>
              <a:buClr>
                <a:schemeClr val="accent6"/>
              </a:buClr>
              <a:buSzPts val="12000"/>
              <a:buNone/>
              <a:defRPr sz="12000">
                <a:solidFill>
                  <a:schemeClr val="accent6"/>
                </a:solidFill>
              </a:defRPr>
            </a:lvl2pPr>
            <a:lvl3pPr lvl="2" algn="ctr" rtl="0">
              <a:spcBef>
                <a:spcPts val="0"/>
              </a:spcBef>
              <a:spcAft>
                <a:spcPts val="0"/>
              </a:spcAft>
              <a:buClr>
                <a:schemeClr val="accent6"/>
              </a:buClr>
              <a:buSzPts val="12000"/>
              <a:buNone/>
              <a:defRPr sz="12000">
                <a:solidFill>
                  <a:schemeClr val="accent6"/>
                </a:solidFill>
              </a:defRPr>
            </a:lvl3pPr>
            <a:lvl4pPr lvl="3" algn="ctr" rtl="0">
              <a:spcBef>
                <a:spcPts val="0"/>
              </a:spcBef>
              <a:spcAft>
                <a:spcPts val="0"/>
              </a:spcAft>
              <a:buClr>
                <a:schemeClr val="accent6"/>
              </a:buClr>
              <a:buSzPts val="12000"/>
              <a:buNone/>
              <a:defRPr sz="12000">
                <a:solidFill>
                  <a:schemeClr val="accent6"/>
                </a:solidFill>
              </a:defRPr>
            </a:lvl4pPr>
            <a:lvl5pPr lvl="4" algn="ctr" rtl="0">
              <a:spcBef>
                <a:spcPts val="0"/>
              </a:spcBef>
              <a:spcAft>
                <a:spcPts val="0"/>
              </a:spcAft>
              <a:buClr>
                <a:schemeClr val="accent6"/>
              </a:buClr>
              <a:buSzPts val="12000"/>
              <a:buNone/>
              <a:defRPr sz="12000">
                <a:solidFill>
                  <a:schemeClr val="accent6"/>
                </a:solidFill>
              </a:defRPr>
            </a:lvl5pPr>
            <a:lvl6pPr lvl="5" algn="ctr" rtl="0">
              <a:spcBef>
                <a:spcPts val="0"/>
              </a:spcBef>
              <a:spcAft>
                <a:spcPts val="0"/>
              </a:spcAft>
              <a:buClr>
                <a:schemeClr val="accent6"/>
              </a:buClr>
              <a:buSzPts val="12000"/>
              <a:buNone/>
              <a:defRPr sz="12000">
                <a:solidFill>
                  <a:schemeClr val="accent6"/>
                </a:solidFill>
              </a:defRPr>
            </a:lvl6pPr>
            <a:lvl7pPr lvl="6" algn="ctr" rtl="0">
              <a:spcBef>
                <a:spcPts val="0"/>
              </a:spcBef>
              <a:spcAft>
                <a:spcPts val="0"/>
              </a:spcAft>
              <a:buClr>
                <a:schemeClr val="accent6"/>
              </a:buClr>
              <a:buSzPts val="12000"/>
              <a:buNone/>
              <a:defRPr sz="12000">
                <a:solidFill>
                  <a:schemeClr val="accent6"/>
                </a:solidFill>
              </a:defRPr>
            </a:lvl7pPr>
            <a:lvl8pPr lvl="7" algn="ctr" rtl="0">
              <a:spcBef>
                <a:spcPts val="0"/>
              </a:spcBef>
              <a:spcAft>
                <a:spcPts val="0"/>
              </a:spcAft>
              <a:buClr>
                <a:schemeClr val="accent6"/>
              </a:buClr>
              <a:buSzPts val="12000"/>
              <a:buNone/>
              <a:defRPr sz="12000">
                <a:solidFill>
                  <a:schemeClr val="accent6"/>
                </a:solidFill>
              </a:defRPr>
            </a:lvl8pPr>
            <a:lvl9pPr lvl="8" algn="ctr" rtl="0">
              <a:spcBef>
                <a:spcPts val="0"/>
              </a:spcBef>
              <a:spcAft>
                <a:spcPts val="0"/>
              </a:spcAft>
              <a:buClr>
                <a:schemeClr val="accent6"/>
              </a:buClr>
              <a:buSzPts val="12000"/>
              <a:buNone/>
              <a:defRPr sz="12000">
                <a:solidFill>
                  <a:schemeClr val="accent6"/>
                </a:solidFill>
              </a:defRPr>
            </a:lvl9pPr>
          </a:lstStyle>
          <a:p>
            <a:r>
              <a:t>xx%</a:t>
            </a:r>
          </a:p>
        </p:txBody>
      </p:sp>
      <p:sp>
        <p:nvSpPr>
          <p:cNvPr id="14" name="Google Shape;14;p3"/>
          <p:cNvSpPr txBox="1">
            <a:spLocks noGrp="1"/>
          </p:cNvSpPr>
          <p:nvPr>
            <p:ph type="title" idx="2"/>
          </p:nvPr>
        </p:nvSpPr>
        <p:spPr>
          <a:xfrm>
            <a:off x="2549400" y="2231022"/>
            <a:ext cx="4045200" cy="833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lvl1pPr>
            <a:lvl2pPr lvl="1" algn="ctr" rtl="0">
              <a:spcBef>
                <a:spcPts val="0"/>
              </a:spcBef>
              <a:spcAft>
                <a:spcPts val="0"/>
              </a:spcAft>
              <a:buClr>
                <a:schemeClr val="accent6"/>
              </a:buClr>
              <a:buSzPts val="4200"/>
              <a:buNone/>
              <a:defRPr sz="4200">
                <a:solidFill>
                  <a:schemeClr val="accent6"/>
                </a:solidFill>
              </a:defRPr>
            </a:lvl2pPr>
            <a:lvl3pPr lvl="2" algn="ctr" rtl="0">
              <a:spcBef>
                <a:spcPts val="0"/>
              </a:spcBef>
              <a:spcAft>
                <a:spcPts val="0"/>
              </a:spcAft>
              <a:buClr>
                <a:schemeClr val="accent6"/>
              </a:buClr>
              <a:buSzPts val="4200"/>
              <a:buNone/>
              <a:defRPr sz="4200">
                <a:solidFill>
                  <a:schemeClr val="accent6"/>
                </a:solidFill>
              </a:defRPr>
            </a:lvl3pPr>
            <a:lvl4pPr lvl="3" algn="ctr" rtl="0">
              <a:spcBef>
                <a:spcPts val="0"/>
              </a:spcBef>
              <a:spcAft>
                <a:spcPts val="0"/>
              </a:spcAft>
              <a:buClr>
                <a:schemeClr val="accent6"/>
              </a:buClr>
              <a:buSzPts val="4200"/>
              <a:buNone/>
              <a:defRPr sz="4200">
                <a:solidFill>
                  <a:schemeClr val="accent6"/>
                </a:solidFill>
              </a:defRPr>
            </a:lvl4pPr>
            <a:lvl5pPr lvl="4" algn="ctr" rtl="0">
              <a:spcBef>
                <a:spcPts val="0"/>
              </a:spcBef>
              <a:spcAft>
                <a:spcPts val="0"/>
              </a:spcAft>
              <a:buClr>
                <a:schemeClr val="accent6"/>
              </a:buClr>
              <a:buSzPts val="4200"/>
              <a:buNone/>
              <a:defRPr sz="4200">
                <a:solidFill>
                  <a:schemeClr val="accent6"/>
                </a:solidFill>
              </a:defRPr>
            </a:lvl5pPr>
            <a:lvl6pPr lvl="5" algn="ctr" rtl="0">
              <a:spcBef>
                <a:spcPts val="0"/>
              </a:spcBef>
              <a:spcAft>
                <a:spcPts val="0"/>
              </a:spcAft>
              <a:buClr>
                <a:schemeClr val="accent6"/>
              </a:buClr>
              <a:buSzPts val="4200"/>
              <a:buNone/>
              <a:defRPr sz="4200">
                <a:solidFill>
                  <a:schemeClr val="accent6"/>
                </a:solidFill>
              </a:defRPr>
            </a:lvl6pPr>
            <a:lvl7pPr lvl="6" algn="ctr" rtl="0">
              <a:spcBef>
                <a:spcPts val="0"/>
              </a:spcBef>
              <a:spcAft>
                <a:spcPts val="0"/>
              </a:spcAft>
              <a:buClr>
                <a:schemeClr val="accent6"/>
              </a:buClr>
              <a:buSzPts val="4200"/>
              <a:buNone/>
              <a:defRPr sz="4200">
                <a:solidFill>
                  <a:schemeClr val="accent6"/>
                </a:solidFill>
              </a:defRPr>
            </a:lvl7pPr>
            <a:lvl8pPr lvl="7" algn="ctr" rtl="0">
              <a:spcBef>
                <a:spcPts val="0"/>
              </a:spcBef>
              <a:spcAft>
                <a:spcPts val="0"/>
              </a:spcAft>
              <a:buClr>
                <a:schemeClr val="accent6"/>
              </a:buClr>
              <a:buSzPts val="4200"/>
              <a:buNone/>
              <a:defRPr sz="4200">
                <a:solidFill>
                  <a:schemeClr val="accent6"/>
                </a:solidFill>
              </a:defRPr>
            </a:lvl8pPr>
            <a:lvl9pPr lvl="8" algn="ctr" rtl="0">
              <a:spcBef>
                <a:spcPts val="0"/>
              </a:spcBef>
              <a:spcAft>
                <a:spcPts val="0"/>
              </a:spcAft>
              <a:buClr>
                <a:schemeClr val="accent6"/>
              </a:buClr>
              <a:buSzPts val="4200"/>
              <a:buNone/>
              <a:defRPr sz="4200">
                <a:solidFill>
                  <a:schemeClr val="accent6"/>
                </a:solidFill>
              </a:defRPr>
            </a:lvl9pPr>
          </a:lstStyle>
          <a:p>
            <a:endParaRPr/>
          </a:p>
        </p:txBody>
      </p:sp>
      <p:sp>
        <p:nvSpPr>
          <p:cNvPr id="15" name="Google Shape;15;p3"/>
          <p:cNvSpPr txBox="1">
            <a:spLocks noGrp="1"/>
          </p:cNvSpPr>
          <p:nvPr>
            <p:ph type="subTitle" idx="1"/>
          </p:nvPr>
        </p:nvSpPr>
        <p:spPr>
          <a:xfrm>
            <a:off x="3210600" y="2968000"/>
            <a:ext cx="2722800" cy="73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16" name="Google Shape;16;p3"/>
          <p:cNvSpPr/>
          <p:nvPr/>
        </p:nvSpPr>
        <p:spPr>
          <a:xfrm rot="5400000">
            <a:off x="4475250" y="474750"/>
            <a:ext cx="1935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6446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p:nvPr/>
        </p:nvSpPr>
        <p:spPr>
          <a:xfrm>
            <a:off x="4980900" y="-150"/>
            <a:ext cx="41631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5829300" y="1544096"/>
            <a:ext cx="2683800" cy="5727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solidFill>
                  <a:schemeClr val="accent1"/>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5536850" y="2224472"/>
            <a:ext cx="2976300" cy="1368600"/>
          </a:xfrm>
          <a:prstGeom prst="rect">
            <a:avLst/>
          </a:prstGeom>
        </p:spPr>
        <p:txBody>
          <a:bodyPr spcFirstLastPara="1" wrap="square" lIns="91425" tIns="91425" rIns="91425" bIns="91425" anchor="t" anchorCtr="0">
            <a:noAutofit/>
          </a:bodyPr>
          <a:lstStyle>
            <a:lvl1pPr marL="457200" lvl="0" indent="-317500" algn="r">
              <a:spcBef>
                <a:spcPts val="0"/>
              </a:spcBef>
              <a:spcAft>
                <a:spcPts val="0"/>
              </a:spcAft>
              <a:buSzPts val="1400"/>
              <a:buChar char="●"/>
              <a:defRPr sz="1400">
                <a:solidFill>
                  <a:schemeClr val="accent1"/>
                </a:solidFill>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3642570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71850" y="445025"/>
            <a:ext cx="81603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2800"/>
              <a:buFont typeface="Fira Sans Extra Condensed Medium"/>
              <a:buNone/>
              <a:defRPr sz="2800">
                <a:solidFill>
                  <a:schemeClr val="lt2"/>
                </a:solidFill>
                <a:latin typeface="Fira Sans Extra Condensed Medium"/>
                <a:ea typeface="Fira Sans Extra Condensed Medium"/>
                <a:cs typeface="Fira Sans Extra Condensed Medium"/>
                <a:sym typeface="Fira Sans Extra Condensed Medium"/>
              </a:defRPr>
            </a:lvl1pPr>
            <a:lvl2pPr lvl="1">
              <a:lnSpc>
                <a:spcPct val="100000"/>
              </a:lnSpc>
              <a:spcBef>
                <a:spcPts val="0"/>
              </a:spcBef>
              <a:spcAft>
                <a:spcPts val="0"/>
              </a:spcAft>
              <a:buClr>
                <a:schemeClr val="lt2"/>
              </a:buClr>
              <a:buSzPts val="2800"/>
              <a:buNone/>
              <a:defRPr sz="2800">
                <a:solidFill>
                  <a:schemeClr val="lt2"/>
                </a:solidFill>
              </a:defRPr>
            </a:lvl2pPr>
            <a:lvl3pPr lvl="2">
              <a:lnSpc>
                <a:spcPct val="100000"/>
              </a:lnSpc>
              <a:spcBef>
                <a:spcPts val="0"/>
              </a:spcBef>
              <a:spcAft>
                <a:spcPts val="0"/>
              </a:spcAft>
              <a:buClr>
                <a:schemeClr val="lt2"/>
              </a:buClr>
              <a:buSzPts val="2800"/>
              <a:buNone/>
              <a:defRPr sz="2800">
                <a:solidFill>
                  <a:schemeClr val="lt2"/>
                </a:solidFill>
              </a:defRPr>
            </a:lvl3pPr>
            <a:lvl4pPr lvl="3">
              <a:lnSpc>
                <a:spcPct val="100000"/>
              </a:lnSpc>
              <a:spcBef>
                <a:spcPts val="0"/>
              </a:spcBef>
              <a:spcAft>
                <a:spcPts val="0"/>
              </a:spcAft>
              <a:buClr>
                <a:schemeClr val="lt2"/>
              </a:buClr>
              <a:buSzPts val="2800"/>
              <a:buNone/>
              <a:defRPr sz="2800">
                <a:solidFill>
                  <a:schemeClr val="lt2"/>
                </a:solidFill>
              </a:defRPr>
            </a:lvl4pPr>
            <a:lvl5pPr lvl="4">
              <a:lnSpc>
                <a:spcPct val="100000"/>
              </a:lnSpc>
              <a:spcBef>
                <a:spcPts val="0"/>
              </a:spcBef>
              <a:spcAft>
                <a:spcPts val="0"/>
              </a:spcAft>
              <a:buClr>
                <a:schemeClr val="lt2"/>
              </a:buClr>
              <a:buSzPts val="2800"/>
              <a:buNone/>
              <a:defRPr sz="2800">
                <a:solidFill>
                  <a:schemeClr val="lt2"/>
                </a:solidFill>
              </a:defRPr>
            </a:lvl5pPr>
            <a:lvl6pPr lvl="5">
              <a:lnSpc>
                <a:spcPct val="100000"/>
              </a:lnSpc>
              <a:spcBef>
                <a:spcPts val="0"/>
              </a:spcBef>
              <a:spcAft>
                <a:spcPts val="0"/>
              </a:spcAft>
              <a:buClr>
                <a:schemeClr val="lt2"/>
              </a:buClr>
              <a:buSzPts val="2800"/>
              <a:buNone/>
              <a:defRPr sz="2800">
                <a:solidFill>
                  <a:schemeClr val="lt2"/>
                </a:solidFill>
              </a:defRPr>
            </a:lvl6pPr>
            <a:lvl7pPr lvl="6">
              <a:lnSpc>
                <a:spcPct val="100000"/>
              </a:lnSpc>
              <a:spcBef>
                <a:spcPts val="0"/>
              </a:spcBef>
              <a:spcAft>
                <a:spcPts val="0"/>
              </a:spcAft>
              <a:buClr>
                <a:schemeClr val="lt2"/>
              </a:buClr>
              <a:buSzPts val="2800"/>
              <a:buNone/>
              <a:defRPr sz="2800">
                <a:solidFill>
                  <a:schemeClr val="lt2"/>
                </a:solidFill>
              </a:defRPr>
            </a:lvl7pPr>
            <a:lvl8pPr lvl="7">
              <a:lnSpc>
                <a:spcPct val="100000"/>
              </a:lnSpc>
              <a:spcBef>
                <a:spcPts val="0"/>
              </a:spcBef>
              <a:spcAft>
                <a:spcPts val="0"/>
              </a:spcAft>
              <a:buClr>
                <a:schemeClr val="lt2"/>
              </a:buClr>
              <a:buSzPts val="2800"/>
              <a:buNone/>
              <a:defRPr sz="2800">
                <a:solidFill>
                  <a:schemeClr val="lt2"/>
                </a:solidFill>
              </a:defRPr>
            </a:lvl8pPr>
            <a:lvl9pPr lvl="8">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671850" y="1152475"/>
            <a:ext cx="81603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ato"/>
              <a:buChar char="●"/>
              <a:defRPr sz="1800">
                <a:solidFill>
                  <a:schemeClr val="lt2"/>
                </a:solidFill>
                <a:latin typeface="Lato"/>
                <a:ea typeface="Lato"/>
                <a:cs typeface="Lato"/>
                <a:sym typeface="Lato"/>
              </a:defRPr>
            </a:lvl1pPr>
            <a:lvl2pPr marL="914400" lvl="1"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2pPr>
            <a:lvl3pPr marL="1371600" lvl="2"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3pPr>
            <a:lvl4pPr marL="1828800" lvl="3"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4pPr>
            <a:lvl5pPr marL="2286000" lvl="4"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5pPr>
            <a:lvl6pPr marL="2743200" lvl="5"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6pPr>
            <a:lvl7pPr marL="3200400" lvl="6"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7pPr>
            <a:lvl8pPr marL="3657600" lvl="7"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8pPr>
            <a:lvl9pPr marL="4114800" lvl="8" indent="-317500">
              <a:lnSpc>
                <a:spcPct val="100000"/>
              </a:lnSpc>
              <a:spcBef>
                <a:spcPts val="1600"/>
              </a:spcBef>
              <a:spcAft>
                <a:spcPts val="1600"/>
              </a:spcAft>
              <a:buClr>
                <a:schemeClr val="lt2"/>
              </a:buClr>
              <a:buSzPts val="1400"/>
              <a:buFont typeface="Lato"/>
              <a:buChar char="■"/>
              <a:defRPr>
                <a:solidFill>
                  <a:schemeClr val="lt2"/>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3" r:id="rId2"/>
    <p:sldLayoutId id="2147483654" r:id="rId3"/>
    <p:sldLayoutId id="2147483658" r:id="rId4"/>
    <p:sldLayoutId id="214748366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7">
          <p15:clr>
            <a:srgbClr val="EA4335"/>
          </p15:clr>
        </p15:guide>
        <p15:guide id="2" orient="horz" pos="342">
          <p15:clr>
            <a:srgbClr val="EA4335"/>
          </p15:clr>
        </p15:guide>
        <p15:guide id="3" pos="2880">
          <p15:clr>
            <a:srgbClr val="EA4335"/>
          </p15:clr>
        </p15:guide>
        <p15:guide id="4" orient="horz" pos="1620">
          <p15:clr>
            <a:srgbClr val="EA4335"/>
          </p15:clr>
        </p15:guide>
        <p15:guide id="5" pos="5303">
          <p15:clr>
            <a:srgbClr val="EA4335"/>
          </p15:clr>
        </p15:guide>
        <p15:guide id="6" orient="horz" pos="2898">
          <p15:clr>
            <a:srgbClr val="EA4335"/>
          </p15:clr>
        </p15:guide>
        <p15:guide id="7" pos="1669">
          <p15:clr>
            <a:srgbClr val="EA4335"/>
          </p15:clr>
        </p15:guide>
        <p15:guide id="8" pos="4104">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71850" y="445025"/>
            <a:ext cx="81603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2800"/>
              <a:buFont typeface="Fira Sans Extra Condensed Medium"/>
              <a:buNone/>
              <a:defRPr sz="2800">
                <a:solidFill>
                  <a:schemeClr val="lt2"/>
                </a:solidFill>
                <a:latin typeface="Fira Sans Extra Condensed Medium"/>
                <a:ea typeface="Fira Sans Extra Condensed Medium"/>
                <a:cs typeface="Fira Sans Extra Condensed Medium"/>
                <a:sym typeface="Fira Sans Extra Condensed Medium"/>
              </a:defRPr>
            </a:lvl1pPr>
            <a:lvl2pPr lvl="1">
              <a:lnSpc>
                <a:spcPct val="100000"/>
              </a:lnSpc>
              <a:spcBef>
                <a:spcPts val="0"/>
              </a:spcBef>
              <a:spcAft>
                <a:spcPts val="0"/>
              </a:spcAft>
              <a:buClr>
                <a:schemeClr val="lt2"/>
              </a:buClr>
              <a:buSzPts val="2800"/>
              <a:buNone/>
              <a:defRPr sz="2800">
                <a:solidFill>
                  <a:schemeClr val="lt2"/>
                </a:solidFill>
              </a:defRPr>
            </a:lvl2pPr>
            <a:lvl3pPr lvl="2">
              <a:lnSpc>
                <a:spcPct val="100000"/>
              </a:lnSpc>
              <a:spcBef>
                <a:spcPts val="0"/>
              </a:spcBef>
              <a:spcAft>
                <a:spcPts val="0"/>
              </a:spcAft>
              <a:buClr>
                <a:schemeClr val="lt2"/>
              </a:buClr>
              <a:buSzPts val="2800"/>
              <a:buNone/>
              <a:defRPr sz="2800">
                <a:solidFill>
                  <a:schemeClr val="lt2"/>
                </a:solidFill>
              </a:defRPr>
            </a:lvl3pPr>
            <a:lvl4pPr lvl="3">
              <a:lnSpc>
                <a:spcPct val="100000"/>
              </a:lnSpc>
              <a:spcBef>
                <a:spcPts val="0"/>
              </a:spcBef>
              <a:spcAft>
                <a:spcPts val="0"/>
              </a:spcAft>
              <a:buClr>
                <a:schemeClr val="lt2"/>
              </a:buClr>
              <a:buSzPts val="2800"/>
              <a:buNone/>
              <a:defRPr sz="2800">
                <a:solidFill>
                  <a:schemeClr val="lt2"/>
                </a:solidFill>
              </a:defRPr>
            </a:lvl4pPr>
            <a:lvl5pPr lvl="4">
              <a:lnSpc>
                <a:spcPct val="100000"/>
              </a:lnSpc>
              <a:spcBef>
                <a:spcPts val="0"/>
              </a:spcBef>
              <a:spcAft>
                <a:spcPts val="0"/>
              </a:spcAft>
              <a:buClr>
                <a:schemeClr val="lt2"/>
              </a:buClr>
              <a:buSzPts val="2800"/>
              <a:buNone/>
              <a:defRPr sz="2800">
                <a:solidFill>
                  <a:schemeClr val="lt2"/>
                </a:solidFill>
              </a:defRPr>
            </a:lvl5pPr>
            <a:lvl6pPr lvl="5">
              <a:lnSpc>
                <a:spcPct val="100000"/>
              </a:lnSpc>
              <a:spcBef>
                <a:spcPts val="0"/>
              </a:spcBef>
              <a:spcAft>
                <a:spcPts val="0"/>
              </a:spcAft>
              <a:buClr>
                <a:schemeClr val="lt2"/>
              </a:buClr>
              <a:buSzPts val="2800"/>
              <a:buNone/>
              <a:defRPr sz="2800">
                <a:solidFill>
                  <a:schemeClr val="lt2"/>
                </a:solidFill>
              </a:defRPr>
            </a:lvl6pPr>
            <a:lvl7pPr lvl="6">
              <a:lnSpc>
                <a:spcPct val="100000"/>
              </a:lnSpc>
              <a:spcBef>
                <a:spcPts val="0"/>
              </a:spcBef>
              <a:spcAft>
                <a:spcPts val="0"/>
              </a:spcAft>
              <a:buClr>
                <a:schemeClr val="lt2"/>
              </a:buClr>
              <a:buSzPts val="2800"/>
              <a:buNone/>
              <a:defRPr sz="2800">
                <a:solidFill>
                  <a:schemeClr val="lt2"/>
                </a:solidFill>
              </a:defRPr>
            </a:lvl7pPr>
            <a:lvl8pPr lvl="7">
              <a:lnSpc>
                <a:spcPct val="100000"/>
              </a:lnSpc>
              <a:spcBef>
                <a:spcPts val="0"/>
              </a:spcBef>
              <a:spcAft>
                <a:spcPts val="0"/>
              </a:spcAft>
              <a:buClr>
                <a:schemeClr val="lt2"/>
              </a:buClr>
              <a:buSzPts val="2800"/>
              <a:buNone/>
              <a:defRPr sz="2800">
                <a:solidFill>
                  <a:schemeClr val="lt2"/>
                </a:solidFill>
              </a:defRPr>
            </a:lvl8pPr>
            <a:lvl9pPr lvl="8">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671850" y="1152475"/>
            <a:ext cx="81603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ato"/>
              <a:buChar char="●"/>
              <a:defRPr sz="1800">
                <a:solidFill>
                  <a:schemeClr val="lt2"/>
                </a:solidFill>
                <a:latin typeface="Lato"/>
                <a:ea typeface="Lato"/>
                <a:cs typeface="Lato"/>
                <a:sym typeface="Lato"/>
              </a:defRPr>
            </a:lvl1pPr>
            <a:lvl2pPr marL="914400" lvl="1"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2pPr>
            <a:lvl3pPr marL="1371600" lvl="2"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3pPr>
            <a:lvl4pPr marL="1828800" lvl="3"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4pPr>
            <a:lvl5pPr marL="2286000" lvl="4"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5pPr>
            <a:lvl6pPr marL="2743200" lvl="5"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6pPr>
            <a:lvl7pPr marL="3200400" lvl="6"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7pPr>
            <a:lvl8pPr marL="3657600" lvl="7"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8pPr>
            <a:lvl9pPr marL="4114800" lvl="8" indent="-317500">
              <a:lnSpc>
                <a:spcPct val="100000"/>
              </a:lnSpc>
              <a:spcBef>
                <a:spcPts val="1600"/>
              </a:spcBef>
              <a:spcAft>
                <a:spcPts val="1600"/>
              </a:spcAft>
              <a:buClr>
                <a:schemeClr val="lt2"/>
              </a:buClr>
              <a:buSzPts val="1400"/>
              <a:buFont typeface="Lato"/>
              <a:buChar char="■"/>
              <a:defRPr>
                <a:solidFill>
                  <a:schemeClr val="lt2"/>
                </a:solidFill>
                <a:latin typeface="Lato"/>
                <a:ea typeface="Lato"/>
                <a:cs typeface="Lato"/>
                <a:sym typeface="Lato"/>
              </a:defRPr>
            </a:lvl9pPr>
          </a:lstStyle>
          <a:p>
            <a:endParaRPr/>
          </a:p>
        </p:txBody>
      </p:sp>
    </p:spTree>
    <p:extLst>
      <p:ext uri="{BB962C8B-B14F-4D97-AF65-F5344CB8AC3E}">
        <p14:creationId xmlns:p14="http://schemas.microsoft.com/office/powerpoint/2010/main" val="1198702328"/>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7">
          <p15:clr>
            <a:srgbClr val="EA4335"/>
          </p15:clr>
        </p15:guide>
        <p15:guide id="2" orient="horz" pos="342">
          <p15:clr>
            <a:srgbClr val="EA4335"/>
          </p15:clr>
        </p15:guide>
        <p15:guide id="3" pos="2880">
          <p15:clr>
            <a:srgbClr val="EA4335"/>
          </p15:clr>
        </p15:guide>
        <p15:guide id="4" orient="horz" pos="1620">
          <p15:clr>
            <a:srgbClr val="EA4335"/>
          </p15:clr>
        </p15:guide>
        <p15:guide id="5" pos="5303">
          <p15:clr>
            <a:srgbClr val="EA4335"/>
          </p15:clr>
        </p15:guide>
        <p15:guide id="6" orient="horz" pos="2898">
          <p15:clr>
            <a:srgbClr val="EA4335"/>
          </p15:clr>
        </p15:guide>
        <p15:guide id="7" pos="1669">
          <p15:clr>
            <a:srgbClr val="EA4335"/>
          </p15:clr>
        </p15:guide>
        <p15:guide id="8" pos="4104">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2ky701279qlou23p6256zftv-wpengine.netdna-ssl.com/wp-content/uploads/2020/05/PY-20-21-21-22-Targets-sent-to-locals.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https://www2.ed.gov/about/offices/list/ovae/pi/AdultEd/octae-program-memo-20-2.pdf" TargetMode="External"/><Relationship Id="rId7" Type="http://schemas.openxmlformats.org/officeDocument/2006/relationships/diagramColors" Target="../diagrams/colors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25.png"/><Relationship Id="rId4" Type="http://schemas.openxmlformats.org/officeDocument/2006/relationships/diagramData" Target="../diagrams/data4.xml"/><Relationship Id="rId9" Type="http://schemas.openxmlformats.org/officeDocument/2006/relationships/image" Target="../media/image24.gif"/></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2.ed.gov/about/offices/list/ovae/pi/AdultEd/octae-program-memo-17-2.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8.e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jpg"/><Relationship Id="rId7" Type="http://schemas.openxmlformats.org/officeDocument/2006/relationships/diagramColors" Target="../diagrams/colors5.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communitycolleges.wy.edu/adult-education/directors/" TargetMode="Externa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communitycolleges.wy.edu/ae-policies/" TargetMode="External"/><Relationship Id="rId4" Type="http://schemas.openxmlformats.org/officeDocument/2006/relationships/image" Target="../media/image3.jpg"/></Relationships>
</file>

<file path=ppt/slides/_rels/slide4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jpg"/><Relationship Id="rId7" Type="http://schemas.openxmlformats.org/officeDocument/2006/relationships/diagramColors" Target="../diagrams/colors7.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hyperlink" Target="https://communitycolleges.wy.edu/adult-education/directors/"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hyperlink" Target="https://2ky701279qlou23p6256zftv-wpengine.netdna-ssl.com/wp-content/uploads/2020/04/SIA-Checklist-updated.pdf"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2.ed.gov/policy/adulted/guid/memoranda.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jp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nrsweb.org/training-ta/online-courses" TargetMode="External"/><Relationship Id="rId5" Type="http://schemas.openxmlformats.org/officeDocument/2006/relationships/image" Target="../media/image11.png"/><Relationship Id="rId4" Type="http://schemas.openxmlformats.org/officeDocument/2006/relationships/hyperlink" Target="https://nrsweb.org/policy-data/nrs-ta-guide" TargetMode="Externa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173" name="Google Shape;173;p30"/>
          <p:cNvSpPr txBox="1">
            <a:spLocks noGrp="1"/>
          </p:cNvSpPr>
          <p:nvPr>
            <p:ph type="ctrTitle"/>
          </p:nvPr>
        </p:nvSpPr>
        <p:spPr>
          <a:xfrm>
            <a:off x="726099" y="542575"/>
            <a:ext cx="4982937" cy="1686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latin typeface="Arial" panose="020B0604020202020204" pitchFamily="34" charset="0"/>
                <a:cs typeface="Arial" panose="020B0604020202020204" pitchFamily="34" charset="0"/>
              </a:rPr>
              <a:t>New Director Training</a:t>
            </a:r>
            <a:endParaRPr dirty="0">
              <a:latin typeface="Arial" panose="020B0604020202020204" pitchFamily="34" charset="0"/>
              <a:cs typeface="Arial" panose="020B0604020202020204" pitchFamily="34" charset="0"/>
            </a:endParaRPr>
          </a:p>
        </p:txBody>
      </p:sp>
      <p:sp>
        <p:nvSpPr>
          <p:cNvPr id="174" name="Google Shape;174;p30"/>
          <p:cNvSpPr txBox="1">
            <a:spLocks noGrp="1"/>
          </p:cNvSpPr>
          <p:nvPr>
            <p:ph type="subTitle" idx="1"/>
          </p:nvPr>
        </p:nvSpPr>
        <p:spPr>
          <a:xfrm>
            <a:off x="726100" y="2317800"/>
            <a:ext cx="3779100" cy="58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latin typeface="Arial" panose="020B0604020202020204" pitchFamily="34" charset="0"/>
                <a:cs typeface="Arial" panose="020B0604020202020204" pitchFamily="34" charset="0"/>
              </a:rPr>
              <a:t>Virtual Format</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05370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019" y="542575"/>
            <a:ext cx="7996981" cy="548700"/>
          </a:xfrm>
        </p:spPr>
        <p:txBody>
          <a:bodyPr/>
          <a:lstStyle/>
          <a:p>
            <a:pPr algn="ctr"/>
            <a:r>
              <a:rPr lang="en-US" sz="4000" dirty="0" smtClean="0"/>
              <a:t>NRS Definitions &amp; Regulations for Adult Education</a:t>
            </a:r>
            <a:endParaRPr lang="en-US" sz="4000" dirty="0"/>
          </a:p>
        </p:txBody>
      </p:sp>
      <p:sp>
        <p:nvSpPr>
          <p:cNvPr id="3" name="Text Placeholder 2"/>
          <p:cNvSpPr>
            <a:spLocks noGrp="1"/>
          </p:cNvSpPr>
          <p:nvPr>
            <p:ph type="body" idx="1"/>
          </p:nvPr>
        </p:nvSpPr>
        <p:spPr>
          <a:xfrm>
            <a:off x="546009" y="1588828"/>
            <a:ext cx="6709985" cy="1400100"/>
          </a:xfrm>
        </p:spPr>
        <p:txBody>
          <a:bodyPr/>
          <a:lstStyle/>
          <a:p>
            <a:pPr algn="l"/>
            <a:r>
              <a:rPr lang="en-US" sz="2800" dirty="0" smtClean="0"/>
              <a:t>Types of Individuals</a:t>
            </a:r>
          </a:p>
          <a:p>
            <a:pPr algn="l"/>
            <a:r>
              <a:rPr lang="en-US" sz="2800" dirty="0" smtClean="0"/>
              <a:t>Educational Functioning Levels</a:t>
            </a:r>
          </a:p>
          <a:p>
            <a:pPr algn="l"/>
            <a:r>
              <a:rPr lang="en-US" sz="2800" dirty="0" smtClean="0"/>
              <a:t>Measuring Gain for Performance </a:t>
            </a:r>
          </a:p>
          <a:p>
            <a:pPr algn="l"/>
            <a:r>
              <a:rPr lang="en-US" sz="2800" dirty="0" smtClean="0"/>
              <a:t>Periods of Participation</a:t>
            </a:r>
          </a:p>
          <a:p>
            <a:pPr algn="l"/>
            <a:r>
              <a:rPr lang="en-US" sz="2800" dirty="0" smtClean="0"/>
              <a:t>Outcome Measures</a:t>
            </a:r>
          </a:p>
          <a:p>
            <a:pPr marL="139700" indent="0" algn="l">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9557" y="1749858"/>
            <a:ext cx="2131552" cy="2354251"/>
          </a:xfrm>
          <a:prstGeom prst="rect">
            <a:avLst/>
          </a:prstGeom>
        </p:spPr>
      </p:pic>
    </p:spTree>
    <p:extLst>
      <p:ext uri="{BB962C8B-B14F-4D97-AF65-F5344CB8AC3E}">
        <p14:creationId xmlns:p14="http://schemas.microsoft.com/office/powerpoint/2010/main" val="10192158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748" y="22869"/>
            <a:ext cx="7979088" cy="548700"/>
          </a:xfrm>
        </p:spPr>
        <p:txBody>
          <a:bodyPr/>
          <a:lstStyle/>
          <a:p>
            <a:pPr algn="ctr"/>
            <a:r>
              <a:rPr lang="en-US" dirty="0" smtClean="0"/>
              <a:t>Participant vs. Reportable Individual</a:t>
            </a:r>
            <a:endParaRPr lang="en-US" dirty="0"/>
          </a:p>
        </p:txBody>
      </p:sp>
      <p:pic>
        <p:nvPicPr>
          <p:cNvPr id="4" name="Picture 3"/>
          <p:cNvPicPr>
            <a:picLocks noChangeAspect="1"/>
          </p:cNvPicPr>
          <p:nvPr/>
        </p:nvPicPr>
        <p:blipFill>
          <a:blip r:embed="rId3"/>
          <a:stretch>
            <a:fillRect/>
          </a:stretch>
        </p:blipFill>
        <p:spPr>
          <a:xfrm>
            <a:off x="1212214" y="873995"/>
            <a:ext cx="7271622" cy="3941370"/>
          </a:xfrm>
          <a:prstGeom prst="rect">
            <a:avLst/>
          </a:prstGeom>
        </p:spPr>
      </p:pic>
      <p:sp>
        <p:nvSpPr>
          <p:cNvPr id="5" name="Left Brace 4"/>
          <p:cNvSpPr/>
          <p:nvPr/>
        </p:nvSpPr>
        <p:spPr>
          <a:xfrm>
            <a:off x="2143354" y="1046073"/>
            <a:ext cx="299923" cy="3716122"/>
          </a:xfrm>
          <a:prstGeom prst="leftBrace">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6" name="TextBox 5"/>
          <p:cNvSpPr txBox="1"/>
          <p:nvPr/>
        </p:nvSpPr>
        <p:spPr>
          <a:xfrm>
            <a:off x="358445" y="2534802"/>
            <a:ext cx="1521561" cy="738664"/>
          </a:xfrm>
          <a:prstGeom prst="rect">
            <a:avLst/>
          </a:prstGeom>
          <a:noFill/>
        </p:spPr>
        <p:txBody>
          <a:bodyPr wrap="square" rtlCol="0">
            <a:spAutoFit/>
          </a:bodyPr>
          <a:lstStyle/>
          <a:p>
            <a:r>
              <a:rPr lang="en-US" dirty="0" smtClean="0"/>
              <a:t>Reported on all Tables except 2A.</a:t>
            </a:r>
          </a:p>
        </p:txBody>
      </p:sp>
      <p:sp>
        <p:nvSpPr>
          <p:cNvPr id="7" name="Right Brace 6"/>
          <p:cNvSpPr/>
          <p:nvPr/>
        </p:nvSpPr>
        <p:spPr>
          <a:xfrm>
            <a:off x="7285939" y="1254692"/>
            <a:ext cx="329184" cy="3560673"/>
          </a:xfrm>
          <a:prstGeom prst="rightBrace">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8" name="TextBox 7"/>
          <p:cNvSpPr txBox="1"/>
          <p:nvPr/>
        </p:nvSpPr>
        <p:spPr>
          <a:xfrm>
            <a:off x="7783372" y="2696479"/>
            <a:ext cx="1272845" cy="523220"/>
          </a:xfrm>
          <a:prstGeom prst="rect">
            <a:avLst/>
          </a:prstGeom>
          <a:noFill/>
        </p:spPr>
        <p:txBody>
          <a:bodyPr wrap="square" rtlCol="0">
            <a:spAutoFit/>
          </a:bodyPr>
          <a:lstStyle/>
          <a:p>
            <a:r>
              <a:rPr lang="en-US" dirty="0" smtClean="0"/>
              <a:t>Reported on Table 2A</a:t>
            </a:r>
            <a:endParaRPr lang="en-US" dirty="0"/>
          </a:p>
        </p:txBody>
      </p:sp>
    </p:spTree>
    <p:extLst>
      <p:ext uri="{BB962C8B-B14F-4D97-AF65-F5344CB8AC3E}">
        <p14:creationId xmlns:p14="http://schemas.microsoft.com/office/powerpoint/2010/main" val="324287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508" y="147554"/>
            <a:ext cx="5103300" cy="548700"/>
          </a:xfrm>
        </p:spPr>
        <p:txBody>
          <a:bodyPr/>
          <a:lstStyle/>
          <a:p>
            <a:pPr algn="ctr"/>
            <a:r>
              <a:rPr lang="en-US" dirty="0" smtClean="0"/>
              <a:t>Types of Learners</a:t>
            </a:r>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3829018099"/>
              </p:ext>
            </p:extLst>
          </p:nvPr>
        </p:nvGraphicFramePr>
        <p:xfrm>
          <a:off x="182880" y="768096"/>
          <a:ext cx="8727034" cy="41623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65822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09574" y="81531"/>
            <a:ext cx="7752317" cy="548700"/>
          </a:xfrm>
        </p:spPr>
        <p:txBody>
          <a:bodyPr/>
          <a:lstStyle/>
          <a:p>
            <a:pPr algn="ctr"/>
            <a:r>
              <a:rPr lang="en-US" dirty="0" smtClean="0"/>
              <a:t>Distance Learning Curriculum Models</a:t>
            </a:r>
            <a:endParaRPr lang="en-US" dirty="0"/>
          </a:p>
        </p:txBody>
      </p:sp>
      <p:grpSp>
        <p:nvGrpSpPr>
          <p:cNvPr id="48" name="Google Shape;8606;p64"/>
          <p:cNvGrpSpPr/>
          <p:nvPr/>
        </p:nvGrpSpPr>
        <p:grpSpPr>
          <a:xfrm>
            <a:off x="709574" y="731520"/>
            <a:ext cx="7300570" cy="4191609"/>
            <a:chOff x="4334725" y="1355875"/>
            <a:chExt cx="3106650" cy="3001900"/>
          </a:xfrm>
        </p:grpSpPr>
        <p:grpSp>
          <p:nvGrpSpPr>
            <p:cNvPr id="49" name="Google Shape;8607;p64"/>
            <p:cNvGrpSpPr/>
            <p:nvPr/>
          </p:nvGrpSpPr>
          <p:grpSpPr>
            <a:xfrm>
              <a:off x="4516050" y="1724875"/>
              <a:ext cx="2693725" cy="2632900"/>
              <a:chOff x="4516050" y="1724875"/>
              <a:chExt cx="2693725" cy="2632900"/>
            </a:xfrm>
          </p:grpSpPr>
          <p:sp>
            <p:nvSpPr>
              <p:cNvPr id="54" name="Google Shape;8608;p64"/>
              <p:cNvSpPr/>
              <p:nvPr/>
            </p:nvSpPr>
            <p:spPr>
              <a:xfrm>
                <a:off x="6227525" y="1737400"/>
                <a:ext cx="982250" cy="1548550"/>
              </a:xfrm>
              <a:custGeom>
                <a:avLst/>
                <a:gdLst/>
                <a:ahLst/>
                <a:cxnLst/>
                <a:rect l="l" t="t" r="r" b="b"/>
                <a:pathLst>
                  <a:path w="39290" h="61942" extrusionOk="0">
                    <a:moveTo>
                      <a:pt x="2948" y="0"/>
                    </a:moveTo>
                    <a:lnTo>
                      <a:pt x="2948" y="0"/>
                    </a:lnTo>
                    <a:cubicBezTo>
                      <a:pt x="2963" y="140"/>
                      <a:pt x="2988" y="275"/>
                      <a:pt x="2997" y="415"/>
                    </a:cubicBezTo>
                    <a:cubicBezTo>
                      <a:pt x="3257" y="4251"/>
                      <a:pt x="2198" y="8060"/>
                      <a:pt x="0" y="11214"/>
                    </a:cubicBezTo>
                    <a:cubicBezTo>
                      <a:pt x="16180" y="17156"/>
                      <a:pt x="27723" y="32699"/>
                      <a:pt x="27723" y="50939"/>
                    </a:cubicBezTo>
                    <a:cubicBezTo>
                      <a:pt x="27725" y="53819"/>
                      <a:pt x="27433" y="56688"/>
                      <a:pt x="26854" y="59506"/>
                    </a:cubicBezTo>
                    <a:cubicBezTo>
                      <a:pt x="27615" y="59401"/>
                      <a:pt x="28380" y="59330"/>
                      <a:pt x="29155" y="59330"/>
                    </a:cubicBezTo>
                    <a:cubicBezTo>
                      <a:pt x="32030" y="59330"/>
                      <a:pt x="34946" y="60066"/>
                      <a:pt x="37619" y="61594"/>
                    </a:cubicBezTo>
                    <a:cubicBezTo>
                      <a:pt x="37808" y="61702"/>
                      <a:pt x="37980" y="61827"/>
                      <a:pt x="38161" y="61942"/>
                    </a:cubicBezTo>
                    <a:cubicBezTo>
                      <a:pt x="38912" y="58322"/>
                      <a:pt x="39289" y="54635"/>
                      <a:pt x="39289" y="50939"/>
                    </a:cubicBezTo>
                    <a:cubicBezTo>
                      <a:pt x="39289" y="27328"/>
                      <a:pt x="24090" y="7277"/>
                      <a:pt x="2948" y="0"/>
                    </a:cubicBezTo>
                    <a:close/>
                  </a:path>
                </a:pathLst>
              </a:custGeom>
              <a:ln>
                <a:headEnd type="none" w="sm" len="sm"/>
                <a:tailEnd type="none" w="sm" len="sm"/>
              </a:ln>
            </p:spPr>
            <p:style>
              <a:lnRef idx="1">
                <a:schemeClr val="accent6"/>
              </a:lnRef>
              <a:fillRef idx="3">
                <a:schemeClr val="accent6"/>
              </a:fillRef>
              <a:effectRef idx="2">
                <a:schemeClr val="accent6"/>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5" name="Google Shape;8609;p64"/>
              <p:cNvSpPr/>
              <p:nvPr/>
            </p:nvSpPr>
            <p:spPr>
              <a:xfrm>
                <a:off x="4516050" y="1724875"/>
                <a:ext cx="1010900" cy="1581800"/>
              </a:xfrm>
              <a:custGeom>
                <a:avLst/>
                <a:gdLst/>
                <a:ahLst/>
                <a:cxnLst/>
                <a:rect l="l" t="t" r="r" b="b"/>
                <a:pathLst>
                  <a:path w="40436" h="63272" extrusionOk="0">
                    <a:moveTo>
                      <a:pt x="37823" y="1"/>
                    </a:moveTo>
                    <a:lnTo>
                      <a:pt x="37823" y="1"/>
                    </a:lnTo>
                    <a:cubicBezTo>
                      <a:pt x="15908" y="6831"/>
                      <a:pt x="0" y="27279"/>
                      <a:pt x="0" y="51443"/>
                    </a:cubicBezTo>
                    <a:cubicBezTo>
                      <a:pt x="3" y="55421"/>
                      <a:pt x="444" y="59389"/>
                      <a:pt x="1318" y="63272"/>
                    </a:cubicBezTo>
                    <a:cubicBezTo>
                      <a:pt x="1575" y="63078"/>
                      <a:pt x="1825" y="62880"/>
                      <a:pt x="2093" y="62700"/>
                    </a:cubicBezTo>
                    <a:cubicBezTo>
                      <a:pt x="5004" y="60760"/>
                      <a:pt x="8236" y="59853"/>
                      <a:pt x="11420" y="59853"/>
                    </a:cubicBezTo>
                    <a:cubicBezTo>
                      <a:pt x="11754" y="59853"/>
                      <a:pt x="12085" y="59912"/>
                      <a:pt x="12418" y="59931"/>
                    </a:cubicBezTo>
                    <a:cubicBezTo>
                      <a:pt x="11849" y="57138"/>
                      <a:pt x="11565" y="54293"/>
                      <a:pt x="11565" y="51440"/>
                    </a:cubicBezTo>
                    <a:cubicBezTo>
                      <a:pt x="11565" y="32776"/>
                      <a:pt x="23659" y="16944"/>
                      <a:pt x="40435" y="11325"/>
                    </a:cubicBezTo>
                    <a:cubicBezTo>
                      <a:pt x="38630" y="8592"/>
                      <a:pt x="37671" y="5392"/>
                      <a:pt x="37676" y="2117"/>
                    </a:cubicBezTo>
                    <a:cubicBezTo>
                      <a:pt x="37681" y="1409"/>
                      <a:pt x="37730" y="702"/>
                      <a:pt x="37823" y="1"/>
                    </a:cubicBezTo>
                    <a:close/>
                  </a:path>
                </a:pathLst>
              </a:custGeom>
              <a:ln>
                <a:headEnd type="none" w="sm" len="sm"/>
                <a:tailEnd type="none" w="sm" len="sm"/>
              </a:ln>
            </p:spPr>
            <p:style>
              <a:lnRef idx="1">
                <a:schemeClr val="accent6"/>
              </a:lnRef>
              <a:fillRef idx="3">
                <a:schemeClr val="accent6"/>
              </a:fillRef>
              <a:effectRef idx="2">
                <a:schemeClr val="accent6"/>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6" name="Google Shape;8610;p64"/>
              <p:cNvSpPr/>
              <p:nvPr/>
            </p:nvSpPr>
            <p:spPr>
              <a:xfrm>
                <a:off x="4977525" y="3800325"/>
                <a:ext cx="1782050" cy="557450"/>
              </a:xfrm>
              <a:custGeom>
                <a:avLst/>
                <a:gdLst/>
                <a:ahLst/>
                <a:cxnLst/>
                <a:rect l="l" t="t" r="r" b="b"/>
                <a:pathLst>
                  <a:path w="71282" h="22298" extrusionOk="0">
                    <a:moveTo>
                      <a:pt x="63561" y="0"/>
                    </a:moveTo>
                    <a:cubicBezTo>
                      <a:pt x="56083" y="6671"/>
                      <a:pt x="46226" y="10731"/>
                      <a:pt x="35414" y="10731"/>
                    </a:cubicBezTo>
                    <a:cubicBezTo>
                      <a:pt x="25098" y="10731"/>
                      <a:pt x="15646" y="7034"/>
                      <a:pt x="8302" y="898"/>
                    </a:cubicBezTo>
                    <a:cubicBezTo>
                      <a:pt x="6892" y="3910"/>
                      <a:pt x="4587" y="6522"/>
                      <a:pt x="1428" y="8290"/>
                    </a:cubicBezTo>
                    <a:cubicBezTo>
                      <a:pt x="962" y="8562"/>
                      <a:pt x="481" y="8778"/>
                      <a:pt x="0" y="9001"/>
                    </a:cubicBezTo>
                    <a:cubicBezTo>
                      <a:pt x="9472" y="17274"/>
                      <a:pt x="21853" y="22297"/>
                      <a:pt x="35414" y="22297"/>
                    </a:cubicBezTo>
                    <a:cubicBezTo>
                      <a:pt x="49193" y="22297"/>
                      <a:pt x="61756" y="17117"/>
                      <a:pt x="71282" y="8609"/>
                    </a:cubicBezTo>
                    <a:cubicBezTo>
                      <a:pt x="67593" y="6654"/>
                      <a:pt x="64981" y="3559"/>
                      <a:pt x="63561" y="0"/>
                    </a:cubicBezTo>
                    <a:close/>
                  </a:path>
                </a:pathLst>
              </a:custGeom>
              <a:ln>
                <a:headEnd type="none" w="sm" len="sm"/>
                <a:tailEnd type="none" w="sm" len="sm"/>
              </a:ln>
            </p:spPr>
            <p:style>
              <a:lnRef idx="1">
                <a:schemeClr val="accent6"/>
              </a:lnRef>
              <a:fillRef idx="3">
                <a:schemeClr val="accent6"/>
              </a:fillRef>
              <a:effectRef idx="2">
                <a:schemeClr val="accent6"/>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0" name="Google Shape;8611;p64"/>
            <p:cNvGrpSpPr/>
            <p:nvPr/>
          </p:nvGrpSpPr>
          <p:grpSpPr>
            <a:xfrm>
              <a:off x="4334725" y="1355875"/>
              <a:ext cx="3106650" cy="2709650"/>
              <a:chOff x="4334725" y="1355875"/>
              <a:chExt cx="3106650" cy="2709650"/>
            </a:xfrm>
          </p:grpSpPr>
          <p:sp>
            <p:nvSpPr>
              <p:cNvPr id="51" name="Google Shape;8612;p64"/>
              <p:cNvSpPr/>
              <p:nvPr/>
            </p:nvSpPr>
            <p:spPr>
              <a:xfrm>
                <a:off x="5427950" y="1355875"/>
                <a:ext cx="904575" cy="1665925"/>
              </a:xfrm>
              <a:custGeom>
                <a:avLst/>
                <a:gdLst/>
                <a:ahLst/>
                <a:cxnLst/>
                <a:rect l="l" t="t" r="r" b="b"/>
                <a:pathLst>
                  <a:path w="36183" h="66637" fill="none" extrusionOk="0">
                    <a:moveTo>
                      <a:pt x="25479" y="47040"/>
                    </a:moveTo>
                    <a:cubicBezTo>
                      <a:pt x="22352" y="45966"/>
                      <a:pt x="20318" y="42954"/>
                      <a:pt x="20318" y="39712"/>
                    </a:cubicBezTo>
                    <a:lnTo>
                      <a:pt x="20318" y="39474"/>
                    </a:lnTo>
                    <a:cubicBezTo>
                      <a:pt x="20318" y="36347"/>
                      <a:pt x="22239" y="33578"/>
                      <a:pt x="25000" y="32260"/>
                    </a:cubicBezTo>
                    <a:cubicBezTo>
                      <a:pt x="27831" y="31007"/>
                      <a:pt x="30234" y="28986"/>
                      <a:pt x="31983" y="26475"/>
                    </a:cubicBezTo>
                    <a:cubicBezTo>
                      <a:pt x="34181" y="23321"/>
                      <a:pt x="35240" y="19512"/>
                      <a:pt x="34980" y="15676"/>
                    </a:cubicBezTo>
                    <a:cubicBezTo>
                      <a:pt x="34971" y="15536"/>
                      <a:pt x="34944" y="15398"/>
                      <a:pt x="34931" y="15261"/>
                    </a:cubicBezTo>
                    <a:cubicBezTo>
                      <a:pt x="34134" y="7155"/>
                      <a:pt x="27505" y="636"/>
                      <a:pt x="19357" y="47"/>
                    </a:cubicBezTo>
                    <a:cubicBezTo>
                      <a:pt x="18930" y="18"/>
                      <a:pt x="18513" y="1"/>
                      <a:pt x="18094" y="1"/>
                    </a:cubicBezTo>
                    <a:cubicBezTo>
                      <a:pt x="9517" y="1"/>
                      <a:pt x="2397" y="6439"/>
                      <a:pt x="1347" y="14761"/>
                    </a:cubicBezTo>
                    <a:cubicBezTo>
                      <a:pt x="1254" y="15462"/>
                      <a:pt x="1205" y="16169"/>
                      <a:pt x="1200" y="16875"/>
                    </a:cubicBezTo>
                    <a:cubicBezTo>
                      <a:pt x="1195" y="20149"/>
                      <a:pt x="2154" y="23352"/>
                      <a:pt x="3959" y="26085"/>
                    </a:cubicBezTo>
                    <a:cubicBezTo>
                      <a:pt x="5703" y="28734"/>
                      <a:pt x="8168" y="30872"/>
                      <a:pt x="11057" y="32260"/>
                    </a:cubicBezTo>
                    <a:cubicBezTo>
                      <a:pt x="13944" y="33580"/>
                      <a:pt x="15864" y="36464"/>
                      <a:pt x="15864" y="39714"/>
                    </a:cubicBezTo>
                    <a:cubicBezTo>
                      <a:pt x="15864" y="42954"/>
                      <a:pt x="13829" y="45963"/>
                      <a:pt x="10817" y="47040"/>
                    </a:cubicBezTo>
                    <a:cubicBezTo>
                      <a:pt x="6250" y="48725"/>
                      <a:pt x="2404" y="51975"/>
                      <a:pt x="0" y="56176"/>
                    </a:cubicBezTo>
                    <a:lnTo>
                      <a:pt x="18155" y="66637"/>
                    </a:lnTo>
                    <a:lnTo>
                      <a:pt x="36182" y="56176"/>
                    </a:lnTo>
                    <a:cubicBezTo>
                      <a:pt x="33781" y="51972"/>
                      <a:pt x="29930" y="48723"/>
                      <a:pt x="25479" y="47040"/>
                    </a:cubicBezTo>
                    <a:close/>
                  </a:path>
                </a:pathLst>
              </a:custGeom>
              <a:ln>
                <a:headEnd type="none" w="sm" len="sm"/>
                <a:tailEnd type="none" w="sm" len="sm"/>
              </a:ln>
            </p:spPr>
            <p:style>
              <a:lnRef idx="1">
                <a:schemeClr val="accent6"/>
              </a:lnRef>
              <a:fillRef idx="3">
                <a:schemeClr val="accent6"/>
              </a:fillRef>
              <a:effectRef idx="2">
                <a:schemeClr val="accent6"/>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2" name="Google Shape;8613;p64"/>
              <p:cNvSpPr/>
              <p:nvPr/>
            </p:nvSpPr>
            <p:spPr>
              <a:xfrm>
                <a:off x="4334725" y="2760325"/>
                <a:ext cx="1547125" cy="1304775"/>
              </a:xfrm>
              <a:custGeom>
                <a:avLst/>
                <a:gdLst/>
                <a:ahLst/>
                <a:cxnLst/>
                <a:rect l="l" t="t" r="r" b="b"/>
                <a:pathLst>
                  <a:path w="61885" h="52191" fill="none" extrusionOk="0">
                    <a:moveTo>
                      <a:pt x="43727" y="1"/>
                    </a:moveTo>
                    <a:cubicBezTo>
                      <a:pt x="41323" y="4212"/>
                      <a:pt x="40487" y="9019"/>
                      <a:pt x="41208" y="13829"/>
                    </a:cubicBezTo>
                    <a:cubicBezTo>
                      <a:pt x="41804" y="17069"/>
                      <a:pt x="40247" y="20321"/>
                      <a:pt x="37362" y="21878"/>
                    </a:cubicBezTo>
                    <a:lnTo>
                      <a:pt x="37237" y="22004"/>
                    </a:lnTo>
                    <a:cubicBezTo>
                      <a:pt x="35989" y="22712"/>
                      <a:pt x="34579" y="23085"/>
                      <a:pt x="33144" y="23090"/>
                    </a:cubicBezTo>
                    <a:cubicBezTo>
                      <a:pt x="31510" y="23095"/>
                      <a:pt x="29914" y="22587"/>
                      <a:pt x="28582" y="21638"/>
                    </a:cubicBezTo>
                    <a:cubicBezTo>
                      <a:pt x="25950" y="19752"/>
                      <a:pt x="22852" y="18705"/>
                      <a:pt x="19671" y="18513"/>
                    </a:cubicBezTo>
                    <a:cubicBezTo>
                      <a:pt x="19338" y="18494"/>
                      <a:pt x="19007" y="18435"/>
                      <a:pt x="18673" y="18435"/>
                    </a:cubicBezTo>
                    <a:cubicBezTo>
                      <a:pt x="15489" y="18435"/>
                      <a:pt x="12257" y="19345"/>
                      <a:pt x="9348" y="21282"/>
                    </a:cubicBezTo>
                    <a:cubicBezTo>
                      <a:pt x="9078" y="21462"/>
                      <a:pt x="8828" y="21663"/>
                      <a:pt x="8573" y="21856"/>
                    </a:cubicBezTo>
                    <a:cubicBezTo>
                      <a:pt x="2203" y="26681"/>
                      <a:pt x="1" y="35395"/>
                      <a:pt x="3579" y="42679"/>
                    </a:cubicBezTo>
                    <a:cubicBezTo>
                      <a:pt x="6535" y="48755"/>
                      <a:pt x="12519" y="52191"/>
                      <a:pt x="18698" y="52191"/>
                    </a:cubicBezTo>
                    <a:cubicBezTo>
                      <a:pt x="21064" y="52191"/>
                      <a:pt x="23448" y="51656"/>
                      <a:pt x="25712" y="50604"/>
                    </a:cubicBezTo>
                    <a:cubicBezTo>
                      <a:pt x="26193" y="50381"/>
                      <a:pt x="26674" y="50165"/>
                      <a:pt x="27140" y="49893"/>
                    </a:cubicBezTo>
                    <a:cubicBezTo>
                      <a:pt x="30299" y="48122"/>
                      <a:pt x="32604" y="45510"/>
                      <a:pt x="34014" y="42498"/>
                    </a:cubicBezTo>
                    <a:cubicBezTo>
                      <a:pt x="35307" y="39741"/>
                      <a:pt x="35837" y="36690"/>
                      <a:pt x="35552" y="33659"/>
                    </a:cubicBezTo>
                    <a:cubicBezTo>
                      <a:pt x="35312" y="30534"/>
                      <a:pt x="36882" y="27409"/>
                      <a:pt x="39641" y="25852"/>
                    </a:cubicBezTo>
                    <a:cubicBezTo>
                      <a:pt x="40902" y="25114"/>
                      <a:pt x="42282" y="24748"/>
                      <a:pt x="43641" y="24748"/>
                    </a:cubicBezTo>
                    <a:cubicBezTo>
                      <a:pt x="45392" y="24748"/>
                      <a:pt x="47119" y="25356"/>
                      <a:pt x="48534" y="26573"/>
                    </a:cubicBezTo>
                    <a:cubicBezTo>
                      <a:pt x="52382" y="29572"/>
                      <a:pt x="57074" y="31255"/>
                      <a:pt x="61884" y="31255"/>
                    </a:cubicBezTo>
                    <a:lnTo>
                      <a:pt x="61884" y="10461"/>
                    </a:lnTo>
                    <a:lnTo>
                      <a:pt x="61884" y="10461"/>
                    </a:lnTo>
                    <a:close/>
                  </a:path>
                </a:pathLst>
              </a:custGeom>
              <a:ln>
                <a:headEnd type="none" w="sm" len="sm"/>
                <a:tailEnd type="none" w="sm" len="sm"/>
              </a:ln>
            </p:spPr>
            <p:style>
              <a:lnRef idx="1">
                <a:schemeClr val="accent6"/>
              </a:lnRef>
              <a:fillRef idx="3">
                <a:schemeClr val="accent6"/>
              </a:fillRef>
              <a:effectRef idx="2">
                <a:schemeClr val="accent6"/>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3" name="Google Shape;8614;p64"/>
              <p:cNvSpPr/>
              <p:nvPr/>
            </p:nvSpPr>
            <p:spPr>
              <a:xfrm>
                <a:off x="5881825" y="2760325"/>
                <a:ext cx="1559550" cy="1305200"/>
              </a:xfrm>
              <a:custGeom>
                <a:avLst/>
                <a:gdLst/>
                <a:ahLst/>
                <a:cxnLst/>
                <a:rect l="l" t="t" r="r" b="b"/>
                <a:pathLst>
                  <a:path w="62382" h="52208" fill="none" extrusionOk="0">
                    <a:moveTo>
                      <a:pt x="51989" y="21025"/>
                    </a:moveTo>
                    <a:cubicBezTo>
                      <a:pt x="51805" y="20912"/>
                      <a:pt x="51636" y="20785"/>
                      <a:pt x="51447" y="20677"/>
                    </a:cubicBezTo>
                    <a:cubicBezTo>
                      <a:pt x="48774" y="19149"/>
                      <a:pt x="45855" y="18413"/>
                      <a:pt x="42981" y="18413"/>
                    </a:cubicBezTo>
                    <a:cubicBezTo>
                      <a:pt x="42208" y="18413"/>
                      <a:pt x="41443" y="18484"/>
                      <a:pt x="40682" y="18589"/>
                    </a:cubicBezTo>
                    <a:cubicBezTo>
                      <a:pt x="38034" y="18957"/>
                      <a:pt x="35488" y="19938"/>
                      <a:pt x="33290" y="21523"/>
                    </a:cubicBezTo>
                    <a:cubicBezTo>
                      <a:pt x="31924" y="22519"/>
                      <a:pt x="30276" y="23056"/>
                      <a:pt x="28586" y="23056"/>
                    </a:cubicBezTo>
                    <a:cubicBezTo>
                      <a:pt x="27107" y="23053"/>
                      <a:pt x="25657" y="22646"/>
                      <a:pt x="24394" y="21876"/>
                    </a:cubicBezTo>
                    <a:cubicBezTo>
                      <a:pt x="21510" y="20319"/>
                      <a:pt x="19952" y="17066"/>
                      <a:pt x="20548" y="13829"/>
                    </a:cubicBezTo>
                    <a:cubicBezTo>
                      <a:pt x="21270" y="9019"/>
                      <a:pt x="20433" y="4212"/>
                      <a:pt x="18030" y="1"/>
                    </a:cubicBezTo>
                    <a:lnTo>
                      <a:pt x="0" y="10461"/>
                    </a:lnTo>
                    <a:lnTo>
                      <a:pt x="0" y="10461"/>
                    </a:lnTo>
                    <a:lnTo>
                      <a:pt x="0" y="31250"/>
                    </a:lnTo>
                    <a:cubicBezTo>
                      <a:pt x="4805" y="31250"/>
                      <a:pt x="9489" y="29570"/>
                      <a:pt x="13220" y="26568"/>
                    </a:cubicBezTo>
                    <a:cubicBezTo>
                      <a:pt x="15719" y="24434"/>
                      <a:pt x="19307" y="24142"/>
                      <a:pt x="22116" y="25849"/>
                    </a:cubicBezTo>
                    <a:lnTo>
                      <a:pt x="22356" y="25965"/>
                    </a:lnTo>
                    <a:cubicBezTo>
                      <a:pt x="25003" y="27532"/>
                      <a:pt x="26560" y="30534"/>
                      <a:pt x="26204" y="33659"/>
                    </a:cubicBezTo>
                    <a:cubicBezTo>
                      <a:pt x="25959" y="36371"/>
                      <a:pt x="26391" y="39091"/>
                      <a:pt x="27389" y="41600"/>
                    </a:cubicBezTo>
                    <a:cubicBezTo>
                      <a:pt x="28807" y="45159"/>
                      <a:pt x="31421" y="48254"/>
                      <a:pt x="35110" y="50209"/>
                    </a:cubicBezTo>
                    <a:cubicBezTo>
                      <a:pt x="35274" y="50295"/>
                      <a:pt x="35412" y="50403"/>
                      <a:pt x="35578" y="50484"/>
                    </a:cubicBezTo>
                    <a:cubicBezTo>
                      <a:pt x="37877" y="51619"/>
                      <a:pt x="40405" y="52208"/>
                      <a:pt x="42968" y="52208"/>
                    </a:cubicBezTo>
                    <a:cubicBezTo>
                      <a:pt x="48435" y="52208"/>
                      <a:pt x="53753" y="49542"/>
                      <a:pt x="56975" y="44840"/>
                    </a:cubicBezTo>
                    <a:cubicBezTo>
                      <a:pt x="62381" y="36727"/>
                      <a:pt x="59960" y="25994"/>
                      <a:pt x="51989" y="21025"/>
                    </a:cubicBezTo>
                    <a:close/>
                  </a:path>
                </a:pathLst>
              </a:custGeom>
              <a:ln>
                <a:headEnd type="none" w="sm" len="sm"/>
                <a:tailEnd type="none" w="sm" len="sm"/>
              </a:ln>
            </p:spPr>
            <p:style>
              <a:lnRef idx="1">
                <a:schemeClr val="accent6"/>
              </a:lnRef>
              <a:fillRef idx="3">
                <a:schemeClr val="accent6"/>
              </a:fillRef>
              <a:effectRef idx="2">
                <a:schemeClr val="accent6"/>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sp>
        <p:nvSpPr>
          <p:cNvPr id="57" name="TextBox 56"/>
          <p:cNvSpPr txBox="1"/>
          <p:nvPr/>
        </p:nvSpPr>
        <p:spPr>
          <a:xfrm>
            <a:off x="6039541" y="3720695"/>
            <a:ext cx="1803010" cy="338554"/>
          </a:xfrm>
          <a:prstGeom prst="rect">
            <a:avLst/>
          </a:prstGeom>
          <a:noFill/>
        </p:spPr>
        <p:txBody>
          <a:bodyPr wrap="square" rtlCol="0">
            <a:spAutoFit/>
          </a:bodyPr>
          <a:lstStyle/>
          <a:p>
            <a:r>
              <a:rPr lang="en-US" sz="1600" b="1" dirty="0" smtClean="0"/>
              <a:t>Learner Mastery</a:t>
            </a:r>
            <a:endParaRPr lang="en-US" sz="1600" b="1" dirty="0"/>
          </a:p>
        </p:txBody>
      </p:sp>
      <p:sp>
        <p:nvSpPr>
          <p:cNvPr id="58" name="TextBox 57"/>
          <p:cNvSpPr txBox="1"/>
          <p:nvPr/>
        </p:nvSpPr>
        <p:spPr>
          <a:xfrm>
            <a:off x="3679781" y="1037480"/>
            <a:ext cx="1556085" cy="369332"/>
          </a:xfrm>
          <a:prstGeom prst="rect">
            <a:avLst/>
          </a:prstGeom>
          <a:noFill/>
        </p:spPr>
        <p:txBody>
          <a:bodyPr wrap="square" rtlCol="0">
            <a:spAutoFit/>
          </a:bodyPr>
          <a:lstStyle/>
          <a:p>
            <a:r>
              <a:rPr lang="en-US" sz="1800" b="1" dirty="0" smtClean="0"/>
              <a:t>Clock Time</a:t>
            </a:r>
            <a:endParaRPr lang="en-US" sz="1800" b="1" dirty="0"/>
          </a:p>
        </p:txBody>
      </p:sp>
      <p:sp>
        <p:nvSpPr>
          <p:cNvPr id="59" name="TextBox 58"/>
          <p:cNvSpPr txBox="1"/>
          <p:nvPr/>
        </p:nvSpPr>
        <p:spPr>
          <a:xfrm>
            <a:off x="1135684" y="3603521"/>
            <a:ext cx="1836115" cy="646331"/>
          </a:xfrm>
          <a:prstGeom prst="rect">
            <a:avLst/>
          </a:prstGeom>
          <a:noFill/>
        </p:spPr>
        <p:txBody>
          <a:bodyPr wrap="square" rtlCol="0">
            <a:spAutoFit/>
          </a:bodyPr>
          <a:lstStyle/>
          <a:p>
            <a:r>
              <a:rPr lang="en-US" sz="1800" b="1" dirty="0" smtClean="0"/>
              <a:t>Teacher Certification</a:t>
            </a:r>
            <a:endParaRPr lang="en-US" sz="1800" b="1" dirty="0"/>
          </a:p>
        </p:txBody>
      </p:sp>
    </p:spTree>
    <p:extLst>
      <p:ext uri="{BB962C8B-B14F-4D97-AF65-F5344CB8AC3E}">
        <p14:creationId xmlns:p14="http://schemas.microsoft.com/office/powerpoint/2010/main" val="16715146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88" y="542575"/>
            <a:ext cx="7942512" cy="548700"/>
          </a:xfrm>
        </p:spPr>
        <p:txBody>
          <a:bodyPr/>
          <a:lstStyle/>
          <a:p>
            <a:pPr algn="ctr"/>
            <a:r>
              <a:rPr lang="en-US" dirty="0" smtClean="0"/>
              <a:t>Educational Functioning Levels</a:t>
            </a:r>
            <a:endParaRPr lang="en-US" dirty="0"/>
          </a:p>
        </p:txBody>
      </p:sp>
      <p:pic>
        <p:nvPicPr>
          <p:cNvPr id="4" name="Picture 3"/>
          <p:cNvPicPr>
            <a:picLocks noChangeAspect="1"/>
          </p:cNvPicPr>
          <p:nvPr/>
        </p:nvPicPr>
        <p:blipFill>
          <a:blip r:embed="rId3"/>
          <a:stretch>
            <a:fillRect/>
          </a:stretch>
        </p:blipFill>
        <p:spPr>
          <a:xfrm>
            <a:off x="738834" y="1308583"/>
            <a:ext cx="11548943" cy="3834917"/>
          </a:xfrm>
          <a:prstGeom prst="rect">
            <a:avLst/>
          </a:prstGeom>
        </p:spPr>
      </p:pic>
    </p:spTree>
    <p:extLst>
      <p:ext uri="{BB962C8B-B14F-4D97-AF65-F5344CB8AC3E}">
        <p14:creationId xmlns:p14="http://schemas.microsoft.com/office/powerpoint/2010/main" val="34197031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8231" y="2167154"/>
            <a:ext cx="4416586" cy="548700"/>
          </a:xfrm>
        </p:spPr>
        <p:txBody>
          <a:bodyPr/>
          <a:lstStyle/>
          <a:p>
            <a:pPr algn="ctr"/>
            <a:r>
              <a:rPr lang="en-US" dirty="0" smtClean="0"/>
              <a:t>Periods of Participations (</a:t>
            </a:r>
            <a:r>
              <a:rPr lang="en-US" dirty="0" err="1" smtClean="0"/>
              <a:t>PoP’s</a:t>
            </a:r>
            <a:r>
              <a:rPr lang="en-US" dirty="0" smtClean="0"/>
              <a:t>)</a:t>
            </a:r>
            <a:endParaRPr lang="en-US" dirty="0"/>
          </a:p>
        </p:txBody>
      </p:sp>
      <p:pic>
        <p:nvPicPr>
          <p:cNvPr id="1026" name="Picture 2" descr="Enrollment – Administration – Quail Summit Elementary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67" y="1868276"/>
            <a:ext cx="3780003" cy="895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9923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12" y="542575"/>
            <a:ext cx="7979088" cy="548700"/>
          </a:xfrm>
        </p:spPr>
        <p:txBody>
          <a:bodyPr/>
          <a:lstStyle/>
          <a:p>
            <a:pPr algn="ctr"/>
            <a:r>
              <a:rPr lang="en-US" dirty="0" smtClean="0"/>
              <a:t>Periods of Participation</a:t>
            </a:r>
            <a:endParaRPr lang="en-US" dirty="0"/>
          </a:p>
        </p:txBody>
      </p:sp>
      <p:graphicFrame>
        <p:nvGraphicFramePr>
          <p:cNvPr id="4" name="Diagram 3"/>
          <p:cNvGraphicFramePr/>
          <p:nvPr>
            <p:extLst>
              <p:ext uri="{D42A27DB-BD31-4B8C-83A1-F6EECF244321}">
                <p14:modId xmlns:p14="http://schemas.microsoft.com/office/powerpoint/2010/main" val="2170847839"/>
              </p:ext>
            </p:extLst>
          </p:nvPr>
        </p:nvGraphicFramePr>
        <p:xfrm>
          <a:off x="1" y="1623974"/>
          <a:ext cx="9041586" cy="2677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17040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2804" y="257283"/>
            <a:ext cx="7832783" cy="548700"/>
          </a:xfrm>
        </p:spPr>
        <p:txBody>
          <a:bodyPr/>
          <a:lstStyle/>
          <a:p>
            <a:pPr algn="ctr"/>
            <a:r>
              <a:rPr lang="en-US" dirty="0" smtClean="0"/>
              <a:t>Performance: MSG</a:t>
            </a:r>
            <a:endParaRPr lang="en-US" dirty="0"/>
          </a:p>
        </p:txBody>
      </p:sp>
      <p:pic>
        <p:nvPicPr>
          <p:cNvPr id="3" name="Picture 2"/>
          <p:cNvPicPr>
            <a:picLocks noChangeAspect="1"/>
          </p:cNvPicPr>
          <p:nvPr/>
        </p:nvPicPr>
        <p:blipFill>
          <a:blip r:embed="rId3"/>
          <a:stretch>
            <a:fillRect/>
          </a:stretch>
        </p:blipFill>
        <p:spPr>
          <a:xfrm>
            <a:off x="295361" y="1081356"/>
            <a:ext cx="8534085" cy="3681520"/>
          </a:xfrm>
          <a:prstGeom prst="rect">
            <a:avLst/>
          </a:prstGeom>
        </p:spPr>
      </p:pic>
    </p:spTree>
    <p:extLst>
      <p:ext uri="{BB962C8B-B14F-4D97-AF65-F5344CB8AC3E}">
        <p14:creationId xmlns:p14="http://schemas.microsoft.com/office/powerpoint/2010/main" val="15615708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3347" y="140239"/>
            <a:ext cx="8418000" cy="548700"/>
          </a:xfrm>
        </p:spPr>
        <p:txBody>
          <a:bodyPr/>
          <a:lstStyle/>
          <a:p>
            <a:pPr algn="ctr"/>
            <a:r>
              <a:rPr lang="en-US" dirty="0" smtClean="0"/>
              <a:t>Performance: Outcome Measures for Post-Exit Indicators</a:t>
            </a:r>
            <a:endParaRPr lang="en-US" dirty="0"/>
          </a:p>
        </p:txBody>
      </p:sp>
      <p:graphicFrame>
        <p:nvGraphicFramePr>
          <p:cNvPr id="3" name="Diagram 2"/>
          <p:cNvGraphicFramePr/>
          <p:nvPr>
            <p:extLst>
              <p:ext uri="{D42A27DB-BD31-4B8C-83A1-F6EECF244321}">
                <p14:modId xmlns:p14="http://schemas.microsoft.com/office/powerpoint/2010/main" val="4143295270"/>
              </p:ext>
            </p:extLst>
          </p:nvPr>
        </p:nvGraphicFramePr>
        <p:xfrm>
          <a:off x="119481" y="1009497"/>
          <a:ext cx="8834323" cy="3920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78509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1430" y="182646"/>
            <a:ext cx="8553847" cy="548700"/>
          </a:xfrm>
        </p:spPr>
        <p:txBody>
          <a:bodyPr/>
          <a:lstStyle/>
          <a:p>
            <a:pPr algn="ctr"/>
            <a:r>
              <a:rPr lang="en-US" dirty="0" smtClean="0"/>
              <a:t>Performance Accountability</a:t>
            </a:r>
            <a:endParaRPr lang="en-US" dirty="0"/>
          </a:p>
        </p:txBody>
      </p:sp>
      <p:sp>
        <p:nvSpPr>
          <p:cNvPr id="2" name="Text Placeholder 1"/>
          <p:cNvSpPr>
            <a:spLocks noGrp="1"/>
          </p:cNvSpPr>
          <p:nvPr>
            <p:ph type="body" idx="1"/>
          </p:nvPr>
        </p:nvSpPr>
        <p:spPr>
          <a:xfrm>
            <a:off x="6115507" y="2315660"/>
            <a:ext cx="2796188" cy="1400100"/>
          </a:xfrm>
        </p:spPr>
        <p:txBody>
          <a:bodyPr/>
          <a:lstStyle/>
          <a:p>
            <a:pPr marL="139700" indent="0" algn="ctr">
              <a:buNone/>
            </a:pPr>
            <a:r>
              <a:rPr lang="en-US" dirty="0" smtClean="0"/>
              <a:t> Targets</a:t>
            </a:r>
          </a:p>
        </p:txBody>
      </p:sp>
      <p:sp>
        <p:nvSpPr>
          <p:cNvPr id="3" name="Rectangle 2">
            <a:hlinkClick r:id="rId3"/>
          </p:cNvPr>
          <p:cNvSpPr/>
          <p:nvPr/>
        </p:nvSpPr>
        <p:spPr>
          <a:xfrm>
            <a:off x="2438853" y="4646184"/>
            <a:ext cx="4620766" cy="307777"/>
          </a:xfrm>
          <a:prstGeom prst="rect">
            <a:avLst/>
          </a:prstGeom>
        </p:spPr>
        <p:txBody>
          <a:bodyPr wrap="square">
            <a:spAutoFit/>
          </a:bodyPr>
          <a:lstStyle/>
          <a:p>
            <a:r>
              <a:rPr lang="en-US" dirty="0" smtClean="0">
                <a:hlinkClick r:id="rId3"/>
              </a:rPr>
              <a:t>Performance Accountability Targets for Wyoming</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702815825"/>
              </p:ext>
            </p:extLst>
          </p:nvPr>
        </p:nvGraphicFramePr>
        <p:xfrm>
          <a:off x="124205" y="1542174"/>
          <a:ext cx="4906062" cy="2600960"/>
        </p:xfrm>
        <a:graphic>
          <a:graphicData uri="http://schemas.openxmlformats.org/drawingml/2006/table">
            <a:tbl>
              <a:tblPr firstRow="1" bandRow="1">
                <a:tableStyleId>{775DCB02-9BB8-47FD-8907-85C794F793BA}</a:tableStyleId>
              </a:tblPr>
              <a:tblGrid>
                <a:gridCol w="1635354">
                  <a:extLst>
                    <a:ext uri="{9D8B030D-6E8A-4147-A177-3AD203B41FA5}">
                      <a16:colId xmlns:a16="http://schemas.microsoft.com/office/drawing/2014/main" val="836598204"/>
                    </a:ext>
                  </a:extLst>
                </a:gridCol>
                <a:gridCol w="1635354">
                  <a:extLst>
                    <a:ext uri="{9D8B030D-6E8A-4147-A177-3AD203B41FA5}">
                      <a16:colId xmlns:a16="http://schemas.microsoft.com/office/drawing/2014/main" val="2642256276"/>
                    </a:ext>
                  </a:extLst>
                </a:gridCol>
                <a:gridCol w="1635354">
                  <a:extLst>
                    <a:ext uri="{9D8B030D-6E8A-4147-A177-3AD203B41FA5}">
                      <a16:colId xmlns:a16="http://schemas.microsoft.com/office/drawing/2014/main" val="2488019439"/>
                    </a:ext>
                  </a:extLst>
                </a:gridCol>
              </a:tblGrid>
              <a:tr h="0">
                <a:tc>
                  <a:txBody>
                    <a:bodyPr/>
                    <a:lstStyle/>
                    <a:p>
                      <a:r>
                        <a:rPr lang="en-US" dirty="0" smtClean="0"/>
                        <a:t>Measure</a:t>
                      </a:r>
                      <a:endParaRPr lang="en-US" dirty="0"/>
                    </a:p>
                  </a:txBody>
                  <a:tcPr/>
                </a:tc>
                <a:tc>
                  <a:txBody>
                    <a:bodyPr/>
                    <a:lstStyle/>
                    <a:p>
                      <a:r>
                        <a:rPr lang="en-US" dirty="0" smtClean="0"/>
                        <a:t>20/21 Targets</a:t>
                      </a:r>
                      <a:endParaRPr lang="en-US" dirty="0"/>
                    </a:p>
                  </a:txBody>
                  <a:tcPr/>
                </a:tc>
                <a:tc>
                  <a:txBody>
                    <a:bodyPr/>
                    <a:lstStyle/>
                    <a:p>
                      <a:r>
                        <a:rPr lang="en-US" dirty="0" smtClean="0"/>
                        <a:t>2021/22 Targets</a:t>
                      </a:r>
                      <a:endParaRPr lang="en-US" dirty="0"/>
                    </a:p>
                  </a:txBody>
                  <a:tcPr/>
                </a:tc>
                <a:extLst>
                  <a:ext uri="{0D108BD9-81ED-4DB2-BD59-A6C34878D82A}">
                    <a16:rowId xmlns:a16="http://schemas.microsoft.com/office/drawing/2014/main" val="800879658"/>
                  </a:ext>
                </a:extLst>
              </a:tr>
              <a:tr h="370840">
                <a:tc>
                  <a:txBody>
                    <a:bodyPr/>
                    <a:lstStyle/>
                    <a:p>
                      <a:r>
                        <a:rPr lang="en-US" dirty="0" smtClean="0"/>
                        <a:t>Measurable Skill Gains</a:t>
                      </a:r>
                      <a:endParaRPr lang="en-US" dirty="0"/>
                    </a:p>
                  </a:txBody>
                  <a:tcPr/>
                </a:tc>
                <a:tc>
                  <a:txBody>
                    <a:bodyPr/>
                    <a:lstStyle/>
                    <a:p>
                      <a:pPr algn="ctr"/>
                      <a:r>
                        <a:rPr lang="en-US" dirty="0" smtClean="0"/>
                        <a:t>47%</a:t>
                      </a:r>
                      <a:endParaRPr lang="en-US" dirty="0"/>
                    </a:p>
                  </a:txBody>
                  <a:tcPr/>
                </a:tc>
                <a:tc>
                  <a:txBody>
                    <a:bodyPr/>
                    <a:lstStyle/>
                    <a:p>
                      <a:pPr algn="ctr"/>
                      <a:r>
                        <a:rPr lang="en-US" dirty="0" smtClean="0"/>
                        <a:t>48%</a:t>
                      </a:r>
                      <a:endParaRPr lang="en-US" dirty="0"/>
                    </a:p>
                  </a:txBody>
                  <a:tcPr/>
                </a:tc>
                <a:extLst>
                  <a:ext uri="{0D108BD9-81ED-4DB2-BD59-A6C34878D82A}">
                    <a16:rowId xmlns:a16="http://schemas.microsoft.com/office/drawing/2014/main" val="1430865871"/>
                  </a:ext>
                </a:extLst>
              </a:tr>
              <a:tr h="370840">
                <a:tc>
                  <a:txBody>
                    <a:bodyPr/>
                    <a:lstStyle/>
                    <a:p>
                      <a:r>
                        <a:rPr lang="en-US" dirty="0" smtClean="0"/>
                        <a:t>Employment Rate (Q2)</a:t>
                      </a:r>
                      <a:endParaRPr lang="en-US" dirty="0"/>
                    </a:p>
                  </a:txBody>
                  <a:tcPr/>
                </a:tc>
                <a:tc>
                  <a:txBody>
                    <a:bodyPr/>
                    <a:lstStyle/>
                    <a:p>
                      <a:pPr algn="ctr"/>
                      <a:r>
                        <a:rPr lang="en-US" dirty="0" smtClean="0"/>
                        <a:t>44.7%</a:t>
                      </a:r>
                      <a:endParaRPr lang="en-US" dirty="0"/>
                    </a:p>
                  </a:txBody>
                  <a:tcPr/>
                </a:tc>
                <a:tc>
                  <a:txBody>
                    <a:bodyPr/>
                    <a:lstStyle/>
                    <a:p>
                      <a:pPr algn="ctr"/>
                      <a:r>
                        <a:rPr lang="en-US" dirty="0" smtClean="0"/>
                        <a:t>45%</a:t>
                      </a:r>
                      <a:endParaRPr lang="en-US" dirty="0"/>
                    </a:p>
                  </a:txBody>
                  <a:tcPr/>
                </a:tc>
                <a:extLst>
                  <a:ext uri="{0D108BD9-81ED-4DB2-BD59-A6C34878D82A}">
                    <a16:rowId xmlns:a16="http://schemas.microsoft.com/office/drawing/2014/main" val="2408229054"/>
                  </a:ext>
                </a:extLst>
              </a:tr>
              <a:tr h="370840">
                <a:tc>
                  <a:txBody>
                    <a:bodyPr/>
                    <a:lstStyle/>
                    <a:p>
                      <a:r>
                        <a:rPr lang="en-US" dirty="0" smtClean="0"/>
                        <a:t>Employment Rate (Q4)</a:t>
                      </a:r>
                      <a:endParaRPr lang="en-US" dirty="0"/>
                    </a:p>
                  </a:txBody>
                  <a:tcPr/>
                </a:tc>
                <a:tc>
                  <a:txBody>
                    <a:bodyPr/>
                    <a:lstStyle/>
                    <a:p>
                      <a:pPr algn="ctr"/>
                      <a:r>
                        <a:rPr lang="en-US" dirty="0" smtClean="0"/>
                        <a:t>43%</a:t>
                      </a:r>
                      <a:endParaRPr lang="en-US" dirty="0"/>
                    </a:p>
                  </a:txBody>
                  <a:tcPr/>
                </a:tc>
                <a:tc>
                  <a:txBody>
                    <a:bodyPr/>
                    <a:lstStyle/>
                    <a:p>
                      <a:pPr algn="ctr"/>
                      <a:r>
                        <a:rPr lang="en-US" dirty="0" smtClean="0"/>
                        <a:t>43.5%</a:t>
                      </a:r>
                      <a:endParaRPr lang="en-US" dirty="0"/>
                    </a:p>
                  </a:txBody>
                  <a:tcPr/>
                </a:tc>
                <a:extLst>
                  <a:ext uri="{0D108BD9-81ED-4DB2-BD59-A6C34878D82A}">
                    <a16:rowId xmlns:a16="http://schemas.microsoft.com/office/drawing/2014/main" val="3658028756"/>
                  </a:ext>
                </a:extLst>
              </a:tr>
              <a:tr h="370840">
                <a:tc>
                  <a:txBody>
                    <a:bodyPr/>
                    <a:lstStyle/>
                    <a:p>
                      <a:r>
                        <a:rPr lang="en-US" dirty="0" smtClean="0"/>
                        <a:t>Median Earnings</a:t>
                      </a:r>
                      <a:endParaRPr lang="en-US" dirty="0"/>
                    </a:p>
                  </a:txBody>
                  <a:tcPr/>
                </a:tc>
                <a:tc>
                  <a:txBody>
                    <a:bodyPr/>
                    <a:lstStyle/>
                    <a:p>
                      <a:pPr algn="ctr"/>
                      <a:r>
                        <a:rPr lang="en-US" dirty="0" smtClean="0"/>
                        <a:t>$3,566</a:t>
                      </a:r>
                      <a:endParaRPr lang="en-US" dirty="0"/>
                    </a:p>
                  </a:txBody>
                  <a:tcPr/>
                </a:tc>
                <a:tc>
                  <a:txBody>
                    <a:bodyPr/>
                    <a:lstStyle/>
                    <a:p>
                      <a:pPr algn="ctr"/>
                      <a:r>
                        <a:rPr lang="en-US" dirty="0" smtClean="0"/>
                        <a:t>$3,570</a:t>
                      </a:r>
                      <a:endParaRPr lang="en-US" dirty="0"/>
                    </a:p>
                  </a:txBody>
                  <a:tcPr/>
                </a:tc>
                <a:extLst>
                  <a:ext uri="{0D108BD9-81ED-4DB2-BD59-A6C34878D82A}">
                    <a16:rowId xmlns:a16="http://schemas.microsoft.com/office/drawing/2014/main" val="1265914834"/>
                  </a:ext>
                </a:extLst>
              </a:tr>
              <a:tr h="370840">
                <a:tc>
                  <a:txBody>
                    <a:bodyPr/>
                    <a:lstStyle/>
                    <a:p>
                      <a:r>
                        <a:rPr lang="en-US" dirty="0" smtClean="0"/>
                        <a:t>Credential Rate</a:t>
                      </a:r>
                      <a:endParaRPr lang="en-US" dirty="0"/>
                    </a:p>
                  </a:txBody>
                  <a:tcPr/>
                </a:tc>
                <a:tc>
                  <a:txBody>
                    <a:bodyPr/>
                    <a:lstStyle/>
                    <a:p>
                      <a:pPr algn="ctr"/>
                      <a:r>
                        <a:rPr lang="en-US" dirty="0" smtClean="0"/>
                        <a:t>41%</a:t>
                      </a:r>
                      <a:endParaRPr lang="en-US" dirty="0"/>
                    </a:p>
                  </a:txBody>
                  <a:tcPr/>
                </a:tc>
                <a:tc>
                  <a:txBody>
                    <a:bodyPr/>
                    <a:lstStyle/>
                    <a:p>
                      <a:pPr algn="ctr"/>
                      <a:r>
                        <a:rPr lang="en-US" dirty="0" smtClean="0"/>
                        <a:t>41.5%</a:t>
                      </a:r>
                      <a:endParaRPr lang="en-US" dirty="0"/>
                    </a:p>
                  </a:txBody>
                  <a:tcPr/>
                </a:tc>
                <a:extLst>
                  <a:ext uri="{0D108BD9-81ED-4DB2-BD59-A6C34878D82A}">
                    <a16:rowId xmlns:a16="http://schemas.microsoft.com/office/drawing/2014/main" val="2728682569"/>
                  </a:ext>
                </a:extLst>
              </a:tr>
            </a:tbl>
          </a:graphicData>
        </a:graphic>
      </p:graphicFrame>
      <p:pic>
        <p:nvPicPr>
          <p:cNvPr id="1026" name="Picture 2" descr="Image result for targets 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5655" y="2069519"/>
            <a:ext cx="1643964" cy="1546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621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5143500"/>
          </a:xfrm>
          <a:prstGeom prst="rect">
            <a:avLst/>
          </a:prstGeom>
        </p:spPr>
      </p:pic>
      <p:sp>
        <p:nvSpPr>
          <p:cNvPr id="7" name="Rectangle 6"/>
          <p:cNvSpPr/>
          <p:nvPr/>
        </p:nvSpPr>
        <p:spPr>
          <a:xfrm>
            <a:off x="2721023" y="683621"/>
            <a:ext cx="3701954" cy="1754326"/>
          </a:xfrm>
          <a:prstGeom prst="rect">
            <a:avLst/>
          </a:prstGeom>
          <a:noFill/>
        </p:spPr>
        <p:txBody>
          <a:bodyPr wrap="square" lIns="91440" tIns="45720" rIns="91440" bIns="45720">
            <a:spAutoFit/>
          </a:bodyPr>
          <a:lstStyle/>
          <a:p>
            <a:pPr algn="ct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MODULE</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THREE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 name="Rectangle 8"/>
          <p:cNvSpPr/>
          <p:nvPr/>
        </p:nvSpPr>
        <p:spPr>
          <a:xfrm>
            <a:off x="1057780" y="2756415"/>
            <a:ext cx="2744662" cy="954107"/>
          </a:xfrm>
          <a:prstGeom prst="rect">
            <a:avLst/>
          </a:prstGeom>
          <a:noFill/>
          <a:scene3d>
            <a:camera prst="isometricOffAxis1Right"/>
            <a:lightRig rig="threePt" dir="t"/>
          </a:scene3d>
        </p:spPr>
        <p:txBody>
          <a:bodyPr wrap="none" lIns="91440" tIns="45720" rIns="91440" bIns="45720">
            <a:spAutoFit/>
          </a:bodyPr>
          <a:lstStyle/>
          <a:p>
            <a:pPr algn="ctr"/>
            <a:r>
              <a:rPr lang="en-US" sz="2800" b="0" cap="none" spc="0" dirty="0" smtClean="0">
                <a:ln w="0"/>
                <a:solidFill>
                  <a:schemeClr val="tx1"/>
                </a:solidFill>
                <a:effectLst>
                  <a:outerShdw blurRad="38100" dist="19050" dir="2700000" algn="tl" rotWithShape="0">
                    <a:schemeClr val="dk1">
                      <a:alpha val="40000"/>
                    </a:schemeClr>
                  </a:outerShdw>
                </a:effectLst>
              </a:rPr>
              <a:t>Accountability &amp;</a:t>
            </a:r>
          </a:p>
          <a:p>
            <a:pPr algn="ctr"/>
            <a:r>
              <a:rPr lang="en-US" sz="2800" b="0" cap="none" spc="0" dirty="0" smtClean="0">
                <a:ln w="0"/>
                <a:solidFill>
                  <a:schemeClr val="tx1"/>
                </a:solidFill>
                <a:effectLst>
                  <a:outerShdw blurRad="38100" dist="19050" dir="2700000" algn="tl" rotWithShape="0">
                    <a:schemeClr val="dk1">
                      <a:alpha val="40000"/>
                    </a:schemeClr>
                  </a:outerShdw>
                </a:effectLst>
              </a:rPr>
              <a:t> Implementation</a:t>
            </a:r>
          </a:p>
        </p:txBody>
      </p:sp>
      <p:sp>
        <p:nvSpPr>
          <p:cNvPr id="10" name="Rectangle 9"/>
          <p:cNvSpPr/>
          <p:nvPr/>
        </p:nvSpPr>
        <p:spPr>
          <a:xfrm>
            <a:off x="4960069" y="2571750"/>
            <a:ext cx="3262432" cy="1754326"/>
          </a:xfrm>
          <a:prstGeom prst="rect">
            <a:avLst/>
          </a:prstGeom>
          <a:noFill/>
          <a:scene3d>
            <a:camera prst="isometricOffAxis1Right"/>
            <a:lightRig rig="threePt" dir="t"/>
          </a:scene3d>
        </p:spPr>
        <p:txBody>
          <a:bodyPr wrap="none" lIns="91440" tIns="45720" rIns="91440" bIns="45720">
            <a:spAutoFit/>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For</a:t>
            </a:r>
          </a:p>
          <a:p>
            <a:pPr algn="ctr"/>
            <a:r>
              <a:rPr lang="en-US" sz="3600" b="0" cap="none" spc="0" dirty="0" smtClean="0">
                <a:ln w="0"/>
                <a:solidFill>
                  <a:schemeClr val="tx1"/>
                </a:solidFill>
                <a:effectLst>
                  <a:outerShdw blurRad="38100" dist="19050" dir="2700000" algn="tl" rotWithShape="0">
                    <a:schemeClr val="dk1">
                      <a:alpha val="40000"/>
                    </a:schemeClr>
                  </a:outerShdw>
                </a:effectLst>
              </a:rPr>
              <a:t> Compliance to</a:t>
            </a:r>
          </a:p>
          <a:p>
            <a:pPr algn="ctr"/>
            <a:r>
              <a:rPr lang="en-US" sz="3600" dirty="0" smtClean="0">
                <a:ln w="0"/>
                <a:solidFill>
                  <a:schemeClr val="tx1"/>
                </a:solidFill>
                <a:effectLst>
                  <a:outerShdw blurRad="38100" dist="19050" dir="2700000" algn="tl" rotWithShape="0">
                    <a:schemeClr val="dk1">
                      <a:alpha val="40000"/>
                    </a:schemeClr>
                  </a:outerShdw>
                </a:effectLst>
              </a:rPr>
              <a:t>WIOA</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861762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12" y="125609"/>
            <a:ext cx="8052240" cy="548700"/>
          </a:xfrm>
        </p:spPr>
        <p:txBody>
          <a:bodyPr/>
          <a:lstStyle/>
          <a:p>
            <a:pPr algn="ctr"/>
            <a:r>
              <a:rPr lang="en-US" dirty="0" smtClean="0"/>
              <a:t>WY Performance Targets by EFL (FY 20/21 &amp; 21/22)</a:t>
            </a:r>
            <a:endParaRPr lang="en-US" dirty="0"/>
          </a:p>
        </p:txBody>
      </p:sp>
      <p:pic>
        <p:nvPicPr>
          <p:cNvPr id="5" name="Picture 4"/>
          <p:cNvPicPr>
            <a:picLocks noChangeAspect="1"/>
          </p:cNvPicPr>
          <p:nvPr/>
        </p:nvPicPr>
        <p:blipFill>
          <a:blip r:embed="rId3"/>
          <a:stretch>
            <a:fillRect/>
          </a:stretch>
        </p:blipFill>
        <p:spPr>
          <a:xfrm>
            <a:off x="1602029" y="615816"/>
            <a:ext cx="6018877" cy="4510145"/>
          </a:xfrm>
          <a:prstGeom prst="rect">
            <a:avLst/>
          </a:prstGeom>
        </p:spPr>
      </p:pic>
    </p:spTree>
    <p:extLst>
      <p:ext uri="{BB962C8B-B14F-4D97-AF65-F5344CB8AC3E}">
        <p14:creationId xmlns:p14="http://schemas.microsoft.com/office/powerpoint/2010/main" val="40909763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12" y="125609"/>
            <a:ext cx="8052240" cy="548700"/>
          </a:xfrm>
        </p:spPr>
        <p:txBody>
          <a:bodyPr/>
          <a:lstStyle/>
          <a:p>
            <a:pPr algn="ctr"/>
            <a:r>
              <a:rPr lang="en-US" dirty="0" smtClean="0"/>
              <a:t>Performance Targets</a:t>
            </a:r>
            <a:endParaRPr lang="en-US" dirty="0"/>
          </a:p>
        </p:txBody>
      </p:sp>
      <p:sp>
        <p:nvSpPr>
          <p:cNvPr id="3" name="Rectangle 2"/>
          <p:cNvSpPr/>
          <p:nvPr/>
        </p:nvSpPr>
        <p:spPr>
          <a:xfrm>
            <a:off x="1616659" y="674309"/>
            <a:ext cx="6309360" cy="307777"/>
          </a:xfrm>
          <a:prstGeom prst="rect">
            <a:avLst/>
          </a:prstGeom>
        </p:spPr>
        <p:txBody>
          <a:bodyPr wrap="square">
            <a:spAutoFit/>
          </a:bodyPr>
          <a:lstStyle/>
          <a:p>
            <a:r>
              <a:rPr lang="en-US" dirty="0"/>
              <a:t>PY 20/21 AND 21/22 Table 5 Performance Targets (Targets are in Gold)</a:t>
            </a:r>
          </a:p>
        </p:txBody>
      </p:sp>
      <p:pic>
        <p:nvPicPr>
          <p:cNvPr id="6" name="Picture 5"/>
          <p:cNvPicPr>
            <a:picLocks noChangeAspect="1"/>
          </p:cNvPicPr>
          <p:nvPr/>
        </p:nvPicPr>
        <p:blipFill>
          <a:blip r:embed="rId3"/>
          <a:stretch>
            <a:fillRect/>
          </a:stretch>
        </p:blipFill>
        <p:spPr>
          <a:xfrm>
            <a:off x="699434" y="982086"/>
            <a:ext cx="7974861" cy="1701304"/>
          </a:xfrm>
          <a:prstGeom prst="rect">
            <a:avLst/>
          </a:prstGeom>
        </p:spPr>
      </p:pic>
      <p:sp>
        <p:nvSpPr>
          <p:cNvPr id="7" name="Rectangle 6"/>
          <p:cNvSpPr/>
          <p:nvPr/>
        </p:nvSpPr>
        <p:spPr>
          <a:xfrm>
            <a:off x="4018002" y="2417862"/>
            <a:ext cx="1107996" cy="307777"/>
          </a:xfrm>
          <a:prstGeom prst="rect">
            <a:avLst/>
          </a:prstGeom>
        </p:spPr>
        <p:txBody>
          <a:bodyPr wrap="none">
            <a:spAutoFit/>
          </a:bodyPr>
          <a:lstStyle/>
          <a:p>
            <a:r>
              <a:rPr lang="en-US" dirty="0"/>
              <a:t>	</a:t>
            </a:r>
          </a:p>
        </p:txBody>
      </p:sp>
      <p:pic>
        <p:nvPicPr>
          <p:cNvPr id="8" name="Picture 7"/>
          <p:cNvPicPr>
            <a:picLocks noChangeAspect="1"/>
          </p:cNvPicPr>
          <p:nvPr/>
        </p:nvPicPr>
        <p:blipFill>
          <a:blip r:embed="rId4"/>
          <a:stretch>
            <a:fillRect/>
          </a:stretch>
        </p:blipFill>
        <p:spPr>
          <a:xfrm>
            <a:off x="1388820" y="2786341"/>
            <a:ext cx="8962187" cy="2480602"/>
          </a:xfrm>
          <a:prstGeom prst="rect">
            <a:avLst/>
          </a:prstGeom>
        </p:spPr>
      </p:pic>
    </p:spTree>
    <p:extLst>
      <p:ext uri="{BB962C8B-B14F-4D97-AF65-F5344CB8AC3E}">
        <p14:creationId xmlns:p14="http://schemas.microsoft.com/office/powerpoint/2010/main" val="35304564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14600" y="177617"/>
            <a:ext cx="5103300" cy="548700"/>
          </a:xfrm>
        </p:spPr>
        <p:txBody>
          <a:bodyPr/>
          <a:lstStyle/>
          <a:p>
            <a:pPr algn="ctr"/>
            <a:r>
              <a:rPr lang="en-US" dirty="0" smtClean="0"/>
              <a:t>Performance &amp; Sanctions</a:t>
            </a:r>
            <a:endParaRPr lang="en-US" dirty="0"/>
          </a:p>
        </p:txBody>
      </p:sp>
      <p:sp>
        <p:nvSpPr>
          <p:cNvPr id="3" name="TextBox 2"/>
          <p:cNvSpPr txBox="1"/>
          <p:nvPr/>
        </p:nvSpPr>
        <p:spPr>
          <a:xfrm>
            <a:off x="5866250" y="4716829"/>
            <a:ext cx="3176186" cy="307777"/>
          </a:xfrm>
          <a:prstGeom prst="rect">
            <a:avLst/>
          </a:prstGeom>
          <a:noFill/>
        </p:spPr>
        <p:txBody>
          <a:bodyPr wrap="square" rtlCol="0">
            <a:spAutoFit/>
          </a:bodyPr>
          <a:lstStyle/>
          <a:p>
            <a:r>
              <a:rPr lang="en-US" dirty="0" smtClean="0">
                <a:hlinkClick r:id="rId3"/>
              </a:rPr>
              <a:t>OCTAE Program Memorandum 20-2</a:t>
            </a:r>
            <a:endParaRPr lang="en-US" dirty="0"/>
          </a:p>
        </p:txBody>
      </p:sp>
      <p:graphicFrame>
        <p:nvGraphicFramePr>
          <p:cNvPr id="4" name="Diagram 3"/>
          <p:cNvGraphicFramePr/>
          <p:nvPr>
            <p:extLst>
              <p:ext uri="{D42A27DB-BD31-4B8C-83A1-F6EECF244321}">
                <p14:modId xmlns:p14="http://schemas.microsoft.com/office/powerpoint/2010/main" val="1941720086"/>
              </p:ext>
            </p:extLst>
          </p:nvPr>
        </p:nvGraphicFramePr>
        <p:xfrm>
          <a:off x="124359" y="754002"/>
          <a:ext cx="4774387"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2" name="Picture 4" descr="Image result for dollar animated 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15252" y="2071068"/>
            <a:ext cx="714934" cy="14298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red down arrow transpare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5832" y="2202848"/>
            <a:ext cx="1036803" cy="134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67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3610005" y="132924"/>
            <a:ext cx="5103300" cy="548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dirty="0" smtClean="0">
                <a:latin typeface="Arial" panose="020B0604020202020204" pitchFamily="34" charset="0"/>
                <a:cs typeface="Arial" panose="020B0604020202020204" pitchFamily="34" charset="0"/>
              </a:rPr>
              <a:t>Exclusions to Performance</a:t>
            </a:r>
            <a:endParaRPr dirty="0">
              <a:latin typeface="Arial" panose="020B0604020202020204" pitchFamily="34" charset="0"/>
              <a:cs typeface="Arial" panose="020B0604020202020204" pitchFamily="34" charset="0"/>
            </a:endParaRPr>
          </a:p>
        </p:txBody>
      </p:sp>
      <p:pic>
        <p:nvPicPr>
          <p:cNvPr id="240" name="Google Shape;240;p37"/>
          <p:cNvPicPr preferRelativeResize="0"/>
          <p:nvPr/>
        </p:nvPicPr>
        <p:blipFill rotWithShape="1">
          <a:blip r:embed="rId3">
            <a:alphaModFix/>
          </a:blip>
          <a:srcRect r="63751"/>
          <a:stretch/>
        </p:blipFill>
        <p:spPr>
          <a:xfrm>
            <a:off x="0" y="25"/>
            <a:ext cx="3314707" cy="5143824"/>
          </a:xfrm>
          <a:prstGeom prst="rect">
            <a:avLst/>
          </a:prstGeom>
          <a:noFill/>
          <a:ln>
            <a:noFill/>
          </a:ln>
        </p:spPr>
      </p:pic>
      <p:sp>
        <p:nvSpPr>
          <p:cNvPr id="241" name="Google Shape;241;p37"/>
          <p:cNvSpPr/>
          <p:nvPr/>
        </p:nvSpPr>
        <p:spPr>
          <a:xfrm>
            <a:off x="331470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184532" y="4835897"/>
            <a:ext cx="3226918" cy="307777"/>
          </a:xfrm>
          <a:prstGeom prst="rect">
            <a:avLst/>
          </a:prstGeom>
          <a:noFill/>
        </p:spPr>
        <p:txBody>
          <a:bodyPr wrap="square" rtlCol="0">
            <a:spAutoFit/>
          </a:bodyPr>
          <a:lstStyle/>
          <a:p>
            <a:r>
              <a:rPr lang="en-US" dirty="0" smtClean="0">
                <a:hlinkClick r:id="rId4"/>
              </a:rPr>
              <a:t>OCTA Program Memorandum 17-2</a:t>
            </a:r>
            <a:endParaRPr lang="en-US" dirty="0"/>
          </a:p>
        </p:txBody>
      </p:sp>
      <p:grpSp>
        <p:nvGrpSpPr>
          <p:cNvPr id="7" name="Google Shape;943;p60"/>
          <p:cNvGrpSpPr/>
          <p:nvPr/>
        </p:nvGrpSpPr>
        <p:grpSpPr>
          <a:xfrm>
            <a:off x="3694175" y="892454"/>
            <a:ext cx="5296205" cy="4133087"/>
            <a:chOff x="1825800" y="1651625"/>
            <a:chExt cx="539989" cy="571775"/>
          </a:xfrm>
        </p:grpSpPr>
        <p:sp>
          <p:nvSpPr>
            <p:cNvPr id="8" name="Google Shape;944;p60"/>
            <p:cNvSpPr/>
            <p:nvPr/>
          </p:nvSpPr>
          <p:spPr>
            <a:xfrm>
              <a:off x="2093189" y="1651625"/>
              <a:ext cx="272600" cy="287950"/>
            </a:xfrm>
            <a:custGeom>
              <a:avLst/>
              <a:gdLst/>
              <a:ahLst/>
              <a:cxnLst/>
              <a:rect l="l" t="t" r="r" b="b"/>
              <a:pathLst>
                <a:path w="10904" h="11518" extrusionOk="0">
                  <a:moveTo>
                    <a:pt x="2" y="1"/>
                  </a:moveTo>
                  <a:lnTo>
                    <a:pt x="0" y="11518"/>
                  </a:lnTo>
                  <a:lnTo>
                    <a:pt x="10904" y="11518"/>
                  </a:lnTo>
                  <a:cubicBezTo>
                    <a:pt x="10391" y="5596"/>
                    <a:pt x="5836" y="826"/>
                    <a:pt x="2" y="1"/>
                  </a:cubicBez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 name="Google Shape;945;p60"/>
            <p:cNvSpPr/>
            <p:nvPr/>
          </p:nvSpPr>
          <p:spPr>
            <a:xfrm>
              <a:off x="1825800" y="1967150"/>
              <a:ext cx="231900" cy="233575"/>
            </a:xfrm>
            <a:custGeom>
              <a:avLst/>
              <a:gdLst/>
              <a:ahLst/>
              <a:cxnLst/>
              <a:rect l="l" t="t" r="r" b="b"/>
              <a:pathLst>
                <a:path w="9276" h="9343" extrusionOk="0">
                  <a:moveTo>
                    <a:pt x="0" y="1"/>
                  </a:moveTo>
                  <a:cubicBezTo>
                    <a:pt x="465" y="4930"/>
                    <a:pt x="4350" y="8842"/>
                    <a:pt x="9275" y="9343"/>
                  </a:cubicBezTo>
                  <a:lnTo>
                    <a:pt x="9275" y="1"/>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 name="Google Shape;946;p60"/>
            <p:cNvSpPr/>
            <p:nvPr/>
          </p:nvSpPr>
          <p:spPr>
            <a:xfrm>
              <a:off x="2093189" y="1967150"/>
              <a:ext cx="244350" cy="256250"/>
            </a:xfrm>
            <a:custGeom>
              <a:avLst/>
              <a:gdLst/>
              <a:ahLst/>
              <a:cxnLst/>
              <a:rect l="l" t="t" r="r" b="b"/>
              <a:pathLst>
                <a:path w="9774" h="10250" extrusionOk="0">
                  <a:moveTo>
                    <a:pt x="0" y="1"/>
                  </a:moveTo>
                  <a:lnTo>
                    <a:pt x="0" y="10249"/>
                  </a:lnTo>
                  <a:cubicBezTo>
                    <a:pt x="5200" y="9514"/>
                    <a:pt x="9280" y="5280"/>
                    <a:pt x="9773" y="1"/>
                  </a:cubicBez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 name="Google Shape;947;p60"/>
            <p:cNvSpPr/>
            <p:nvPr/>
          </p:nvSpPr>
          <p:spPr>
            <a:xfrm>
              <a:off x="1851159" y="1704945"/>
              <a:ext cx="206541" cy="234630"/>
            </a:xfrm>
            <a:custGeom>
              <a:avLst/>
              <a:gdLst/>
              <a:ahLst/>
              <a:cxnLst/>
              <a:rect l="l" t="t" r="r" b="b"/>
              <a:pathLst>
                <a:path w="8253" h="8371" extrusionOk="0">
                  <a:moveTo>
                    <a:pt x="8252" y="1"/>
                  </a:moveTo>
                  <a:cubicBezTo>
                    <a:pt x="3865" y="441"/>
                    <a:pt x="383" y="3959"/>
                    <a:pt x="1" y="8371"/>
                  </a:cubicBezTo>
                  <a:lnTo>
                    <a:pt x="8252" y="8371"/>
                  </a:lnTo>
                  <a:lnTo>
                    <a:pt x="8252" y="1"/>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smtClean="0">
                <a:ln>
                  <a:noFill/>
                </a:ln>
                <a:solidFill>
                  <a:sysClr val="windowText" lastClr="000000"/>
                </a:solidFill>
                <a:effectLst/>
                <a:uLnTx/>
                <a:uFillTx/>
              </a:endParaRPr>
            </a:p>
          </p:txBody>
        </p:sp>
      </p:grpSp>
      <p:sp>
        <p:nvSpPr>
          <p:cNvPr id="3" name="TextBox 2"/>
          <p:cNvSpPr txBox="1"/>
          <p:nvPr/>
        </p:nvSpPr>
        <p:spPr>
          <a:xfrm>
            <a:off x="4226004" y="2333549"/>
            <a:ext cx="1769722" cy="400110"/>
          </a:xfrm>
          <a:prstGeom prst="rect">
            <a:avLst/>
          </a:prstGeom>
          <a:noFill/>
        </p:spPr>
        <p:txBody>
          <a:bodyPr wrap="square" rtlCol="0">
            <a:spAutoFit/>
          </a:bodyPr>
          <a:lstStyle/>
          <a:p>
            <a:r>
              <a:rPr lang="en-US" sz="2000" dirty="0" smtClean="0"/>
              <a:t>Incarceration</a:t>
            </a:r>
            <a:endParaRPr lang="en-US" sz="2000" dirty="0"/>
          </a:p>
        </p:txBody>
      </p:sp>
      <p:sp>
        <p:nvSpPr>
          <p:cNvPr id="4" name="TextBox 3"/>
          <p:cNvSpPr txBox="1"/>
          <p:nvPr/>
        </p:nvSpPr>
        <p:spPr>
          <a:xfrm>
            <a:off x="6343802" y="2025773"/>
            <a:ext cx="2040757" cy="707886"/>
          </a:xfrm>
          <a:prstGeom prst="rect">
            <a:avLst/>
          </a:prstGeom>
          <a:noFill/>
        </p:spPr>
        <p:txBody>
          <a:bodyPr wrap="square" rtlCol="0">
            <a:spAutoFit/>
          </a:bodyPr>
          <a:lstStyle/>
          <a:p>
            <a:r>
              <a:rPr lang="en-US" sz="2000" dirty="0" smtClean="0"/>
              <a:t>Medical of More </a:t>
            </a:r>
          </a:p>
          <a:p>
            <a:r>
              <a:rPr lang="en-US" sz="2000" dirty="0" smtClean="0"/>
              <a:t>Than 90 days</a:t>
            </a:r>
            <a:endParaRPr lang="en-US" sz="2000" dirty="0"/>
          </a:p>
        </p:txBody>
      </p:sp>
      <p:sp>
        <p:nvSpPr>
          <p:cNvPr id="5" name="TextBox 4"/>
          <p:cNvSpPr txBox="1"/>
          <p:nvPr/>
        </p:nvSpPr>
        <p:spPr>
          <a:xfrm>
            <a:off x="4226004" y="3528470"/>
            <a:ext cx="1550822" cy="400110"/>
          </a:xfrm>
          <a:prstGeom prst="rect">
            <a:avLst/>
          </a:prstGeom>
          <a:noFill/>
        </p:spPr>
        <p:txBody>
          <a:bodyPr wrap="square" rtlCol="0">
            <a:spAutoFit/>
          </a:bodyPr>
          <a:lstStyle/>
          <a:p>
            <a:r>
              <a:rPr lang="en-US" sz="2000" dirty="0" smtClean="0"/>
              <a:t>Deceased</a:t>
            </a:r>
            <a:endParaRPr lang="en-US" sz="2000" dirty="0"/>
          </a:p>
        </p:txBody>
      </p:sp>
      <p:sp>
        <p:nvSpPr>
          <p:cNvPr id="6" name="TextBox 5"/>
          <p:cNvSpPr txBox="1"/>
          <p:nvPr/>
        </p:nvSpPr>
        <p:spPr>
          <a:xfrm>
            <a:off x="6473397" y="3528470"/>
            <a:ext cx="1455725" cy="1015663"/>
          </a:xfrm>
          <a:prstGeom prst="rect">
            <a:avLst/>
          </a:prstGeom>
          <a:noFill/>
        </p:spPr>
        <p:txBody>
          <a:bodyPr wrap="square" rtlCol="0">
            <a:spAutoFit/>
          </a:bodyPr>
          <a:lstStyle/>
          <a:p>
            <a:r>
              <a:rPr lang="en-US" sz="2000" dirty="0" smtClean="0"/>
              <a:t>Armed Forces Duty</a:t>
            </a:r>
            <a:endParaRPr lang="en-US" sz="2000" dirty="0"/>
          </a:p>
        </p:txBody>
      </p:sp>
    </p:spTree>
    <p:extLst>
      <p:ext uri="{BB962C8B-B14F-4D97-AF65-F5344CB8AC3E}">
        <p14:creationId xmlns:p14="http://schemas.microsoft.com/office/powerpoint/2010/main" val="6425774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58401" y="1378999"/>
            <a:ext cx="6213315" cy="2646878"/>
          </a:xfrm>
          <a:prstGeom prst="rect">
            <a:avLst/>
          </a:prstGeom>
        </p:spPr>
        <p:txBody>
          <a:bodyPr wrap="square">
            <a:spAutoFit/>
          </a:bodyPr>
          <a:lstStyle/>
          <a:p>
            <a:endParaRPr lang="en-US" sz="1000" dirty="0">
              <a:latin typeface="Times New Roman" panose="02020603050405020304" pitchFamily="18" charset="0"/>
            </a:endParaRPr>
          </a:p>
          <a:p>
            <a:pPr marR="46080"/>
            <a:r>
              <a:rPr lang="en-US" sz="1100" dirty="0">
                <a:latin typeface="Times New Roman" panose="02020603050405020304" pitchFamily="18" charset="0"/>
              </a:rPr>
              <a:t>Wyoming College </a:t>
            </a:r>
            <a:endParaRPr lang="en-US" sz="1100" dirty="0" smtClean="0">
              <a:latin typeface="Times New Roman" panose="02020603050405020304" pitchFamily="18" charset="0"/>
            </a:endParaRPr>
          </a:p>
          <a:p>
            <a:pPr marR="46080"/>
            <a:r>
              <a:rPr lang="en-US" sz="1100" dirty="0" smtClean="0">
                <a:latin typeface="Times New Roman" panose="02020603050405020304" pitchFamily="18" charset="0"/>
              </a:rPr>
              <a:t>Adult </a:t>
            </a:r>
            <a:r>
              <a:rPr lang="en-US" sz="1100" dirty="0">
                <a:latin typeface="Times New Roman" panose="02020603050405020304" pitchFamily="18" charset="0"/>
              </a:rPr>
              <a:t>Education</a:t>
            </a:r>
          </a:p>
          <a:p>
            <a:r>
              <a:rPr lang="en-US" sz="1100" b="1" dirty="0">
                <a:latin typeface="Times New Roman" panose="02020603050405020304" pitchFamily="18" charset="0"/>
              </a:rPr>
              <a:t>Leave of Absence Form</a:t>
            </a:r>
          </a:p>
          <a:p>
            <a:endParaRPr lang="en-US" sz="1000" b="1" dirty="0">
              <a:latin typeface="Times New Roman" panose="02020603050405020304" pitchFamily="18" charset="0"/>
            </a:endParaRPr>
          </a:p>
          <a:p>
            <a:r>
              <a:rPr lang="en-US" sz="1100" b="1" dirty="0">
                <a:latin typeface="Times New Roman" panose="02020603050405020304" pitchFamily="18" charset="0"/>
              </a:rPr>
              <a:t>Name of Student:</a:t>
            </a:r>
            <a:r>
              <a:rPr lang="en-US" sz="1100" b="1" u="sng" dirty="0">
                <a:latin typeface="Times New Roman" panose="02020603050405020304" pitchFamily="18" charset="0"/>
              </a:rPr>
              <a:t>                                                                     </a:t>
            </a:r>
            <a:r>
              <a:rPr lang="en-US" sz="1100" b="1" dirty="0">
                <a:latin typeface="Times New Roman" panose="02020603050405020304" pitchFamily="18" charset="0"/>
              </a:rPr>
              <a:t>     Site:</a:t>
            </a:r>
            <a:r>
              <a:rPr lang="en-US" sz="1100" b="1" u="sng" dirty="0">
                <a:latin typeface="Times New Roman" panose="02020603050405020304" pitchFamily="18" charset="0"/>
              </a:rPr>
              <a:t> </a:t>
            </a:r>
            <a:r>
              <a:rPr lang="en-US" sz="1100" b="1" u="sng" dirty="0" smtClean="0">
                <a:latin typeface="Times New Roman" panose="02020603050405020304" pitchFamily="18" charset="0"/>
              </a:rPr>
              <a:t>___________________________                                                    </a:t>
            </a:r>
            <a:endParaRPr lang="en-US" sz="1100" b="1" dirty="0">
              <a:latin typeface="Times New Roman" panose="02020603050405020304" pitchFamily="18" charset="0"/>
            </a:endParaRPr>
          </a:p>
          <a:p>
            <a:endParaRPr lang="en-US" sz="1000" b="1" dirty="0">
              <a:latin typeface="Times New Roman" panose="02020603050405020304" pitchFamily="18" charset="0"/>
            </a:endParaRPr>
          </a:p>
          <a:p>
            <a:pPr marR="970"/>
            <a:r>
              <a:rPr lang="en-US" sz="1100" dirty="0">
                <a:latin typeface="Times New Roman" panose="02020603050405020304" pitchFamily="18" charset="0"/>
              </a:rPr>
              <a:t>This leave of absence form serves to notify the Adult Education program at Wyoming College that I will be absent from classes from:</a:t>
            </a:r>
          </a:p>
          <a:p>
            <a:endParaRPr lang="en-US" sz="1000" dirty="0">
              <a:latin typeface="Times New Roman" panose="02020603050405020304" pitchFamily="18" charset="0"/>
            </a:endParaRPr>
          </a:p>
          <a:p>
            <a:r>
              <a:rPr lang="en-US" sz="1100" u="sng" dirty="0">
                <a:latin typeface="Times New Roman" panose="02020603050405020304" pitchFamily="18" charset="0"/>
              </a:rPr>
              <a:t>                                                                 </a:t>
            </a:r>
            <a:r>
              <a:rPr lang="en-US" sz="1100" dirty="0">
                <a:latin typeface="Times New Roman" panose="02020603050405020304" pitchFamily="18" charset="0"/>
              </a:rPr>
              <a:t>  until  </a:t>
            </a:r>
            <a:r>
              <a:rPr lang="en-US" sz="1100" dirty="0" smtClean="0">
                <a:latin typeface="Times New Roman" panose="02020603050405020304" pitchFamily="18" charset="0"/>
              </a:rPr>
              <a:t>____________________________________  </a:t>
            </a:r>
            <a:r>
              <a:rPr lang="en-US" sz="1100" u="sng" dirty="0" smtClean="0">
                <a:latin typeface="Times New Roman" panose="02020603050405020304" pitchFamily="18" charset="0"/>
              </a:rPr>
              <a:t>                                                                       </a:t>
            </a:r>
            <a:endParaRPr lang="en-US" sz="1100" dirty="0">
              <a:latin typeface="Times New Roman" panose="02020603050405020304" pitchFamily="18" charset="0"/>
            </a:endParaRPr>
          </a:p>
          <a:p>
            <a:r>
              <a:rPr lang="en-US" sz="800" dirty="0">
                <a:latin typeface="Times New Roman" panose="02020603050405020304" pitchFamily="18" charset="0"/>
              </a:rPr>
              <a:t>(Beginning date of absence)                             </a:t>
            </a:r>
            <a:r>
              <a:rPr lang="en-US" sz="800" dirty="0" smtClean="0">
                <a:latin typeface="Times New Roman" panose="02020603050405020304" pitchFamily="18" charset="0"/>
              </a:rPr>
              <a:t>                               </a:t>
            </a:r>
            <a:r>
              <a:rPr lang="en-US" sz="800" dirty="0">
                <a:latin typeface="Times New Roman" panose="02020603050405020304" pitchFamily="18" charset="0"/>
              </a:rPr>
              <a:t>(ending date of absence)</a:t>
            </a:r>
          </a:p>
          <a:p>
            <a:endParaRPr lang="en-US" sz="900" dirty="0">
              <a:latin typeface="Times New Roman" panose="02020603050405020304" pitchFamily="18" charset="0"/>
            </a:endParaRPr>
          </a:p>
          <a:p>
            <a:r>
              <a:rPr lang="en-US" sz="1100" dirty="0">
                <a:latin typeface="Times New Roman" panose="02020603050405020304" pitchFamily="18" charset="0"/>
              </a:rPr>
              <a:t>The reason for this absence is: </a:t>
            </a:r>
            <a:r>
              <a:rPr lang="en-US" sz="1100" u="sng" dirty="0">
                <a:latin typeface="Times New Roman" panose="02020603050405020304" pitchFamily="18" charset="0"/>
              </a:rPr>
              <a:t>                                                                                                     </a:t>
            </a:r>
            <a:endParaRPr lang="en-US" sz="1100" dirty="0">
              <a:latin typeface="Times New Roman" panose="02020603050405020304" pitchFamily="18" charset="0"/>
            </a:endParaRPr>
          </a:p>
          <a:p>
            <a:endParaRPr lang="en-US" sz="1000" dirty="0">
              <a:latin typeface="Times New Roman" panose="02020603050405020304" pitchFamily="18" charset="0"/>
            </a:endParaRPr>
          </a:p>
          <a:p>
            <a:r>
              <a:rPr lang="en-US" sz="1100" dirty="0">
                <a:latin typeface="Times New Roman" panose="02020603050405020304" pitchFamily="18" charset="0"/>
              </a:rPr>
              <a:t>Signed:</a:t>
            </a:r>
            <a:r>
              <a:rPr lang="en-US" sz="1100" u="sng" dirty="0">
                <a:latin typeface="Times New Roman" panose="02020603050405020304" pitchFamily="18" charset="0"/>
              </a:rPr>
              <a:t>                                 </a:t>
            </a:r>
            <a:r>
              <a:rPr lang="en-US" sz="1100" dirty="0">
                <a:latin typeface="Times New Roman" panose="02020603050405020304" pitchFamily="18" charset="0"/>
              </a:rPr>
              <a:t>       Date:</a:t>
            </a:r>
            <a:r>
              <a:rPr lang="en-US" sz="1100" u="sng" dirty="0">
                <a:latin typeface="Times New Roman" panose="02020603050405020304" pitchFamily="18" charset="0"/>
              </a:rPr>
              <a:t>    </a:t>
            </a:r>
            <a:r>
              <a:rPr lang="en-US" sz="1100" u="sng" dirty="0" smtClean="0">
                <a:latin typeface="Times New Roman" panose="02020603050405020304" pitchFamily="18" charset="0"/>
              </a:rPr>
              <a:t>___________________                                               </a:t>
            </a:r>
            <a:endParaRPr lang="en-US" sz="1100" dirty="0">
              <a:latin typeface="Times New Roman" panose="02020603050405020304" pitchFamily="18" charset="0"/>
            </a:endParaRPr>
          </a:p>
        </p:txBody>
      </p:sp>
      <p:pic>
        <p:nvPicPr>
          <p:cNvPr id="2050" name="Picture 2" descr="Don't Get Marked Absen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2" y="-41939"/>
            <a:ext cx="1863184" cy="1241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9302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96189" y="-95707"/>
            <a:ext cx="8229600" cy="990600"/>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3000" kern="1200" spc="-75" baseline="0">
                <a:solidFill>
                  <a:schemeClr val="tx2"/>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75" normalizeH="0" baseline="0" noProof="0" smtClean="0">
                <a:ln>
                  <a:noFill/>
                </a:ln>
                <a:solidFill>
                  <a:srgbClr val="323232"/>
                </a:solidFill>
                <a:effectLst/>
                <a:uLnTx/>
                <a:uFillTx/>
                <a:latin typeface="Arial"/>
                <a:ea typeface="+mj-ea"/>
                <a:cs typeface="+mj-cs"/>
              </a:rPr>
              <a:t>Outcome Measures for IELCE (Table 9)</a:t>
            </a:r>
            <a:endParaRPr kumimoji="0" lang="en-US" sz="3000" b="0" i="0" u="none" strike="noStrike" kern="1200" cap="none" spc="-75" normalizeH="0" baseline="0" noProof="0" dirty="0">
              <a:ln>
                <a:noFill/>
              </a:ln>
              <a:solidFill>
                <a:srgbClr val="323232"/>
              </a:solidFill>
              <a:effectLst/>
              <a:uLnTx/>
              <a:uFillTx/>
              <a:latin typeface="Arial"/>
              <a:ea typeface="+mj-ea"/>
              <a:cs typeface="+mj-cs"/>
            </a:endParaRPr>
          </a:p>
        </p:txBody>
      </p:sp>
      <p:sp>
        <p:nvSpPr>
          <p:cNvPr id="6" name="Text Placeholder 2"/>
          <p:cNvSpPr txBox="1">
            <a:spLocks/>
          </p:cNvSpPr>
          <p:nvPr/>
        </p:nvSpPr>
        <p:spPr>
          <a:xfrm>
            <a:off x="149962" y="725424"/>
            <a:ext cx="3931920" cy="639762"/>
          </a:xfrm>
          <a:prstGeom prst="rect">
            <a:avLst/>
          </a:prstGeom>
          <a:noFill/>
          <a:ln w="38100" cap="flat" cmpd="sng" algn="ctr">
            <a:noFill/>
            <a:prstDash val="solid"/>
          </a:ln>
          <a:effectLst/>
        </p:spPr>
        <p:txBody>
          <a:bodyPr vert="horz" lIns="91440" tIns="45720" rIns="91440" bIns="45720" rtlCol="0" anchor="ctr">
            <a:normAutofit/>
          </a:bodyPr>
          <a:lstStyle>
            <a:lvl1pPr marL="0" indent="0" algn="ctr" defTabSz="685800" rtl="0" eaLnBrk="1" latinLnBrk="0" hangingPunct="1">
              <a:spcBef>
                <a:spcPct val="20000"/>
              </a:spcBef>
              <a:buClr>
                <a:schemeClr val="accent1"/>
              </a:buClr>
              <a:buSzPct val="85000"/>
              <a:buFont typeface="Arial" pitchFamily="34" charset="0"/>
              <a:buNone/>
              <a:defRPr sz="1500" b="0" kern="1200">
                <a:solidFill>
                  <a:schemeClr val="tx2"/>
                </a:solidFill>
                <a:latin typeface="+mn-lt"/>
                <a:ea typeface="+mn-ea"/>
                <a:cs typeface="+mn-cs"/>
              </a:defRPr>
            </a:lvl1pPr>
            <a:lvl2pPr marL="342900" indent="0" algn="l" defTabSz="685800" rtl="0" eaLnBrk="1" latinLnBrk="0" hangingPunct="1">
              <a:spcBef>
                <a:spcPct val="20000"/>
              </a:spcBef>
              <a:buClr>
                <a:schemeClr val="accent1"/>
              </a:buClr>
              <a:buSzPct val="85000"/>
              <a:buFont typeface="Arial" pitchFamily="34" charset="0"/>
              <a:buNone/>
              <a:defRPr sz="1500" b="1" kern="1200">
                <a:solidFill>
                  <a:schemeClr val="tx1"/>
                </a:solidFill>
                <a:latin typeface="+mn-lt"/>
                <a:ea typeface="+mn-ea"/>
                <a:cs typeface="+mn-cs"/>
              </a:defRPr>
            </a:lvl2pPr>
            <a:lvl3pPr marL="685800" indent="0" algn="l" defTabSz="685800" rtl="0" eaLnBrk="1" latinLnBrk="0" hangingPunct="1">
              <a:spcBef>
                <a:spcPct val="20000"/>
              </a:spcBef>
              <a:buClr>
                <a:schemeClr val="accent1"/>
              </a:buClr>
              <a:buSzPct val="90000"/>
              <a:buFont typeface="Arial" pitchFamily="34" charset="0"/>
              <a:buNone/>
              <a:defRPr sz="1350" b="1" kern="1200">
                <a:solidFill>
                  <a:schemeClr val="tx1"/>
                </a:solidFill>
                <a:latin typeface="+mn-lt"/>
                <a:ea typeface="+mn-ea"/>
                <a:cs typeface="+mn-cs"/>
              </a:defRPr>
            </a:lvl3pPr>
            <a:lvl4pPr marL="10287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4pPr>
            <a:lvl5pPr marL="1371600" indent="0" algn="l" defTabSz="685800" rtl="0" eaLnBrk="1" latinLnBrk="0" hangingPunct="1">
              <a:spcBef>
                <a:spcPct val="20000"/>
              </a:spcBef>
              <a:buClr>
                <a:schemeClr val="accent1"/>
              </a:buClr>
              <a:buSzPct val="100000"/>
              <a:buFont typeface="Arial" pitchFamily="34" charset="0"/>
              <a:buNone/>
              <a:defRPr sz="1200" b="1" kern="1200" baseline="0">
                <a:solidFill>
                  <a:schemeClr val="tx1"/>
                </a:solidFill>
                <a:latin typeface="+mn-lt"/>
                <a:ea typeface="+mn-ea"/>
                <a:cs typeface="+mn-cs"/>
              </a:defRPr>
            </a:lvl5pPr>
            <a:lvl6pPr marL="17145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6pPr>
            <a:lvl7pPr marL="20574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7pPr>
            <a:lvl8pPr marL="24003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8pPr>
            <a:lvl9pPr marL="27432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
                <a:srgbClr val="A5300F"/>
              </a:buClr>
              <a:buSzPct val="85000"/>
              <a:buFont typeface="Arial" pitchFamily="34" charset="0"/>
              <a:buNone/>
              <a:tabLst/>
              <a:defRPr/>
            </a:pPr>
            <a:r>
              <a:rPr kumimoji="0" lang="en-US" sz="1500" b="1" i="0" u="none" strike="noStrike" kern="1200" cap="none" spc="0" normalizeH="0" baseline="0" noProof="0" smtClean="0">
                <a:ln>
                  <a:noFill/>
                </a:ln>
                <a:solidFill>
                  <a:srgbClr val="323232"/>
                </a:solidFill>
                <a:effectLst/>
                <a:uLnTx/>
                <a:uFillTx/>
                <a:latin typeface="Arial"/>
                <a:ea typeface="+mn-ea"/>
                <a:cs typeface="+mn-cs"/>
              </a:rPr>
              <a:t>Achieved Citizenship Skills/Voted or  Registered to Vote</a:t>
            </a:r>
            <a:endParaRPr kumimoji="0" lang="en-US" sz="1500" b="1" i="0" u="none" strike="noStrike" kern="1200" cap="none" spc="0" normalizeH="0" baseline="0" noProof="0" dirty="0">
              <a:ln>
                <a:noFill/>
              </a:ln>
              <a:solidFill>
                <a:srgbClr val="323232"/>
              </a:solidFill>
              <a:effectLst/>
              <a:uLnTx/>
              <a:uFillTx/>
              <a:latin typeface="Arial"/>
              <a:ea typeface="+mn-ea"/>
              <a:cs typeface="+mn-cs"/>
            </a:endParaRPr>
          </a:p>
        </p:txBody>
      </p:sp>
      <p:pic>
        <p:nvPicPr>
          <p:cNvPr id="7" name="Picture 6"/>
          <p:cNvPicPr>
            <a:picLocks noChangeAspect="1"/>
          </p:cNvPicPr>
          <p:nvPr/>
        </p:nvPicPr>
        <p:blipFill>
          <a:blip r:embed="rId2"/>
          <a:stretch>
            <a:fillRect/>
          </a:stretch>
        </p:blipFill>
        <p:spPr>
          <a:xfrm>
            <a:off x="4267186" y="894893"/>
            <a:ext cx="317019" cy="3627434"/>
          </a:xfrm>
          <a:prstGeom prst="rect">
            <a:avLst/>
          </a:prstGeom>
        </p:spPr>
      </p:pic>
      <p:sp>
        <p:nvSpPr>
          <p:cNvPr id="8" name="Content Placeholder 3"/>
          <p:cNvSpPr txBox="1">
            <a:spLocks/>
          </p:cNvSpPr>
          <p:nvPr/>
        </p:nvSpPr>
        <p:spPr>
          <a:xfrm>
            <a:off x="242614" y="1462417"/>
            <a:ext cx="3931920" cy="1447800"/>
          </a:xfrm>
          <a:prstGeom prst="rect">
            <a:avLst/>
          </a:prstGeom>
        </p:spPr>
        <p:txBody>
          <a:bodyPr vert="horz" lIns="91440" tIns="45720" rIns="91440" bIns="45720" rtlCol="0">
            <a:normAutofit/>
          </a:bodyPr>
          <a:lstStyle>
            <a:lvl1pPr marL="13716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5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35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20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9pPr>
          </a:lstStyle>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800" b="0" i="0" u="none" strike="noStrike" kern="1200" cap="none" spc="0" normalizeH="0" baseline="0" noProof="0" smtClean="0">
                <a:ln>
                  <a:noFill/>
                </a:ln>
                <a:solidFill>
                  <a:sysClr val="windowText" lastClr="000000"/>
                </a:solidFill>
                <a:effectLst/>
                <a:uLnTx/>
                <a:uFillTx/>
                <a:latin typeface="Arial"/>
                <a:ea typeface="+mn-ea"/>
                <a:cs typeface="+mn-cs"/>
              </a:rPr>
              <a:t>Can be tracked for any student who indicates having this as a goal BUT</a:t>
            </a:r>
          </a:p>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800" b="0" i="0" u="none" strike="noStrike" kern="1200" cap="none" spc="0" normalizeH="0" baseline="0" noProof="0" smtClean="0">
                <a:ln>
                  <a:noFill/>
                </a:ln>
                <a:solidFill>
                  <a:sysClr val="windowText" lastClr="000000"/>
                </a:solidFill>
                <a:effectLst/>
                <a:uLnTx/>
                <a:uFillTx/>
                <a:latin typeface="Arial"/>
                <a:ea typeface="+mn-ea"/>
                <a:cs typeface="+mn-cs"/>
              </a:rPr>
              <a:t>Is required to be tracked for IELCE students</a:t>
            </a:r>
            <a:endParaRPr kumimoji="0" lang="en-US"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 name="TextBox 8"/>
          <p:cNvSpPr txBox="1"/>
          <p:nvPr/>
        </p:nvSpPr>
        <p:spPr>
          <a:xfrm>
            <a:off x="346253" y="3172358"/>
            <a:ext cx="3276600" cy="1200329"/>
          </a:xfrm>
          <a:prstGeom prst="rect">
            <a:avLst/>
          </a:prstGeom>
          <a:noFill/>
        </p:spPr>
        <p:txBody>
          <a:bodyPr wrap="square" rtlCol="0">
            <a:spAutoFit/>
          </a:bodyPr>
          <a:lstStyle/>
          <a:p>
            <a:pPr fontAlgn="base">
              <a:spcBef>
                <a:spcPct val="0"/>
              </a:spcBef>
              <a:spcAft>
                <a:spcPct val="0"/>
              </a:spcAft>
              <a:buClrTx/>
              <a:buFontTx/>
              <a:buNone/>
            </a:pPr>
            <a:r>
              <a:rPr lang="en-US" sz="1800" kern="1200" dirty="0" smtClean="0">
                <a:solidFill>
                  <a:prstClr val="black"/>
                </a:solidFill>
                <a:latin typeface="Arial" charset="0"/>
                <a:ea typeface="+mn-ea"/>
                <a:cs typeface="+mn-cs"/>
              </a:rPr>
              <a:t>Must have ‘</a:t>
            </a:r>
            <a:r>
              <a:rPr lang="en-US" sz="1800" b="1" u="sng" kern="1200" dirty="0" smtClean="0">
                <a:solidFill>
                  <a:prstClr val="black"/>
                </a:solidFill>
                <a:latin typeface="Arial" charset="0"/>
                <a:ea typeface="+mn-ea"/>
                <a:cs typeface="+mn-cs"/>
              </a:rPr>
              <a:t>Evidence’ </a:t>
            </a:r>
            <a:r>
              <a:rPr lang="en-US" sz="1800" kern="1200" dirty="0" smtClean="0">
                <a:solidFill>
                  <a:prstClr val="black"/>
                </a:solidFill>
                <a:latin typeface="Arial" charset="0"/>
                <a:ea typeface="+mn-ea"/>
                <a:cs typeface="+mn-cs"/>
              </a:rPr>
              <a:t>of achieving citizenship/Voting/Registered to Vote.</a:t>
            </a:r>
            <a:endParaRPr lang="en-US" sz="1800" kern="1200" dirty="0">
              <a:solidFill>
                <a:prstClr val="black"/>
              </a:solidFill>
              <a:latin typeface="Arial" charset="0"/>
              <a:ea typeface="+mn-ea"/>
              <a:cs typeface="+mn-cs"/>
            </a:endParaRPr>
          </a:p>
        </p:txBody>
      </p:sp>
      <p:pic>
        <p:nvPicPr>
          <p:cNvPr id="10" name="Picture 9"/>
          <p:cNvPicPr>
            <a:picLocks noChangeAspect="1"/>
          </p:cNvPicPr>
          <p:nvPr/>
        </p:nvPicPr>
        <p:blipFill>
          <a:blip r:embed="rId3"/>
          <a:stretch>
            <a:fillRect/>
          </a:stretch>
        </p:blipFill>
        <p:spPr>
          <a:xfrm>
            <a:off x="3121038" y="3226420"/>
            <a:ext cx="1463167" cy="914479"/>
          </a:xfrm>
          <a:prstGeom prst="rect">
            <a:avLst/>
          </a:prstGeom>
        </p:spPr>
      </p:pic>
      <p:sp>
        <p:nvSpPr>
          <p:cNvPr id="11" name="Text Placeholder 4"/>
          <p:cNvSpPr txBox="1">
            <a:spLocks/>
          </p:cNvSpPr>
          <p:nvPr/>
        </p:nvSpPr>
        <p:spPr>
          <a:xfrm>
            <a:off x="4676857" y="747127"/>
            <a:ext cx="3931920" cy="639762"/>
          </a:xfrm>
          <a:prstGeom prst="rect">
            <a:avLst/>
          </a:prstGeom>
          <a:noFill/>
          <a:ln w="38100" cap="flat" cmpd="sng" algn="ctr">
            <a:noFill/>
            <a:prstDash val="solid"/>
          </a:ln>
          <a:effectLst/>
        </p:spPr>
        <p:txBody>
          <a:bodyPr vert="horz" lIns="91440" tIns="45720" rIns="91440" bIns="45720" rtlCol="0" anchor="ctr">
            <a:normAutofit/>
          </a:bodyPr>
          <a:lstStyle>
            <a:lvl1pPr marL="0" indent="0" algn="ctr" defTabSz="685800" rtl="0" eaLnBrk="1" latinLnBrk="0" hangingPunct="1">
              <a:spcBef>
                <a:spcPct val="20000"/>
              </a:spcBef>
              <a:buClr>
                <a:schemeClr val="accent1"/>
              </a:buClr>
              <a:buSzPct val="85000"/>
              <a:buFont typeface="Arial" pitchFamily="34" charset="0"/>
              <a:buNone/>
              <a:defRPr lang="en-US" sz="1500" b="0" kern="1200" dirty="0" smtClean="0">
                <a:solidFill>
                  <a:schemeClr val="tx2"/>
                </a:solidFill>
                <a:latin typeface="+mn-lt"/>
                <a:ea typeface="+mn-ea"/>
                <a:cs typeface="+mn-cs"/>
              </a:defRPr>
            </a:lvl1pPr>
            <a:lvl2pPr marL="342900" indent="0" algn="l" defTabSz="685800" rtl="0" eaLnBrk="1" latinLnBrk="0" hangingPunct="1">
              <a:spcBef>
                <a:spcPct val="20000"/>
              </a:spcBef>
              <a:buClr>
                <a:schemeClr val="accent1"/>
              </a:buClr>
              <a:buSzPct val="85000"/>
              <a:buFont typeface="Arial" pitchFamily="34" charset="0"/>
              <a:buNone/>
              <a:defRPr sz="1500" b="1" kern="1200">
                <a:solidFill>
                  <a:schemeClr val="tx1"/>
                </a:solidFill>
                <a:latin typeface="+mn-lt"/>
                <a:ea typeface="+mn-ea"/>
                <a:cs typeface="+mn-cs"/>
              </a:defRPr>
            </a:lvl2pPr>
            <a:lvl3pPr marL="685800" indent="0" algn="l" defTabSz="685800" rtl="0" eaLnBrk="1" latinLnBrk="0" hangingPunct="1">
              <a:spcBef>
                <a:spcPct val="20000"/>
              </a:spcBef>
              <a:buClr>
                <a:schemeClr val="accent1"/>
              </a:buClr>
              <a:buSzPct val="90000"/>
              <a:buFont typeface="Arial" pitchFamily="34" charset="0"/>
              <a:buNone/>
              <a:defRPr sz="1350" b="1" kern="1200">
                <a:solidFill>
                  <a:schemeClr val="tx1"/>
                </a:solidFill>
                <a:latin typeface="+mn-lt"/>
                <a:ea typeface="+mn-ea"/>
                <a:cs typeface="+mn-cs"/>
              </a:defRPr>
            </a:lvl3pPr>
            <a:lvl4pPr marL="10287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4pPr>
            <a:lvl5pPr marL="1371600" indent="0" algn="l" defTabSz="685800" rtl="0" eaLnBrk="1" latinLnBrk="0" hangingPunct="1">
              <a:spcBef>
                <a:spcPct val="20000"/>
              </a:spcBef>
              <a:buClr>
                <a:schemeClr val="accent1"/>
              </a:buClr>
              <a:buSzPct val="100000"/>
              <a:buFont typeface="Arial" pitchFamily="34" charset="0"/>
              <a:buNone/>
              <a:defRPr sz="1200" b="1" kern="1200" baseline="0">
                <a:solidFill>
                  <a:schemeClr val="tx1"/>
                </a:solidFill>
                <a:latin typeface="+mn-lt"/>
                <a:ea typeface="+mn-ea"/>
                <a:cs typeface="+mn-cs"/>
              </a:defRPr>
            </a:lvl5pPr>
            <a:lvl6pPr marL="17145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6pPr>
            <a:lvl7pPr marL="20574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7pPr>
            <a:lvl8pPr marL="24003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8pPr>
            <a:lvl9pPr marL="2743200" indent="0" algn="l" defTabSz="685800" rtl="0" eaLnBrk="1" latinLnBrk="0" hangingPunct="1">
              <a:spcBef>
                <a:spcPct val="20000"/>
              </a:spcBef>
              <a:buClr>
                <a:schemeClr val="accent1"/>
              </a:buClr>
              <a:buFont typeface="Arial" pitchFamily="34" charset="0"/>
              <a:buNone/>
              <a:defRPr sz="1200" b="1"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
                <a:srgbClr val="A5300F"/>
              </a:buClr>
              <a:buSzPct val="85000"/>
              <a:buFont typeface="Arial" pitchFamily="34" charset="0"/>
              <a:buNone/>
              <a:tabLst/>
              <a:defRPr/>
            </a:pPr>
            <a:r>
              <a:rPr kumimoji="0" lang="en-US" sz="1500" b="1" i="0" u="none" strike="noStrike" kern="1200" cap="none" spc="0" normalizeH="0" baseline="0" noProof="0" smtClean="0">
                <a:ln>
                  <a:noFill/>
                </a:ln>
                <a:solidFill>
                  <a:srgbClr val="323232"/>
                </a:solidFill>
                <a:effectLst/>
                <a:uLnTx/>
                <a:uFillTx/>
                <a:latin typeface="Arial"/>
                <a:ea typeface="+mn-ea"/>
                <a:cs typeface="+mn-cs"/>
              </a:rPr>
              <a:t>Increased Involvement in Community Activities</a:t>
            </a:r>
            <a:endParaRPr kumimoji="0" lang="en-US" sz="1500" b="1" i="0" u="none" strike="noStrike" kern="1200" cap="none" spc="0" normalizeH="0" baseline="0" noProof="0" dirty="0">
              <a:ln>
                <a:noFill/>
              </a:ln>
              <a:solidFill>
                <a:srgbClr val="323232"/>
              </a:solidFill>
              <a:effectLst/>
              <a:uLnTx/>
              <a:uFillTx/>
              <a:latin typeface="Arial"/>
              <a:ea typeface="+mn-ea"/>
              <a:cs typeface="+mn-cs"/>
            </a:endParaRPr>
          </a:p>
        </p:txBody>
      </p:sp>
      <p:sp>
        <p:nvSpPr>
          <p:cNvPr id="12" name="Content Placeholder 5"/>
          <p:cNvSpPr txBox="1">
            <a:spLocks/>
          </p:cNvSpPr>
          <p:nvPr/>
        </p:nvSpPr>
        <p:spPr>
          <a:xfrm>
            <a:off x="4710989" y="1462417"/>
            <a:ext cx="3931920" cy="1934287"/>
          </a:xfrm>
          <a:prstGeom prst="rect">
            <a:avLst/>
          </a:prstGeom>
        </p:spPr>
        <p:txBody>
          <a:bodyPr vert="horz" lIns="91440" tIns="45720" rIns="91440" bIns="45720" rtlCol="0">
            <a:normAutofit/>
          </a:bodyPr>
          <a:lstStyle>
            <a:lvl1pPr marL="137160" indent="-137160" algn="l" defTabSz="6858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1pPr>
            <a:lvl2pPr marL="342900" indent="-137160" algn="l" defTabSz="685800" rtl="0" eaLnBrk="1" latinLnBrk="0" hangingPunct="1">
              <a:spcBef>
                <a:spcPct val="20000"/>
              </a:spcBef>
              <a:buClr>
                <a:schemeClr val="accent1"/>
              </a:buClr>
              <a:buSzPct val="85000"/>
              <a:buFont typeface="Arial" pitchFamily="34" charset="0"/>
              <a:buChar char="•"/>
              <a:defRPr sz="1500" kern="1200">
                <a:solidFill>
                  <a:schemeClr val="tx1"/>
                </a:solidFill>
                <a:latin typeface="+mn-lt"/>
                <a:ea typeface="+mn-ea"/>
                <a:cs typeface="+mn-cs"/>
              </a:defRPr>
            </a:lvl2pPr>
            <a:lvl3pPr marL="548640" indent="-137160" algn="l" defTabSz="685800" rtl="0" eaLnBrk="1" latinLnBrk="0" hangingPunct="1">
              <a:spcBef>
                <a:spcPct val="20000"/>
              </a:spcBef>
              <a:buClr>
                <a:schemeClr val="accent1"/>
              </a:buClr>
              <a:buSzPct val="90000"/>
              <a:buFont typeface="Arial" pitchFamily="34" charset="0"/>
              <a:buChar char="•"/>
              <a:defRPr sz="1350" kern="1200">
                <a:solidFill>
                  <a:schemeClr val="tx1"/>
                </a:solidFill>
                <a:latin typeface="+mn-lt"/>
                <a:ea typeface="+mn-ea"/>
                <a:cs typeface="+mn-cs"/>
              </a:defRPr>
            </a:lvl3pPr>
            <a:lvl4pPr marL="7543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4pPr>
            <a:lvl5pPr marL="891540" indent="-102870" algn="l" defTabSz="685800" rtl="0" eaLnBrk="1" latinLnBrk="0" hangingPunct="1">
              <a:spcBef>
                <a:spcPct val="20000"/>
              </a:spcBef>
              <a:buClr>
                <a:schemeClr val="accent1"/>
              </a:buClr>
              <a:buSzPct val="100000"/>
              <a:buFont typeface="Arial" pitchFamily="34" charset="0"/>
              <a:buChar char="•"/>
              <a:defRPr sz="1200" kern="1200" baseline="0">
                <a:solidFill>
                  <a:schemeClr val="tx1"/>
                </a:solidFill>
                <a:latin typeface="+mn-lt"/>
                <a:ea typeface="+mn-ea"/>
                <a:cs typeface="+mn-cs"/>
              </a:defRPr>
            </a:lvl5pPr>
            <a:lvl6pPr marL="102870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1200" kern="1200">
                <a:solidFill>
                  <a:schemeClr val="tx1"/>
                </a:solidFill>
                <a:latin typeface="+mn-lt"/>
                <a:ea typeface="+mn-ea"/>
                <a:cs typeface="+mn-cs"/>
              </a:defRPr>
            </a:lvl9pPr>
          </a:lstStyle>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800" b="0" i="0" u="none" strike="noStrike" kern="1200" cap="none" spc="0" normalizeH="0" baseline="0" noProof="0" smtClean="0">
                <a:ln>
                  <a:noFill/>
                </a:ln>
                <a:solidFill>
                  <a:sysClr val="windowText" lastClr="000000"/>
                </a:solidFill>
                <a:effectLst/>
                <a:uLnTx/>
                <a:uFillTx/>
                <a:latin typeface="Arial"/>
                <a:ea typeface="+mn-ea"/>
                <a:cs typeface="+mn-cs"/>
              </a:rPr>
              <a:t>Can be tracked for any student who indicates having this as a goal BUT</a:t>
            </a:r>
          </a:p>
          <a:p>
            <a:pPr marL="137160" marR="0" lvl="0" indent="-137160" algn="l" defTabSz="685800" rtl="0" eaLnBrk="1" fontAlgn="auto" latinLnBrk="0" hangingPunct="1">
              <a:lnSpc>
                <a:spcPct val="100000"/>
              </a:lnSpc>
              <a:spcBef>
                <a:spcPct val="20000"/>
              </a:spcBef>
              <a:spcAft>
                <a:spcPts val="0"/>
              </a:spcAft>
              <a:buClr>
                <a:srgbClr val="A5300F"/>
              </a:buClr>
              <a:buSzPct val="85000"/>
              <a:buFont typeface="Arial" pitchFamily="34" charset="0"/>
              <a:buChar char="•"/>
              <a:tabLst/>
              <a:defRPr/>
            </a:pPr>
            <a:r>
              <a:rPr kumimoji="0" lang="en-US" sz="1800" b="0" i="0" u="none" strike="noStrike" kern="1200" cap="none" spc="0" normalizeH="0" baseline="0" noProof="0" smtClean="0">
                <a:ln>
                  <a:noFill/>
                </a:ln>
                <a:solidFill>
                  <a:sysClr val="windowText" lastClr="000000"/>
                </a:solidFill>
                <a:effectLst/>
                <a:uLnTx/>
                <a:uFillTx/>
                <a:latin typeface="Arial"/>
                <a:ea typeface="+mn-ea"/>
                <a:cs typeface="+mn-cs"/>
              </a:rPr>
              <a:t>Is required to be tracked for IELCE students</a:t>
            </a:r>
          </a:p>
          <a:p>
            <a:pPr marL="0" marR="0" lvl="0" indent="0" algn="l" defTabSz="685800" rtl="0" eaLnBrk="1" fontAlgn="auto" latinLnBrk="0" hangingPunct="1">
              <a:lnSpc>
                <a:spcPct val="100000"/>
              </a:lnSpc>
              <a:spcBef>
                <a:spcPct val="20000"/>
              </a:spcBef>
              <a:spcAft>
                <a:spcPts val="0"/>
              </a:spcAft>
              <a:buClr>
                <a:srgbClr val="A5300F"/>
              </a:buClr>
              <a:buSzPct val="85000"/>
              <a:buFont typeface="Arial" pitchFamily="34" charset="0"/>
              <a:buNone/>
              <a:tabLst/>
              <a:defRPr/>
            </a:pPr>
            <a:endParaRPr kumimoji="0" lang="en-US"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303316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bldP spid="1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3635654" y="542575"/>
            <a:ext cx="5310836" cy="548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dirty="0" smtClean="0">
                <a:latin typeface="Arial" panose="020B0604020202020204" pitchFamily="34" charset="0"/>
                <a:cs typeface="Arial" panose="020B0604020202020204" pitchFamily="34" charset="0"/>
              </a:rPr>
              <a:t>Statistical Adjustment Model</a:t>
            </a:r>
            <a:endParaRPr dirty="0">
              <a:latin typeface="Arial" panose="020B0604020202020204" pitchFamily="34" charset="0"/>
              <a:cs typeface="Arial" panose="020B0604020202020204" pitchFamily="34" charset="0"/>
            </a:endParaRPr>
          </a:p>
        </p:txBody>
      </p:sp>
      <p:sp>
        <p:nvSpPr>
          <p:cNvPr id="239" name="Google Shape;239;p37"/>
          <p:cNvSpPr txBox="1">
            <a:spLocks noGrp="1"/>
          </p:cNvSpPr>
          <p:nvPr>
            <p:ph type="body" idx="1"/>
          </p:nvPr>
        </p:nvSpPr>
        <p:spPr>
          <a:xfrm>
            <a:off x="3913532" y="1171650"/>
            <a:ext cx="4520894" cy="140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latin typeface="Arial" panose="020B0604020202020204" pitchFamily="34" charset="0"/>
                <a:cs typeface="Arial" panose="020B0604020202020204" pitchFamily="34" charset="0"/>
              </a:rPr>
              <a:t>Adjusts targets for:</a:t>
            </a:r>
          </a:p>
          <a:p>
            <a:pPr marL="285750" lvl="0" indent="-285750" algn="l" rtl="0">
              <a:spcBef>
                <a:spcPts val="0"/>
              </a:spcBef>
              <a:spcAft>
                <a:spcPts val="0"/>
              </a:spcAft>
              <a:buFont typeface="Wingdings" panose="05000000000000000000" pitchFamily="2" charset="2"/>
              <a:buChar char="Ø"/>
            </a:pPr>
            <a:r>
              <a:rPr lang="en-US" dirty="0" smtClean="0">
                <a:latin typeface="Arial" panose="020B0604020202020204" pitchFamily="34" charset="0"/>
                <a:cs typeface="Arial" panose="020B0604020202020204" pitchFamily="34" charset="0"/>
              </a:rPr>
              <a:t>F</a:t>
            </a:r>
            <a:r>
              <a:rPr lang="en" dirty="0" smtClean="0">
                <a:latin typeface="Arial" panose="020B0604020202020204" pitchFamily="34" charset="0"/>
                <a:cs typeface="Arial" panose="020B0604020202020204" pitchFamily="34" charset="0"/>
              </a:rPr>
              <a:t>luctuations in State economic conditions</a:t>
            </a:r>
          </a:p>
          <a:p>
            <a:pPr marL="285750" lvl="0" indent="-285750" algn="l" rtl="0">
              <a:spcBef>
                <a:spcPts val="0"/>
              </a:spcBef>
              <a:spcAft>
                <a:spcPts val="0"/>
              </a:spcAft>
              <a:buFont typeface="Wingdings" panose="05000000000000000000" pitchFamily="2" charset="2"/>
              <a:buChar char="Ø"/>
            </a:pPr>
            <a:r>
              <a:rPr lang="en" dirty="0" smtClean="0">
                <a:latin typeface="Arial" panose="020B0604020202020204" pitchFamily="34" charset="0"/>
                <a:cs typeface="Arial" panose="020B0604020202020204" pitchFamily="34" charset="0"/>
              </a:rPr>
              <a:t>Changing characteristics of program participants (as identified through the colletion of data for Barriers to Employment)</a:t>
            </a:r>
            <a:endParaRPr dirty="0">
              <a:latin typeface="Arial" panose="020B0604020202020204" pitchFamily="34" charset="0"/>
              <a:cs typeface="Arial" panose="020B0604020202020204" pitchFamily="34" charset="0"/>
            </a:endParaRPr>
          </a:p>
        </p:txBody>
      </p:sp>
      <p:pic>
        <p:nvPicPr>
          <p:cNvPr id="240" name="Google Shape;240;p37"/>
          <p:cNvPicPr preferRelativeResize="0"/>
          <p:nvPr/>
        </p:nvPicPr>
        <p:blipFill rotWithShape="1">
          <a:blip r:embed="rId3">
            <a:alphaModFix/>
          </a:blip>
          <a:srcRect r="63751"/>
          <a:stretch/>
        </p:blipFill>
        <p:spPr>
          <a:xfrm>
            <a:off x="0" y="25"/>
            <a:ext cx="3314707" cy="5143824"/>
          </a:xfrm>
          <a:prstGeom prst="rect">
            <a:avLst/>
          </a:prstGeom>
          <a:noFill/>
          <a:ln>
            <a:noFill/>
          </a:ln>
        </p:spPr>
      </p:pic>
      <p:sp>
        <p:nvSpPr>
          <p:cNvPr id="241" name="Google Shape;241;p37"/>
          <p:cNvSpPr/>
          <p:nvPr/>
        </p:nvSpPr>
        <p:spPr>
          <a:xfrm>
            <a:off x="331470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4"/>
          <a:stretch>
            <a:fillRect/>
          </a:stretch>
        </p:blipFill>
        <p:spPr>
          <a:xfrm>
            <a:off x="4457258" y="2892931"/>
            <a:ext cx="3170195" cy="1786283"/>
          </a:xfrm>
          <a:prstGeom prst="rect">
            <a:avLst/>
          </a:prstGeom>
        </p:spPr>
      </p:pic>
    </p:spTree>
    <p:extLst>
      <p:ext uri="{BB962C8B-B14F-4D97-AF65-F5344CB8AC3E}">
        <p14:creationId xmlns:p14="http://schemas.microsoft.com/office/powerpoint/2010/main" val="2813615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053" y="169500"/>
            <a:ext cx="7649904" cy="548700"/>
          </a:xfrm>
        </p:spPr>
        <p:txBody>
          <a:bodyPr/>
          <a:lstStyle/>
          <a:p>
            <a:pPr algn="l"/>
            <a:r>
              <a:rPr lang="en-US" dirty="0" smtClean="0"/>
              <a:t>Why Use the Statistical Adjustment Model?</a:t>
            </a:r>
            <a:endParaRPr lang="en-US" dirty="0"/>
          </a:p>
        </p:txBody>
      </p:sp>
      <p:sp>
        <p:nvSpPr>
          <p:cNvPr id="3" name="Text Placeholder 2"/>
          <p:cNvSpPr>
            <a:spLocks noGrp="1"/>
          </p:cNvSpPr>
          <p:nvPr>
            <p:ph type="body" idx="1"/>
          </p:nvPr>
        </p:nvSpPr>
        <p:spPr>
          <a:xfrm>
            <a:off x="343814" y="914401"/>
            <a:ext cx="8412480" cy="2721253"/>
          </a:xfrm>
        </p:spPr>
        <p:txBody>
          <a:bodyPr/>
          <a:lstStyle/>
          <a:p>
            <a:pPr algn="l">
              <a:buFont typeface="Wingdings" panose="05000000000000000000" pitchFamily="2" charset="2"/>
              <a:buChar char="Ø"/>
            </a:pPr>
            <a:r>
              <a:rPr lang="en-US" sz="2000" dirty="0"/>
              <a:t>Allows for an accurate assessment of a state’s performance</a:t>
            </a:r>
          </a:p>
          <a:p>
            <a:pPr marL="596900" lvl="1" indent="0">
              <a:buNone/>
            </a:pPr>
            <a:r>
              <a:rPr lang="en-US" sz="2000" dirty="0" smtClean="0"/>
              <a:t>-States </a:t>
            </a:r>
            <a:r>
              <a:rPr lang="en-US" sz="2000" dirty="0"/>
              <a:t>are given credit for harder-to-serve populations and/or those facing challenging economic conditions</a:t>
            </a:r>
          </a:p>
          <a:p>
            <a:pPr algn="l">
              <a:buFont typeface="Wingdings" panose="05000000000000000000" pitchFamily="2" charset="2"/>
              <a:buChar char="Ø"/>
            </a:pPr>
            <a:r>
              <a:rPr lang="en-US" sz="2000" dirty="0"/>
              <a:t>Can compare performance over time within a state </a:t>
            </a:r>
          </a:p>
          <a:p>
            <a:pPr algn="l">
              <a:buFont typeface="Wingdings" panose="05000000000000000000" pitchFamily="2" charset="2"/>
              <a:buChar char="Ø"/>
            </a:pPr>
            <a:r>
              <a:rPr lang="en-US" sz="2000" dirty="0"/>
              <a:t>Will allow for increases/decreases in performance targets over time</a:t>
            </a:r>
          </a:p>
          <a:p>
            <a:pPr algn="l">
              <a:buFont typeface="Wingdings" panose="05000000000000000000" pitchFamily="2" charset="2"/>
              <a:buChar char="Ø"/>
            </a:pPr>
            <a:endParaRPr lang="en-US" sz="2000" dirty="0"/>
          </a:p>
        </p:txBody>
      </p:sp>
      <p:pic>
        <p:nvPicPr>
          <p:cNvPr id="3076" name="Picture 4" descr="Png Format Transparent Question Mark Png Clipart (1280x968), Png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113" y="3145536"/>
            <a:ext cx="1375802" cy="1567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2222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vercoming Barriers to Effective Communications in Agile Teams –  testwithnis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9692" y="2165299"/>
            <a:ext cx="2604211" cy="28382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876166" y="2326233"/>
            <a:ext cx="2040941" cy="2155398"/>
          </a:xfrm>
          <a:prstGeom prst="rect">
            <a:avLst/>
          </a:prstGeom>
        </p:spPr>
      </p:pic>
      <p:pic>
        <p:nvPicPr>
          <p:cNvPr id="5" name="Picture 4"/>
          <p:cNvPicPr>
            <a:picLocks noChangeAspect="1"/>
          </p:cNvPicPr>
          <p:nvPr/>
        </p:nvPicPr>
        <p:blipFill>
          <a:blip r:embed="rId4"/>
          <a:stretch>
            <a:fillRect/>
          </a:stretch>
        </p:blipFill>
        <p:spPr>
          <a:xfrm>
            <a:off x="1954050" y="2326233"/>
            <a:ext cx="1922116" cy="2089561"/>
          </a:xfrm>
          <a:prstGeom prst="rect">
            <a:avLst/>
          </a:prstGeom>
        </p:spPr>
      </p:pic>
      <p:pic>
        <p:nvPicPr>
          <p:cNvPr id="6" name="Picture 5"/>
          <p:cNvPicPr>
            <a:picLocks noChangeAspect="1"/>
          </p:cNvPicPr>
          <p:nvPr/>
        </p:nvPicPr>
        <p:blipFill>
          <a:blip r:embed="rId4"/>
          <a:stretch>
            <a:fillRect/>
          </a:stretch>
        </p:blipFill>
        <p:spPr>
          <a:xfrm>
            <a:off x="31933" y="2238451"/>
            <a:ext cx="1922117" cy="2100693"/>
          </a:xfrm>
          <a:prstGeom prst="rect">
            <a:avLst/>
          </a:prstGeom>
        </p:spPr>
      </p:pic>
      <p:pic>
        <p:nvPicPr>
          <p:cNvPr id="7" name="Picture 6"/>
          <p:cNvPicPr>
            <a:picLocks noChangeAspect="1"/>
          </p:cNvPicPr>
          <p:nvPr/>
        </p:nvPicPr>
        <p:blipFill>
          <a:blip r:embed="rId5"/>
          <a:stretch>
            <a:fillRect/>
          </a:stretch>
        </p:blipFill>
        <p:spPr>
          <a:xfrm>
            <a:off x="5887203" y="2326234"/>
            <a:ext cx="682489" cy="2155398"/>
          </a:xfrm>
          <a:prstGeom prst="rect">
            <a:avLst/>
          </a:prstGeom>
        </p:spPr>
      </p:pic>
      <p:pic>
        <p:nvPicPr>
          <p:cNvPr id="8" name="Picture 7"/>
          <p:cNvPicPr>
            <a:picLocks noChangeAspect="1"/>
          </p:cNvPicPr>
          <p:nvPr/>
        </p:nvPicPr>
        <p:blipFill>
          <a:blip r:embed="rId6"/>
          <a:stretch>
            <a:fillRect/>
          </a:stretch>
        </p:blipFill>
        <p:spPr>
          <a:xfrm>
            <a:off x="1453060" y="29261"/>
            <a:ext cx="5243014" cy="816935"/>
          </a:xfrm>
          <a:prstGeom prst="rect">
            <a:avLst/>
          </a:prstGeom>
        </p:spPr>
      </p:pic>
      <p:sp>
        <p:nvSpPr>
          <p:cNvPr id="9" name="Rectangle 8"/>
          <p:cNvSpPr/>
          <p:nvPr/>
        </p:nvSpPr>
        <p:spPr>
          <a:xfrm rot="18939240">
            <a:off x="-131859" y="2084561"/>
            <a:ext cx="1478290" cy="307777"/>
          </a:xfrm>
          <a:prstGeom prst="rect">
            <a:avLst/>
          </a:prstGeom>
        </p:spPr>
        <p:txBody>
          <a:bodyPr wrap="none">
            <a:spAutoFit/>
          </a:bodyPr>
          <a:lstStyle/>
          <a:p>
            <a:r>
              <a:rPr lang="en-US" dirty="0"/>
              <a:t>Cultural Barriers</a:t>
            </a:r>
          </a:p>
        </p:txBody>
      </p:sp>
      <p:sp>
        <p:nvSpPr>
          <p:cNvPr id="10" name="Rectangle 9"/>
          <p:cNvSpPr/>
          <p:nvPr/>
        </p:nvSpPr>
        <p:spPr>
          <a:xfrm rot="18951126">
            <a:off x="772052" y="2242296"/>
            <a:ext cx="881973" cy="307777"/>
          </a:xfrm>
          <a:prstGeom prst="rect">
            <a:avLst/>
          </a:prstGeom>
        </p:spPr>
        <p:txBody>
          <a:bodyPr wrap="none">
            <a:spAutoFit/>
          </a:bodyPr>
          <a:lstStyle/>
          <a:p>
            <a:r>
              <a:rPr lang="en-US" dirty="0"/>
              <a:t>Disabled</a:t>
            </a:r>
          </a:p>
        </p:txBody>
      </p:sp>
      <p:sp>
        <p:nvSpPr>
          <p:cNvPr id="11" name="Rectangle 10"/>
          <p:cNvSpPr/>
          <p:nvPr/>
        </p:nvSpPr>
        <p:spPr>
          <a:xfrm rot="18928983">
            <a:off x="1147282" y="1861080"/>
            <a:ext cx="1965603" cy="307777"/>
          </a:xfrm>
          <a:prstGeom prst="rect">
            <a:avLst/>
          </a:prstGeom>
        </p:spPr>
        <p:txBody>
          <a:bodyPr wrap="none">
            <a:spAutoFit/>
          </a:bodyPr>
          <a:lstStyle/>
          <a:p>
            <a:r>
              <a:rPr lang="en-US" dirty="0"/>
              <a:t>Displaced homemaker</a:t>
            </a:r>
          </a:p>
        </p:txBody>
      </p:sp>
      <p:sp>
        <p:nvSpPr>
          <p:cNvPr id="12" name="Rectangle 11"/>
          <p:cNvSpPr/>
          <p:nvPr/>
        </p:nvSpPr>
        <p:spPr>
          <a:xfrm rot="18752177">
            <a:off x="1625642" y="1954689"/>
            <a:ext cx="2164375" cy="307777"/>
          </a:xfrm>
          <a:prstGeom prst="rect">
            <a:avLst/>
          </a:prstGeom>
        </p:spPr>
        <p:txBody>
          <a:bodyPr wrap="none">
            <a:spAutoFit/>
          </a:bodyPr>
          <a:lstStyle/>
          <a:p>
            <a:r>
              <a:rPr lang="en-US" dirty="0"/>
              <a:t>English language learner</a:t>
            </a:r>
          </a:p>
        </p:txBody>
      </p:sp>
      <p:sp>
        <p:nvSpPr>
          <p:cNvPr id="13" name="Rectangle 12"/>
          <p:cNvSpPr/>
          <p:nvPr/>
        </p:nvSpPr>
        <p:spPr>
          <a:xfrm rot="18985184">
            <a:off x="2440965" y="1775193"/>
            <a:ext cx="2385589" cy="307777"/>
          </a:xfrm>
          <a:prstGeom prst="rect">
            <a:avLst/>
          </a:prstGeom>
        </p:spPr>
        <p:txBody>
          <a:bodyPr wrap="none">
            <a:spAutoFit/>
          </a:bodyPr>
          <a:lstStyle/>
          <a:p>
            <a:r>
              <a:rPr lang="en-US" dirty="0"/>
              <a:t>Exiting TANF within 2 years</a:t>
            </a:r>
          </a:p>
        </p:txBody>
      </p:sp>
      <p:sp>
        <p:nvSpPr>
          <p:cNvPr id="14" name="Rectangle 13"/>
          <p:cNvSpPr/>
          <p:nvPr/>
        </p:nvSpPr>
        <p:spPr>
          <a:xfrm rot="18970247">
            <a:off x="3237213" y="2242295"/>
            <a:ext cx="1109599" cy="307777"/>
          </a:xfrm>
          <a:prstGeom prst="rect">
            <a:avLst/>
          </a:prstGeom>
        </p:spPr>
        <p:txBody>
          <a:bodyPr wrap="none">
            <a:spAutoFit/>
          </a:bodyPr>
          <a:lstStyle/>
          <a:p>
            <a:r>
              <a:rPr lang="en-US" dirty="0"/>
              <a:t>Ex-offender</a:t>
            </a:r>
          </a:p>
        </p:txBody>
      </p:sp>
      <p:sp>
        <p:nvSpPr>
          <p:cNvPr id="15" name="Rectangle 14"/>
          <p:cNvSpPr/>
          <p:nvPr/>
        </p:nvSpPr>
        <p:spPr>
          <a:xfrm rot="18914921">
            <a:off x="3514419" y="1861080"/>
            <a:ext cx="2403222" cy="307777"/>
          </a:xfrm>
          <a:prstGeom prst="rect">
            <a:avLst/>
          </a:prstGeom>
        </p:spPr>
        <p:txBody>
          <a:bodyPr wrap="none">
            <a:spAutoFit/>
          </a:bodyPr>
          <a:lstStyle/>
          <a:p>
            <a:r>
              <a:rPr lang="en-US" dirty="0"/>
              <a:t>Homeless or runaway youth</a:t>
            </a:r>
          </a:p>
        </p:txBody>
      </p:sp>
      <p:sp>
        <p:nvSpPr>
          <p:cNvPr id="16" name="Rectangle 15"/>
          <p:cNvSpPr/>
          <p:nvPr/>
        </p:nvSpPr>
        <p:spPr>
          <a:xfrm rot="18882729">
            <a:off x="4438880" y="1901732"/>
            <a:ext cx="2013693" cy="307777"/>
          </a:xfrm>
          <a:prstGeom prst="rect">
            <a:avLst/>
          </a:prstGeom>
        </p:spPr>
        <p:txBody>
          <a:bodyPr wrap="none">
            <a:spAutoFit/>
          </a:bodyPr>
          <a:lstStyle/>
          <a:p>
            <a:r>
              <a:rPr lang="en-US" dirty="0"/>
              <a:t>Long term unemployed</a:t>
            </a:r>
          </a:p>
        </p:txBody>
      </p:sp>
      <p:sp>
        <p:nvSpPr>
          <p:cNvPr id="17" name="Rectangle 16"/>
          <p:cNvSpPr/>
          <p:nvPr/>
        </p:nvSpPr>
        <p:spPr>
          <a:xfrm rot="18781486">
            <a:off x="4798471" y="1457856"/>
            <a:ext cx="3339376" cy="307777"/>
          </a:xfrm>
          <a:prstGeom prst="rect">
            <a:avLst/>
          </a:prstGeom>
        </p:spPr>
        <p:txBody>
          <a:bodyPr wrap="none">
            <a:spAutoFit/>
          </a:bodyPr>
          <a:lstStyle/>
          <a:p>
            <a:r>
              <a:rPr lang="en-US" dirty="0"/>
              <a:t>Low income (Economic Disadvantaged)</a:t>
            </a:r>
          </a:p>
        </p:txBody>
      </p:sp>
      <p:sp>
        <p:nvSpPr>
          <p:cNvPr id="18" name="Rectangle 17"/>
          <p:cNvSpPr/>
          <p:nvPr/>
        </p:nvSpPr>
        <p:spPr>
          <a:xfrm rot="18667348">
            <a:off x="5525551" y="1586144"/>
            <a:ext cx="2661306" cy="307777"/>
          </a:xfrm>
          <a:prstGeom prst="rect">
            <a:avLst/>
          </a:prstGeom>
        </p:spPr>
        <p:txBody>
          <a:bodyPr wrap="none">
            <a:spAutoFit/>
          </a:bodyPr>
          <a:lstStyle/>
          <a:p>
            <a:r>
              <a:rPr lang="en-US" dirty="0"/>
              <a:t>Migrant &amp; seasonal farmworker</a:t>
            </a:r>
          </a:p>
        </p:txBody>
      </p:sp>
      <p:sp>
        <p:nvSpPr>
          <p:cNvPr id="19" name="Rectangle 18"/>
          <p:cNvSpPr/>
          <p:nvPr/>
        </p:nvSpPr>
        <p:spPr>
          <a:xfrm rot="18703982">
            <a:off x="7916318" y="2108213"/>
            <a:ext cx="1189749" cy="307777"/>
          </a:xfrm>
          <a:prstGeom prst="rect">
            <a:avLst/>
          </a:prstGeom>
        </p:spPr>
        <p:txBody>
          <a:bodyPr wrap="none">
            <a:spAutoFit/>
          </a:bodyPr>
          <a:lstStyle/>
          <a:p>
            <a:r>
              <a:rPr lang="en-US" dirty="0"/>
              <a:t>Low Literacy</a:t>
            </a:r>
          </a:p>
        </p:txBody>
      </p:sp>
      <p:sp>
        <p:nvSpPr>
          <p:cNvPr id="20" name="Rectangle 19"/>
          <p:cNvSpPr/>
          <p:nvPr/>
        </p:nvSpPr>
        <p:spPr>
          <a:xfrm rot="18652242">
            <a:off x="7268707" y="1954689"/>
            <a:ext cx="1576072" cy="307777"/>
          </a:xfrm>
          <a:prstGeom prst="rect">
            <a:avLst/>
          </a:prstGeom>
        </p:spPr>
        <p:txBody>
          <a:bodyPr wrap="none">
            <a:spAutoFit/>
          </a:bodyPr>
          <a:lstStyle/>
          <a:p>
            <a:r>
              <a:rPr lang="en-US" dirty="0"/>
              <a:t>Foster care youth</a:t>
            </a:r>
          </a:p>
        </p:txBody>
      </p:sp>
      <p:sp>
        <p:nvSpPr>
          <p:cNvPr id="21" name="Rectangle 20"/>
          <p:cNvSpPr/>
          <p:nvPr/>
        </p:nvSpPr>
        <p:spPr>
          <a:xfrm rot="18779535">
            <a:off x="6382998" y="2203400"/>
            <a:ext cx="1239442" cy="307777"/>
          </a:xfrm>
          <a:prstGeom prst="rect">
            <a:avLst/>
          </a:prstGeom>
        </p:spPr>
        <p:txBody>
          <a:bodyPr wrap="none">
            <a:spAutoFit/>
          </a:bodyPr>
          <a:lstStyle/>
          <a:p>
            <a:r>
              <a:rPr lang="en-US" dirty="0"/>
              <a:t>Single parent</a:t>
            </a:r>
          </a:p>
        </p:txBody>
      </p:sp>
    </p:spTree>
    <p:extLst>
      <p:ext uri="{BB962C8B-B14F-4D97-AF65-F5344CB8AC3E}">
        <p14:creationId xmlns:p14="http://schemas.microsoft.com/office/powerpoint/2010/main" val="9440965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3314700" y="542575"/>
            <a:ext cx="5103300" cy="548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dirty="0" smtClean="0">
                <a:latin typeface="Arial" panose="020B0604020202020204" pitchFamily="34" charset="0"/>
                <a:cs typeface="Arial" panose="020B0604020202020204" pitchFamily="34" charset="0"/>
              </a:rPr>
              <a:t>NRS: Why Collect Data on Barriers to Employment?</a:t>
            </a:r>
            <a:endParaRPr dirty="0">
              <a:latin typeface="Arial" panose="020B0604020202020204" pitchFamily="34" charset="0"/>
              <a:cs typeface="Arial" panose="020B0604020202020204" pitchFamily="34" charset="0"/>
            </a:endParaRPr>
          </a:p>
        </p:txBody>
      </p:sp>
      <p:sp>
        <p:nvSpPr>
          <p:cNvPr id="239" name="Google Shape;239;p37"/>
          <p:cNvSpPr txBox="1">
            <a:spLocks noGrp="1"/>
          </p:cNvSpPr>
          <p:nvPr>
            <p:ph type="body" idx="1"/>
          </p:nvPr>
        </p:nvSpPr>
        <p:spPr>
          <a:xfrm>
            <a:off x="4016045" y="1887322"/>
            <a:ext cx="4511583" cy="2896818"/>
          </a:xfrm>
          <a:prstGeom prst="rect">
            <a:avLst/>
          </a:prstGeom>
        </p:spPr>
        <p:txBody>
          <a:bodyPr spcFirstLastPara="1" wrap="square" lIns="91425" tIns="91425" rIns="91425" bIns="91425" anchor="ctr" anchorCtr="0">
            <a:noAutofit/>
          </a:bodyPr>
          <a:lstStyle/>
          <a:p>
            <a:pPr marL="285750" lvl="0" indent="-285750" algn="l" defTabSz="457200">
              <a:spcBef>
                <a:spcPct val="20000"/>
              </a:spcBef>
              <a:spcAft>
                <a:spcPts val="600"/>
              </a:spcAft>
              <a:buClr>
                <a:srgbClr val="83992A"/>
              </a:buClr>
              <a:buSzPct val="115000"/>
              <a:buFont typeface="Arial"/>
              <a:buChar char="•"/>
            </a:pPr>
            <a:r>
              <a:rPr lang="en-US" sz="2000" kern="1200" dirty="0">
                <a:solidFill>
                  <a:prstClr val="black">
                    <a:lumMod val="85000"/>
                    <a:lumOff val="15000"/>
                  </a:prstClr>
                </a:solidFill>
                <a:latin typeface="Garamond" panose="02020404030301010803"/>
                <a:ea typeface="+mn-ea"/>
                <a:cs typeface="+mn-cs"/>
              </a:rPr>
              <a:t>Uncover obstacles that can impede students’ full participation or edibility</a:t>
            </a:r>
          </a:p>
          <a:p>
            <a:pPr marL="285750" lvl="0" indent="-285750" algn="l" defTabSz="457200">
              <a:spcBef>
                <a:spcPct val="20000"/>
              </a:spcBef>
              <a:spcAft>
                <a:spcPts val="600"/>
              </a:spcAft>
              <a:buClr>
                <a:srgbClr val="83992A"/>
              </a:buClr>
              <a:buSzPct val="115000"/>
              <a:buFont typeface="Arial"/>
              <a:buChar char="•"/>
            </a:pPr>
            <a:r>
              <a:rPr lang="en-US" sz="2000" kern="1200" dirty="0">
                <a:solidFill>
                  <a:prstClr val="black">
                    <a:lumMod val="85000"/>
                    <a:lumOff val="15000"/>
                  </a:prstClr>
                </a:solidFill>
                <a:latin typeface="Garamond" panose="02020404030301010803"/>
                <a:ea typeface="+mn-ea"/>
                <a:cs typeface="+mn-cs"/>
              </a:rPr>
              <a:t>Gain an increased understanding of the needs of student subgroups through analyses</a:t>
            </a:r>
          </a:p>
          <a:p>
            <a:pPr marL="285750" lvl="0" indent="-285750" algn="l" defTabSz="457200">
              <a:spcBef>
                <a:spcPct val="20000"/>
              </a:spcBef>
              <a:spcAft>
                <a:spcPts val="600"/>
              </a:spcAft>
              <a:buClr>
                <a:srgbClr val="83992A"/>
              </a:buClr>
              <a:buSzPct val="115000"/>
              <a:buFont typeface="Arial"/>
              <a:buChar char="•"/>
            </a:pPr>
            <a:r>
              <a:rPr lang="en-US" sz="2000" kern="1200" dirty="0">
                <a:solidFill>
                  <a:prstClr val="black">
                    <a:lumMod val="85000"/>
                    <a:lumOff val="15000"/>
                  </a:prstClr>
                </a:solidFill>
                <a:latin typeface="Garamond" panose="02020404030301010803"/>
                <a:ea typeface="+mn-ea"/>
                <a:cs typeface="+mn-cs"/>
              </a:rPr>
              <a:t>Demonstrate that local programs are serving students with multiple challenges </a:t>
            </a:r>
            <a:r>
              <a:rPr lang="en-US" sz="2000" kern="1200" dirty="0" smtClean="0">
                <a:solidFill>
                  <a:prstClr val="black">
                    <a:lumMod val="85000"/>
                    <a:lumOff val="15000"/>
                  </a:prstClr>
                </a:solidFill>
                <a:latin typeface="Garamond" panose="02020404030301010803"/>
                <a:ea typeface="+mn-ea"/>
                <a:cs typeface="+mn-cs"/>
              </a:rPr>
              <a:t>(used on the Statistical Adjustment Model)</a:t>
            </a:r>
            <a:endParaRPr lang="en-US" sz="2000" kern="1200" dirty="0">
              <a:solidFill>
                <a:prstClr val="black">
                  <a:lumMod val="85000"/>
                  <a:lumOff val="15000"/>
                </a:prstClr>
              </a:solidFill>
              <a:latin typeface="Garamond" panose="02020404030301010803"/>
              <a:ea typeface="+mn-ea"/>
              <a:cs typeface="+mn-cs"/>
            </a:endParaRPr>
          </a:p>
          <a:p>
            <a:pPr marL="285750" lvl="0" indent="-285750" algn="l">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285750" lvl="0" indent="-285750" algn="l" rtl="0">
              <a:spcBef>
                <a:spcPts val="0"/>
              </a:spcBef>
              <a:spcAft>
                <a:spcPts val="0"/>
              </a:spcAft>
              <a:buFont typeface="Wingdings" panose="05000000000000000000" pitchFamily="2" charset="2"/>
              <a:buChar char="Ø"/>
            </a:pPr>
            <a:endParaRPr dirty="0">
              <a:latin typeface="Arial" panose="020B0604020202020204" pitchFamily="34" charset="0"/>
              <a:cs typeface="Arial" panose="020B0604020202020204" pitchFamily="34" charset="0"/>
            </a:endParaRPr>
          </a:p>
        </p:txBody>
      </p:sp>
      <p:pic>
        <p:nvPicPr>
          <p:cNvPr id="240" name="Google Shape;240;p37"/>
          <p:cNvPicPr preferRelativeResize="0"/>
          <p:nvPr/>
        </p:nvPicPr>
        <p:blipFill rotWithShape="1">
          <a:blip r:embed="rId3">
            <a:alphaModFix/>
          </a:blip>
          <a:srcRect r="63751"/>
          <a:stretch/>
        </p:blipFill>
        <p:spPr>
          <a:xfrm>
            <a:off x="0" y="25"/>
            <a:ext cx="3314707" cy="5143824"/>
          </a:xfrm>
          <a:prstGeom prst="rect">
            <a:avLst/>
          </a:prstGeom>
          <a:noFill/>
          <a:ln>
            <a:noFill/>
          </a:ln>
        </p:spPr>
      </p:pic>
      <p:sp>
        <p:nvSpPr>
          <p:cNvPr id="241" name="Google Shape;241;p37"/>
          <p:cNvSpPr/>
          <p:nvPr/>
        </p:nvSpPr>
        <p:spPr>
          <a:xfrm>
            <a:off x="331470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3695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3957523" y="542575"/>
            <a:ext cx="5010911" cy="54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Purposes of Adult Education</a:t>
            </a:r>
            <a:endParaRPr dirty="0">
              <a:latin typeface="Arial" panose="020B0604020202020204" pitchFamily="34" charset="0"/>
              <a:cs typeface="Arial" panose="020B0604020202020204" pitchFamily="34" charset="0"/>
            </a:endParaRPr>
          </a:p>
        </p:txBody>
      </p:sp>
      <p:sp>
        <p:nvSpPr>
          <p:cNvPr id="239" name="Google Shape;239;p37"/>
          <p:cNvSpPr txBox="1">
            <a:spLocks noGrp="1"/>
          </p:cNvSpPr>
          <p:nvPr>
            <p:ph type="body" idx="1"/>
          </p:nvPr>
        </p:nvSpPr>
        <p:spPr>
          <a:xfrm>
            <a:off x="3957523" y="2114093"/>
            <a:ext cx="4760300" cy="1494206"/>
          </a:xfrm>
          <a:prstGeom prst="rect">
            <a:avLst/>
          </a:prstGeom>
        </p:spPr>
        <p:txBody>
          <a:bodyPr spcFirstLastPara="1" wrap="square" lIns="91425" tIns="91425" rIns="91425" bIns="91425" anchor="ctr" anchorCtr="0">
            <a:noAutofit/>
          </a:bodyPr>
          <a:lstStyle/>
          <a:p>
            <a:pPr marL="285750" lvl="0" indent="-285750" algn="l" rtl="0">
              <a:spcBef>
                <a:spcPts val="0"/>
              </a:spcBef>
              <a:spcAft>
                <a:spcPts val="0"/>
              </a:spcAft>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Develop/expand skills and knowledge needed to transition to postsecondary and/or employment</a:t>
            </a:r>
          </a:p>
          <a:p>
            <a:pPr marL="285750" lvl="0" indent="-285750" algn="l" rtl="0">
              <a:spcBef>
                <a:spcPts val="0"/>
              </a:spcBef>
              <a:spcAft>
                <a:spcPts val="0"/>
              </a:spcAft>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Integration of AE activities with occupational training</a:t>
            </a:r>
          </a:p>
          <a:p>
            <a:pPr marL="285750" lvl="0" indent="-285750" algn="l" rtl="0">
              <a:spcBef>
                <a:spcPts val="0"/>
              </a:spcBef>
              <a:spcAft>
                <a:spcPts val="0"/>
              </a:spcAft>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Collaboration</a:t>
            </a:r>
            <a:endParaRPr sz="2400" dirty="0">
              <a:latin typeface="Arial" panose="020B0604020202020204" pitchFamily="34" charset="0"/>
              <a:cs typeface="Arial" panose="020B0604020202020204" pitchFamily="34" charset="0"/>
            </a:endParaRPr>
          </a:p>
        </p:txBody>
      </p:sp>
      <p:pic>
        <p:nvPicPr>
          <p:cNvPr id="240" name="Google Shape;240;p37"/>
          <p:cNvPicPr preferRelativeResize="0"/>
          <p:nvPr/>
        </p:nvPicPr>
        <p:blipFill rotWithShape="1">
          <a:blip r:embed="rId3">
            <a:alphaModFix/>
          </a:blip>
          <a:srcRect r="63751"/>
          <a:stretch/>
        </p:blipFill>
        <p:spPr>
          <a:xfrm>
            <a:off x="0" y="25"/>
            <a:ext cx="3314707" cy="5143824"/>
          </a:xfrm>
          <a:prstGeom prst="rect">
            <a:avLst/>
          </a:prstGeom>
          <a:noFill/>
          <a:ln>
            <a:noFill/>
          </a:ln>
        </p:spPr>
      </p:pic>
      <p:sp>
        <p:nvSpPr>
          <p:cNvPr id="241" name="Google Shape;241;p37"/>
          <p:cNvSpPr/>
          <p:nvPr/>
        </p:nvSpPr>
        <p:spPr>
          <a:xfrm>
            <a:off x="331470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053" y="169500"/>
            <a:ext cx="7649904" cy="548700"/>
          </a:xfrm>
        </p:spPr>
        <p:txBody>
          <a:bodyPr/>
          <a:lstStyle/>
          <a:p>
            <a:pPr algn="l"/>
            <a:r>
              <a:rPr lang="en-US" dirty="0" smtClean="0"/>
              <a:t>What Does The Collection of Data for Barriers to Employment Mean for Local Providers?</a:t>
            </a:r>
            <a:endParaRPr lang="en-US" dirty="0"/>
          </a:p>
        </p:txBody>
      </p:sp>
      <p:sp>
        <p:nvSpPr>
          <p:cNvPr id="3" name="Text Placeholder 2"/>
          <p:cNvSpPr>
            <a:spLocks noGrp="1"/>
          </p:cNvSpPr>
          <p:nvPr>
            <p:ph type="body" idx="1"/>
          </p:nvPr>
        </p:nvSpPr>
        <p:spPr>
          <a:xfrm>
            <a:off x="2713940" y="1658246"/>
            <a:ext cx="5961888" cy="2049247"/>
          </a:xfrm>
        </p:spPr>
        <p:txBody>
          <a:bodyPr/>
          <a:lstStyle/>
          <a:p>
            <a:pPr algn="l">
              <a:buFont typeface="Wingdings" panose="05000000000000000000" pitchFamily="2" charset="2"/>
              <a:buChar char="Ø"/>
            </a:pPr>
            <a:r>
              <a:rPr lang="en-US" sz="2800" dirty="0"/>
              <a:t>Collecting accurate data for ‘Barriers To Employment’ is CRITICAL to OCTAE negotiations with the State for performance targets.</a:t>
            </a:r>
          </a:p>
          <a:p>
            <a:pPr marL="139700" indent="0" algn="l">
              <a:buNone/>
            </a:pPr>
            <a:endParaRPr lang="en-US" dirty="0"/>
          </a:p>
        </p:txBody>
      </p:sp>
      <p:pic>
        <p:nvPicPr>
          <p:cNvPr id="2050" name="Picture 2" descr="Important Information Very Crucial Message Essential And Critical.. Stock  Photo, Picture And Royalty Free Image. Image 353494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526" y="1922087"/>
            <a:ext cx="1914842" cy="15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4156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3614624" y="59772"/>
            <a:ext cx="5103300" cy="54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Data Collection</a:t>
            </a:r>
            <a:endParaRPr dirty="0">
              <a:latin typeface="Arial" panose="020B0604020202020204" pitchFamily="34" charset="0"/>
              <a:cs typeface="Arial" panose="020B0604020202020204" pitchFamily="34" charset="0"/>
            </a:endParaRPr>
          </a:p>
        </p:txBody>
      </p:sp>
      <p:pic>
        <p:nvPicPr>
          <p:cNvPr id="240" name="Google Shape;240;p37"/>
          <p:cNvPicPr preferRelativeResize="0"/>
          <p:nvPr/>
        </p:nvPicPr>
        <p:blipFill rotWithShape="1">
          <a:blip r:embed="rId3">
            <a:alphaModFix/>
          </a:blip>
          <a:srcRect r="63751"/>
          <a:stretch/>
        </p:blipFill>
        <p:spPr>
          <a:xfrm>
            <a:off x="0" y="25"/>
            <a:ext cx="3314707" cy="5143824"/>
          </a:xfrm>
          <a:prstGeom prst="rect">
            <a:avLst/>
          </a:prstGeom>
          <a:noFill/>
          <a:ln>
            <a:noFill/>
          </a:ln>
        </p:spPr>
      </p:pic>
      <p:sp>
        <p:nvSpPr>
          <p:cNvPr id="241" name="Google Shape;241;p37"/>
          <p:cNvSpPr/>
          <p:nvPr/>
        </p:nvSpPr>
        <p:spPr>
          <a:xfrm>
            <a:off x="331470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8960;p65"/>
          <p:cNvGrpSpPr/>
          <p:nvPr/>
        </p:nvGrpSpPr>
        <p:grpSpPr>
          <a:xfrm>
            <a:off x="3614626" y="1068020"/>
            <a:ext cx="5375752" cy="4075481"/>
            <a:chOff x="5900602" y="1193063"/>
            <a:chExt cx="1299850" cy="1046105"/>
          </a:xfrm>
        </p:grpSpPr>
        <p:grpSp>
          <p:nvGrpSpPr>
            <p:cNvPr id="7" name="Google Shape;8961;p65"/>
            <p:cNvGrpSpPr/>
            <p:nvPr/>
          </p:nvGrpSpPr>
          <p:grpSpPr>
            <a:xfrm>
              <a:off x="6743564" y="1193063"/>
              <a:ext cx="456888" cy="728540"/>
              <a:chOff x="6743564" y="1193063"/>
              <a:chExt cx="456888" cy="728540"/>
            </a:xfrm>
          </p:grpSpPr>
          <p:grpSp>
            <p:nvGrpSpPr>
              <p:cNvPr id="29" name="Google Shape;8962;p65"/>
              <p:cNvGrpSpPr/>
              <p:nvPr/>
            </p:nvGrpSpPr>
            <p:grpSpPr>
              <a:xfrm>
                <a:off x="6743564" y="1660606"/>
                <a:ext cx="391010" cy="260997"/>
                <a:chOff x="6743564" y="1660606"/>
                <a:chExt cx="391010" cy="260997"/>
              </a:xfrm>
            </p:grpSpPr>
            <p:sp>
              <p:nvSpPr>
                <p:cNvPr id="33" name="Google Shape;8963;p65"/>
                <p:cNvSpPr/>
                <p:nvPr/>
              </p:nvSpPr>
              <p:spPr>
                <a:xfrm rot="16200000">
                  <a:off x="6870173" y="1533997"/>
                  <a:ext cx="137792" cy="391009"/>
                </a:xfrm>
                <a:custGeom>
                  <a:avLst/>
                  <a:gdLst/>
                  <a:ahLst/>
                  <a:cxnLst/>
                  <a:rect l="l" t="t" r="r" b="b"/>
                  <a:pathLst>
                    <a:path w="12379" h="24651" extrusionOk="0">
                      <a:moveTo>
                        <a:pt x="727" y="0"/>
                      </a:moveTo>
                      <a:cubicBezTo>
                        <a:pt x="483" y="0"/>
                        <a:pt x="243" y="4"/>
                        <a:pt x="1" y="7"/>
                      </a:cubicBezTo>
                      <a:lnTo>
                        <a:pt x="1" y="23223"/>
                      </a:lnTo>
                      <a:lnTo>
                        <a:pt x="727" y="24650"/>
                      </a:lnTo>
                      <a:lnTo>
                        <a:pt x="12378" y="1737"/>
                      </a:lnTo>
                      <a:cubicBezTo>
                        <a:pt x="8795" y="619"/>
                        <a:pt x="4857" y="0"/>
                        <a:pt x="727" y="0"/>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8964;p65"/>
                <p:cNvSpPr/>
                <p:nvPr/>
              </p:nvSpPr>
              <p:spPr>
                <a:xfrm rot="16200000">
                  <a:off x="6881092" y="1668122"/>
                  <a:ext cx="116015" cy="390948"/>
                </a:xfrm>
                <a:custGeom>
                  <a:avLst/>
                  <a:gdLst/>
                  <a:ahLst/>
                  <a:cxnLst/>
                  <a:rect l="l" t="t" r="r" b="b"/>
                  <a:pathLst>
                    <a:path w="10928" h="23215" extrusionOk="0">
                      <a:moveTo>
                        <a:pt x="10928" y="0"/>
                      </a:moveTo>
                      <a:cubicBezTo>
                        <a:pt x="8679" y="38"/>
                        <a:pt x="6494" y="261"/>
                        <a:pt x="4395" y="647"/>
                      </a:cubicBezTo>
                      <a:lnTo>
                        <a:pt x="4395" y="648"/>
                      </a:lnTo>
                      <a:cubicBezTo>
                        <a:pt x="3153" y="875"/>
                        <a:pt x="1943" y="1159"/>
                        <a:pt x="769" y="1499"/>
                      </a:cubicBezTo>
                      <a:cubicBezTo>
                        <a:pt x="691" y="1522"/>
                        <a:pt x="612" y="1544"/>
                        <a:pt x="535" y="1567"/>
                      </a:cubicBezTo>
                      <a:cubicBezTo>
                        <a:pt x="501" y="1576"/>
                        <a:pt x="469" y="1588"/>
                        <a:pt x="436" y="1596"/>
                      </a:cubicBezTo>
                      <a:cubicBezTo>
                        <a:pt x="404" y="1606"/>
                        <a:pt x="370" y="1617"/>
                        <a:pt x="338" y="1625"/>
                      </a:cubicBezTo>
                      <a:cubicBezTo>
                        <a:pt x="303" y="1637"/>
                        <a:pt x="270" y="1646"/>
                        <a:pt x="238" y="1657"/>
                      </a:cubicBezTo>
                      <a:cubicBezTo>
                        <a:pt x="159" y="1681"/>
                        <a:pt x="79" y="1704"/>
                        <a:pt x="1" y="1730"/>
                      </a:cubicBezTo>
                      <a:lnTo>
                        <a:pt x="10928" y="23215"/>
                      </a:lnTo>
                      <a:lnTo>
                        <a:pt x="10928" y="0"/>
                      </a:ln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r" rtl="0">
                    <a:spcBef>
                      <a:spcPts val="0"/>
                    </a:spcBef>
                    <a:spcAft>
                      <a:spcPts val="0"/>
                    </a:spcAft>
                    <a:buNone/>
                  </a:pPr>
                  <a:endParaRPr sz="1200" dirty="0">
                    <a:solidFill>
                      <a:schemeClr val="tx1"/>
                    </a:solidFill>
                  </a:endParaRPr>
                </a:p>
              </p:txBody>
            </p:sp>
          </p:grpSp>
          <p:grpSp>
            <p:nvGrpSpPr>
              <p:cNvPr id="30" name="Google Shape;8965;p65"/>
              <p:cNvGrpSpPr/>
              <p:nvPr/>
            </p:nvGrpSpPr>
            <p:grpSpPr>
              <a:xfrm>
                <a:off x="6915505" y="1193063"/>
                <a:ext cx="284947" cy="589637"/>
                <a:chOff x="6915505" y="1193063"/>
                <a:chExt cx="284947" cy="589637"/>
              </a:xfrm>
            </p:grpSpPr>
            <p:sp>
              <p:nvSpPr>
                <p:cNvPr id="31" name="Google Shape;8966;p65"/>
                <p:cNvSpPr/>
                <p:nvPr/>
              </p:nvSpPr>
              <p:spPr>
                <a:xfrm>
                  <a:off x="6915505" y="1193063"/>
                  <a:ext cx="284947" cy="63648"/>
                </a:xfrm>
                <a:custGeom>
                  <a:avLst/>
                  <a:gdLst/>
                  <a:ahLst/>
                  <a:cxnLst/>
                  <a:rect l="l" t="t" r="r" b="b"/>
                  <a:pathLst>
                    <a:path w="32762" h="7318" extrusionOk="0">
                      <a:moveTo>
                        <a:pt x="0" y="1"/>
                      </a:moveTo>
                      <a:lnTo>
                        <a:pt x="0" y="7318"/>
                      </a:lnTo>
                      <a:lnTo>
                        <a:pt x="32762" y="7318"/>
                      </a:lnTo>
                      <a:lnTo>
                        <a:pt x="32762" y="1"/>
                      </a:ln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solidFill>
                        <a:schemeClr val="tx1"/>
                      </a:solidFill>
                    </a:rPr>
                    <a:t>Credentials</a:t>
                  </a:r>
                  <a:endParaRPr dirty="0">
                    <a:solidFill>
                      <a:schemeClr val="tx1"/>
                    </a:solidFill>
                  </a:endParaRPr>
                </a:p>
              </p:txBody>
            </p:sp>
            <p:cxnSp>
              <p:nvCxnSpPr>
                <p:cNvPr id="32" name="Google Shape;8967;p65"/>
                <p:cNvCxnSpPr/>
                <p:nvPr/>
              </p:nvCxnSpPr>
              <p:spPr>
                <a:xfrm rot="10800000">
                  <a:off x="6938275" y="1279600"/>
                  <a:ext cx="0" cy="503100"/>
                </a:xfrm>
                <a:prstGeom prst="straightConnector1">
                  <a:avLst/>
                </a:prstGeom>
                <a:ln>
                  <a:headEnd type="none" w="med" len="med"/>
                  <a:tailEnd type="oval" w="med" len="med"/>
                </a:ln>
              </p:spPr>
              <p:style>
                <a:lnRef idx="2">
                  <a:schemeClr val="accent4">
                    <a:shade val="50000"/>
                  </a:schemeClr>
                </a:lnRef>
                <a:fillRef idx="1">
                  <a:schemeClr val="accent4"/>
                </a:fillRef>
                <a:effectRef idx="0">
                  <a:schemeClr val="accent4"/>
                </a:effectRef>
                <a:fontRef idx="minor">
                  <a:schemeClr val="lt1"/>
                </a:fontRef>
              </p:style>
            </p:cxnSp>
          </p:grpSp>
        </p:grpSp>
        <p:grpSp>
          <p:nvGrpSpPr>
            <p:cNvPr id="8" name="Google Shape;8968;p65"/>
            <p:cNvGrpSpPr/>
            <p:nvPr/>
          </p:nvGrpSpPr>
          <p:grpSpPr>
            <a:xfrm>
              <a:off x="6520338" y="1193063"/>
              <a:ext cx="341813" cy="833692"/>
              <a:chOff x="6520338" y="1193063"/>
              <a:chExt cx="341813" cy="833692"/>
            </a:xfrm>
          </p:grpSpPr>
          <p:grpSp>
            <p:nvGrpSpPr>
              <p:cNvPr id="23" name="Google Shape;8969;p65"/>
              <p:cNvGrpSpPr/>
              <p:nvPr/>
            </p:nvGrpSpPr>
            <p:grpSpPr>
              <a:xfrm>
                <a:off x="6520338" y="1561089"/>
                <a:ext cx="213949" cy="465666"/>
                <a:chOff x="6520338" y="1561089"/>
                <a:chExt cx="213949" cy="465666"/>
              </a:xfrm>
            </p:grpSpPr>
            <p:sp>
              <p:nvSpPr>
                <p:cNvPr id="27" name="Google Shape;8970;p65"/>
                <p:cNvSpPr/>
                <p:nvPr/>
              </p:nvSpPr>
              <p:spPr>
                <a:xfrm rot="16200000">
                  <a:off x="6508645" y="1572782"/>
                  <a:ext cx="237292" cy="213906"/>
                </a:xfrm>
                <a:custGeom>
                  <a:avLst/>
                  <a:gdLst/>
                  <a:ahLst/>
                  <a:cxnLst/>
                  <a:rect l="l" t="t" r="r" b="b"/>
                  <a:pathLst>
                    <a:path w="24013" h="24594" extrusionOk="0">
                      <a:moveTo>
                        <a:pt x="725" y="0"/>
                      </a:moveTo>
                      <a:cubicBezTo>
                        <a:pt x="482" y="0"/>
                        <a:pt x="241" y="3"/>
                        <a:pt x="0" y="5"/>
                      </a:cubicBezTo>
                      <a:lnTo>
                        <a:pt x="0" y="22597"/>
                      </a:lnTo>
                      <a:cubicBezTo>
                        <a:pt x="118" y="22596"/>
                        <a:pt x="222" y="22595"/>
                        <a:pt x="312" y="22595"/>
                      </a:cubicBezTo>
                      <a:cubicBezTo>
                        <a:pt x="582" y="22595"/>
                        <a:pt x="725" y="22600"/>
                        <a:pt x="725" y="22600"/>
                      </a:cubicBezTo>
                      <a:cubicBezTo>
                        <a:pt x="725" y="22600"/>
                        <a:pt x="872" y="22595"/>
                        <a:pt x="1149" y="22595"/>
                      </a:cubicBezTo>
                      <a:cubicBezTo>
                        <a:pt x="2638" y="22595"/>
                        <a:pt x="7882" y="22740"/>
                        <a:pt x="14103" y="24594"/>
                      </a:cubicBezTo>
                      <a:lnTo>
                        <a:pt x="24013" y="5327"/>
                      </a:lnTo>
                      <a:cubicBezTo>
                        <a:pt x="24013" y="5327"/>
                        <a:pt x="16917" y="0"/>
                        <a:pt x="725" y="0"/>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vert="vert" wrap="square" lIns="91425" tIns="91425" rIns="91425" bIns="91425" anchor="ctr" anchorCtr="0">
                  <a:noAutofit/>
                </a:bodyPr>
                <a:lstStyle/>
                <a:p>
                  <a:pPr marL="0" lvl="0" indent="0" algn="ctr" rtl="0">
                    <a:spcBef>
                      <a:spcPts val="0"/>
                    </a:spcBef>
                    <a:spcAft>
                      <a:spcPts val="0"/>
                    </a:spcAft>
                    <a:buNone/>
                  </a:pPr>
                  <a:r>
                    <a:rPr lang="en-US" sz="1200" dirty="0" smtClean="0">
                      <a:solidFill>
                        <a:schemeClr val="tx1"/>
                      </a:solidFill>
                    </a:rPr>
                    <a:t>Data match &amp; Survey</a:t>
                  </a:r>
                  <a:endParaRPr sz="1200" dirty="0">
                    <a:solidFill>
                      <a:schemeClr val="tx1"/>
                    </a:solidFill>
                  </a:endParaRPr>
                </a:p>
              </p:txBody>
            </p:sp>
            <p:sp>
              <p:nvSpPr>
                <p:cNvPr id="28" name="Google Shape;8971;p65"/>
                <p:cNvSpPr/>
                <p:nvPr/>
              </p:nvSpPr>
              <p:spPr>
                <a:xfrm rot="16200000">
                  <a:off x="6513153" y="1805620"/>
                  <a:ext cx="228354" cy="213915"/>
                </a:xfrm>
                <a:custGeom>
                  <a:avLst/>
                  <a:gdLst/>
                  <a:ahLst/>
                  <a:cxnLst/>
                  <a:rect l="l" t="t" r="r" b="b"/>
                  <a:pathLst>
                    <a:path w="22564" h="24595" extrusionOk="0">
                      <a:moveTo>
                        <a:pt x="22564" y="1"/>
                      </a:moveTo>
                      <a:cubicBezTo>
                        <a:pt x="15114" y="73"/>
                        <a:pt x="9649" y="1280"/>
                        <a:pt x="5965" y="2527"/>
                      </a:cubicBezTo>
                      <a:lnTo>
                        <a:pt x="5965" y="2528"/>
                      </a:lnTo>
                      <a:cubicBezTo>
                        <a:pt x="2949" y="3548"/>
                        <a:pt x="1124" y="4595"/>
                        <a:pt x="385" y="5067"/>
                      </a:cubicBezTo>
                      <a:cubicBezTo>
                        <a:pt x="382" y="5067"/>
                        <a:pt x="382" y="5068"/>
                        <a:pt x="380" y="5068"/>
                      </a:cubicBezTo>
                      <a:cubicBezTo>
                        <a:pt x="373" y="5074"/>
                        <a:pt x="366" y="5078"/>
                        <a:pt x="358" y="5083"/>
                      </a:cubicBezTo>
                      <a:cubicBezTo>
                        <a:pt x="344" y="5091"/>
                        <a:pt x="329" y="5100"/>
                        <a:pt x="316" y="5110"/>
                      </a:cubicBezTo>
                      <a:cubicBezTo>
                        <a:pt x="315" y="5112"/>
                        <a:pt x="313" y="5113"/>
                        <a:pt x="312" y="5113"/>
                      </a:cubicBezTo>
                      <a:cubicBezTo>
                        <a:pt x="293" y="5125"/>
                        <a:pt x="275" y="5136"/>
                        <a:pt x="258" y="5148"/>
                      </a:cubicBezTo>
                      <a:cubicBezTo>
                        <a:pt x="255" y="5150"/>
                        <a:pt x="251" y="5152"/>
                        <a:pt x="248" y="5155"/>
                      </a:cubicBezTo>
                      <a:cubicBezTo>
                        <a:pt x="240" y="5160"/>
                        <a:pt x="232" y="5166"/>
                        <a:pt x="224" y="5171"/>
                      </a:cubicBezTo>
                      <a:lnTo>
                        <a:pt x="191" y="5193"/>
                      </a:lnTo>
                      <a:cubicBezTo>
                        <a:pt x="189" y="5193"/>
                        <a:pt x="189" y="5195"/>
                        <a:pt x="188" y="5195"/>
                      </a:cubicBezTo>
                      <a:lnTo>
                        <a:pt x="171" y="5206"/>
                      </a:lnTo>
                      <a:cubicBezTo>
                        <a:pt x="162" y="5211"/>
                        <a:pt x="153" y="5217"/>
                        <a:pt x="146" y="5222"/>
                      </a:cubicBezTo>
                      <a:cubicBezTo>
                        <a:pt x="144" y="5224"/>
                        <a:pt x="144" y="5225"/>
                        <a:pt x="141" y="5225"/>
                      </a:cubicBezTo>
                      <a:cubicBezTo>
                        <a:pt x="137" y="5230"/>
                        <a:pt x="131" y="5231"/>
                        <a:pt x="127" y="5236"/>
                      </a:cubicBezTo>
                      <a:cubicBezTo>
                        <a:pt x="118" y="5243"/>
                        <a:pt x="109" y="5247"/>
                        <a:pt x="102" y="5253"/>
                      </a:cubicBezTo>
                      <a:cubicBezTo>
                        <a:pt x="95" y="5260"/>
                        <a:pt x="88" y="5265"/>
                        <a:pt x="80" y="5269"/>
                      </a:cubicBezTo>
                      <a:cubicBezTo>
                        <a:pt x="39" y="5297"/>
                        <a:pt x="15" y="5316"/>
                        <a:pt x="6" y="5323"/>
                      </a:cubicBezTo>
                      <a:lnTo>
                        <a:pt x="3" y="5324"/>
                      </a:lnTo>
                      <a:lnTo>
                        <a:pt x="0" y="5326"/>
                      </a:lnTo>
                      <a:lnTo>
                        <a:pt x="9910" y="24594"/>
                      </a:lnTo>
                      <a:cubicBezTo>
                        <a:pt x="10017" y="24561"/>
                        <a:pt x="10124" y="24530"/>
                        <a:pt x="10231" y="24499"/>
                      </a:cubicBezTo>
                      <a:cubicBezTo>
                        <a:pt x="10284" y="24482"/>
                        <a:pt x="10339" y="24466"/>
                        <a:pt x="10392" y="24451"/>
                      </a:cubicBezTo>
                      <a:cubicBezTo>
                        <a:pt x="10473" y="24428"/>
                        <a:pt x="10553" y="24403"/>
                        <a:pt x="10633" y="24381"/>
                      </a:cubicBezTo>
                      <a:cubicBezTo>
                        <a:pt x="10664" y="24373"/>
                        <a:pt x="10691" y="24364"/>
                        <a:pt x="10721" y="24357"/>
                      </a:cubicBezTo>
                      <a:cubicBezTo>
                        <a:pt x="10786" y="24339"/>
                        <a:pt x="10855" y="24320"/>
                        <a:pt x="10920" y="24303"/>
                      </a:cubicBezTo>
                      <a:cubicBezTo>
                        <a:pt x="10930" y="24298"/>
                        <a:pt x="10943" y="24297"/>
                        <a:pt x="10955" y="24293"/>
                      </a:cubicBezTo>
                      <a:cubicBezTo>
                        <a:pt x="11032" y="24274"/>
                        <a:pt x="11111" y="24252"/>
                        <a:pt x="11188" y="24231"/>
                      </a:cubicBezTo>
                      <a:cubicBezTo>
                        <a:pt x="11192" y="24230"/>
                        <a:pt x="11200" y="24227"/>
                        <a:pt x="11206" y="24226"/>
                      </a:cubicBezTo>
                      <a:cubicBezTo>
                        <a:pt x="11307" y="24198"/>
                        <a:pt x="11409" y="24172"/>
                        <a:pt x="11511" y="24146"/>
                      </a:cubicBezTo>
                      <a:cubicBezTo>
                        <a:pt x="11613" y="24118"/>
                        <a:pt x="11715" y="24093"/>
                        <a:pt x="11816" y="24067"/>
                      </a:cubicBezTo>
                      <a:cubicBezTo>
                        <a:pt x="11877" y="24052"/>
                        <a:pt x="11938" y="24036"/>
                        <a:pt x="11998" y="24022"/>
                      </a:cubicBezTo>
                      <a:cubicBezTo>
                        <a:pt x="12071" y="24004"/>
                        <a:pt x="12143" y="23987"/>
                        <a:pt x="12216" y="23969"/>
                      </a:cubicBezTo>
                      <a:cubicBezTo>
                        <a:pt x="17046" y="22790"/>
                        <a:pt x="20998" y="22614"/>
                        <a:pt x="22564" y="22595"/>
                      </a:cubicBezTo>
                      <a:lnTo>
                        <a:pt x="22564" y="1"/>
                      </a:ln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vert="vert" wrap="square" lIns="91425" tIns="91425" rIns="91425" bIns="91425" anchor="ctr" anchorCtr="0">
                  <a:noAutofit/>
                </a:bodyPr>
                <a:lstStyle/>
                <a:p>
                  <a:pPr marL="0" lvl="0" indent="0" algn="ctr" rtl="0">
                    <a:spcBef>
                      <a:spcPts val="0"/>
                    </a:spcBef>
                    <a:spcAft>
                      <a:spcPts val="0"/>
                    </a:spcAft>
                    <a:buNone/>
                  </a:pPr>
                  <a:r>
                    <a:rPr lang="en-US" sz="1200" dirty="0" smtClean="0">
                      <a:solidFill>
                        <a:schemeClr val="tx1"/>
                      </a:solidFill>
                    </a:rPr>
                    <a:t>T5, 5A, 8-11 </a:t>
                  </a:r>
                  <a:endParaRPr sz="1200" dirty="0">
                    <a:solidFill>
                      <a:schemeClr val="tx1"/>
                    </a:solidFill>
                  </a:endParaRPr>
                </a:p>
              </p:txBody>
            </p:sp>
          </p:grpSp>
          <p:grpSp>
            <p:nvGrpSpPr>
              <p:cNvPr id="24" name="Google Shape;8972;p65"/>
              <p:cNvGrpSpPr/>
              <p:nvPr/>
            </p:nvGrpSpPr>
            <p:grpSpPr>
              <a:xfrm>
                <a:off x="6577204" y="1193063"/>
                <a:ext cx="284947" cy="453562"/>
                <a:chOff x="6577204" y="1193063"/>
                <a:chExt cx="284947" cy="453562"/>
              </a:xfrm>
            </p:grpSpPr>
            <p:sp>
              <p:nvSpPr>
                <p:cNvPr id="25" name="Google Shape;8973;p65"/>
                <p:cNvSpPr/>
                <p:nvPr/>
              </p:nvSpPr>
              <p:spPr>
                <a:xfrm>
                  <a:off x="6577204" y="1193063"/>
                  <a:ext cx="284947" cy="63648"/>
                </a:xfrm>
                <a:custGeom>
                  <a:avLst/>
                  <a:gdLst/>
                  <a:ahLst/>
                  <a:cxnLst/>
                  <a:rect l="l" t="t" r="r" b="b"/>
                  <a:pathLst>
                    <a:path w="32762" h="7318" extrusionOk="0">
                      <a:moveTo>
                        <a:pt x="0" y="1"/>
                      </a:moveTo>
                      <a:lnTo>
                        <a:pt x="0" y="7318"/>
                      </a:lnTo>
                      <a:lnTo>
                        <a:pt x="32762" y="7318"/>
                      </a:lnTo>
                      <a:lnTo>
                        <a:pt x="32762" y="1"/>
                      </a:ln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solidFill>
                        <a:schemeClr val="tx1"/>
                      </a:solidFill>
                    </a:rPr>
                    <a:t>Employment</a:t>
                  </a:r>
                  <a:endParaRPr dirty="0">
                    <a:solidFill>
                      <a:schemeClr val="tx1"/>
                    </a:solidFill>
                  </a:endParaRPr>
                </a:p>
              </p:txBody>
            </p:sp>
            <p:cxnSp>
              <p:nvCxnSpPr>
                <p:cNvPr id="26" name="Google Shape;8974;p65"/>
                <p:cNvCxnSpPr/>
                <p:nvPr/>
              </p:nvCxnSpPr>
              <p:spPr>
                <a:xfrm rot="10800000">
                  <a:off x="6677825" y="1279425"/>
                  <a:ext cx="0" cy="367200"/>
                </a:xfrm>
                <a:prstGeom prst="straightConnector1">
                  <a:avLst/>
                </a:prstGeom>
                <a:ln>
                  <a:headEnd type="none" w="med" len="med"/>
                  <a:tailEnd type="oval" w="med" len="med"/>
                </a:ln>
              </p:spPr>
              <p:style>
                <a:lnRef idx="2">
                  <a:schemeClr val="accent4">
                    <a:shade val="50000"/>
                  </a:schemeClr>
                </a:lnRef>
                <a:fillRef idx="1">
                  <a:schemeClr val="accent4"/>
                </a:fillRef>
                <a:effectRef idx="0">
                  <a:schemeClr val="accent4"/>
                </a:effectRef>
                <a:fontRef idx="minor">
                  <a:schemeClr val="lt1"/>
                </a:fontRef>
              </p:style>
            </p:cxnSp>
          </p:grpSp>
        </p:grpSp>
        <p:grpSp>
          <p:nvGrpSpPr>
            <p:cNvPr id="9" name="Google Shape;8975;p65"/>
            <p:cNvGrpSpPr/>
            <p:nvPr/>
          </p:nvGrpSpPr>
          <p:grpSpPr>
            <a:xfrm>
              <a:off x="6238903" y="1193063"/>
              <a:ext cx="300477" cy="929453"/>
              <a:chOff x="6238903" y="1193063"/>
              <a:chExt cx="300477" cy="929453"/>
            </a:xfrm>
          </p:grpSpPr>
          <p:grpSp>
            <p:nvGrpSpPr>
              <p:cNvPr id="17" name="Google Shape;8976;p65"/>
              <p:cNvGrpSpPr/>
              <p:nvPr/>
            </p:nvGrpSpPr>
            <p:grpSpPr>
              <a:xfrm>
                <a:off x="6290866" y="1459694"/>
                <a:ext cx="248514" cy="662822"/>
                <a:chOff x="6290866" y="1459694"/>
                <a:chExt cx="248514" cy="662822"/>
              </a:xfrm>
            </p:grpSpPr>
            <p:sp>
              <p:nvSpPr>
                <p:cNvPr id="21" name="Google Shape;8977;p65"/>
                <p:cNvSpPr/>
                <p:nvPr/>
              </p:nvSpPr>
              <p:spPr>
                <a:xfrm rot="16200000">
                  <a:off x="6245779" y="1504781"/>
                  <a:ext cx="338687" cy="248514"/>
                </a:xfrm>
                <a:custGeom>
                  <a:avLst/>
                  <a:gdLst/>
                  <a:ahLst/>
                  <a:cxnLst/>
                  <a:rect l="l" t="t" r="r" b="b"/>
                  <a:pathLst>
                    <a:path w="35535" h="28573" extrusionOk="0">
                      <a:moveTo>
                        <a:pt x="727" y="0"/>
                      </a:moveTo>
                      <a:cubicBezTo>
                        <a:pt x="484" y="0"/>
                        <a:pt x="241" y="2"/>
                        <a:pt x="0" y="3"/>
                      </a:cubicBezTo>
                      <a:lnTo>
                        <a:pt x="0" y="22994"/>
                      </a:lnTo>
                      <a:cubicBezTo>
                        <a:pt x="259" y="22992"/>
                        <a:pt x="501" y="22989"/>
                        <a:pt x="727" y="22989"/>
                      </a:cubicBezTo>
                      <a:cubicBezTo>
                        <a:pt x="5078" y="22989"/>
                        <a:pt x="15152" y="23439"/>
                        <a:pt x="25134" y="28572"/>
                      </a:cubicBezTo>
                      <a:lnTo>
                        <a:pt x="35534" y="9632"/>
                      </a:lnTo>
                      <a:cubicBezTo>
                        <a:pt x="35534" y="9632"/>
                        <a:pt x="21952" y="0"/>
                        <a:pt x="727" y="0"/>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vert="vert" wrap="square" lIns="91425" tIns="91425" rIns="91425" bIns="91425" anchor="ctr" anchorCtr="0">
                  <a:noAutofit/>
                </a:bodyPr>
                <a:lstStyle/>
                <a:p>
                  <a:pPr marL="0" lvl="0" indent="0" algn="ctr" rtl="0">
                    <a:spcBef>
                      <a:spcPts val="0"/>
                    </a:spcBef>
                    <a:spcAft>
                      <a:spcPts val="0"/>
                    </a:spcAft>
                    <a:buNone/>
                  </a:pPr>
                  <a:r>
                    <a:rPr lang="en-US" sz="1200" dirty="0" smtClean="0">
                      <a:solidFill>
                        <a:schemeClr val="tx1"/>
                      </a:solidFill>
                    </a:rPr>
                    <a:t>Measured </a:t>
                  </a:r>
                </a:p>
                <a:p>
                  <a:pPr marL="0" lvl="0" indent="0" algn="ctr" rtl="0">
                    <a:spcBef>
                      <a:spcPts val="0"/>
                    </a:spcBef>
                    <a:spcAft>
                      <a:spcPts val="0"/>
                    </a:spcAft>
                    <a:buNone/>
                  </a:pPr>
                  <a:r>
                    <a:rPr lang="en-US" sz="1200" dirty="0" smtClean="0">
                      <a:solidFill>
                        <a:schemeClr val="tx1"/>
                      </a:solidFill>
                    </a:rPr>
                    <a:t>By testing</a:t>
                  </a:r>
                  <a:endParaRPr sz="1200" dirty="0">
                    <a:solidFill>
                      <a:schemeClr val="tx1"/>
                    </a:solidFill>
                  </a:endParaRPr>
                </a:p>
              </p:txBody>
            </p:sp>
            <p:sp>
              <p:nvSpPr>
                <p:cNvPr id="22" name="Google Shape;8978;p65"/>
                <p:cNvSpPr/>
                <p:nvPr/>
              </p:nvSpPr>
              <p:spPr>
                <a:xfrm rot="16200000">
                  <a:off x="6253081" y="1836218"/>
                  <a:ext cx="324108" cy="248488"/>
                </a:xfrm>
                <a:custGeom>
                  <a:avLst/>
                  <a:gdLst/>
                  <a:ahLst/>
                  <a:cxnLst/>
                  <a:rect l="l" t="t" r="r" b="b"/>
                  <a:pathLst>
                    <a:path w="34083" h="28570" extrusionOk="0">
                      <a:moveTo>
                        <a:pt x="34083" y="0"/>
                      </a:moveTo>
                      <a:cubicBezTo>
                        <a:pt x="22684" y="120"/>
                        <a:pt x="13548" y="2997"/>
                        <a:pt x="7617" y="5579"/>
                      </a:cubicBezTo>
                      <a:cubicBezTo>
                        <a:pt x="5629" y="6444"/>
                        <a:pt x="3999" y="7274"/>
                        <a:pt x="2767" y="7955"/>
                      </a:cubicBezTo>
                      <a:cubicBezTo>
                        <a:pt x="2743" y="7970"/>
                        <a:pt x="2717" y="7985"/>
                        <a:pt x="2693" y="7996"/>
                      </a:cubicBezTo>
                      <a:cubicBezTo>
                        <a:pt x="2692" y="7996"/>
                        <a:pt x="2689" y="7999"/>
                        <a:pt x="2687" y="7999"/>
                      </a:cubicBezTo>
                      <a:cubicBezTo>
                        <a:pt x="2454" y="8127"/>
                        <a:pt x="2237" y="8251"/>
                        <a:pt x="2034" y="8368"/>
                      </a:cubicBezTo>
                      <a:lnTo>
                        <a:pt x="1958" y="8411"/>
                      </a:lnTo>
                      <a:cubicBezTo>
                        <a:pt x="1952" y="8416"/>
                        <a:pt x="1949" y="8418"/>
                        <a:pt x="1943" y="8421"/>
                      </a:cubicBezTo>
                      <a:cubicBezTo>
                        <a:pt x="1913" y="8437"/>
                        <a:pt x="1884" y="8455"/>
                        <a:pt x="1854" y="8472"/>
                      </a:cubicBezTo>
                      <a:cubicBezTo>
                        <a:pt x="1844" y="8478"/>
                        <a:pt x="1834" y="8483"/>
                        <a:pt x="1825" y="8488"/>
                      </a:cubicBezTo>
                      <a:cubicBezTo>
                        <a:pt x="1718" y="8552"/>
                        <a:pt x="1616" y="8612"/>
                        <a:pt x="1517" y="8670"/>
                      </a:cubicBezTo>
                      <a:cubicBezTo>
                        <a:pt x="1476" y="8697"/>
                        <a:pt x="1435" y="8720"/>
                        <a:pt x="1396" y="8743"/>
                      </a:cubicBezTo>
                      <a:cubicBezTo>
                        <a:pt x="1349" y="8771"/>
                        <a:pt x="1305" y="8799"/>
                        <a:pt x="1262" y="8823"/>
                      </a:cubicBezTo>
                      <a:cubicBezTo>
                        <a:pt x="1246" y="8832"/>
                        <a:pt x="1230" y="8844"/>
                        <a:pt x="1214" y="8852"/>
                      </a:cubicBezTo>
                      <a:cubicBezTo>
                        <a:pt x="1166" y="8882"/>
                        <a:pt x="1119" y="8911"/>
                        <a:pt x="1072" y="8938"/>
                      </a:cubicBezTo>
                      <a:cubicBezTo>
                        <a:pt x="1042" y="8956"/>
                        <a:pt x="1013" y="8973"/>
                        <a:pt x="985" y="8991"/>
                      </a:cubicBezTo>
                      <a:cubicBezTo>
                        <a:pt x="941" y="9018"/>
                        <a:pt x="901" y="9043"/>
                        <a:pt x="860" y="9069"/>
                      </a:cubicBezTo>
                      <a:cubicBezTo>
                        <a:pt x="845" y="9078"/>
                        <a:pt x="832" y="9087"/>
                        <a:pt x="821" y="9094"/>
                      </a:cubicBezTo>
                      <a:cubicBezTo>
                        <a:pt x="794" y="9112"/>
                        <a:pt x="771" y="9126"/>
                        <a:pt x="748" y="9141"/>
                      </a:cubicBezTo>
                      <a:cubicBezTo>
                        <a:pt x="733" y="9148"/>
                        <a:pt x="720" y="9157"/>
                        <a:pt x="706" y="9166"/>
                      </a:cubicBezTo>
                      <a:cubicBezTo>
                        <a:pt x="692" y="9174"/>
                        <a:pt x="678" y="9182"/>
                        <a:pt x="665" y="9192"/>
                      </a:cubicBezTo>
                      <a:cubicBezTo>
                        <a:pt x="643" y="9206"/>
                        <a:pt x="621" y="9218"/>
                        <a:pt x="599" y="9233"/>
                      </a:cubicBezTo>
                      <a:cubicBezTo>
                        <a:pt x="582" y="9244"/>
                        <a:pt x="567" y="9254"/>
                        <a:pt x="551" y="9265"/>
                      </a:cubicBezTo>
                      <a:cubicBezTo>
                        <a:pt x="534" y="9275"/>
                        <a:pt x="518" y="9283"/>
                        <a:pt x="502" y="9295"/>
                      </a:cubicBezTo>
                      <a:cubicBezTo>
                        <a:pt x="483" y="9305"/>
                        <a:pt x="465" y="9318"/>
                        <a:pt x="446" y="9330"/>
                      </a:cubicBezTo>
                      <a:cubicBezTo>
                        <a:pt x="305" y="9422"/>
                        <a:pt x="196" y="9493"/>
                        <a:pt x="122" y="9544"/>
                      </a:cubicBezTo>
                      <a:lnTo>
                        <a:pt x="104" y="9556"/>
                      </a:lnTo>
                      <a:cubicBezTo>
                        <a:pt x="72" y="9578"/>
                        <a:pt x="46" y="9595"/>
                        <a:pt x="30" y="9607"/>
                      </a:cubicBezTo>
                      <a:cubicBezTo>
                        <a:pt x="28" y="9608"/>
                        <a:pt x="24" y="9610"/>
                        <a:pt x="23" y="9611"/>
                      </a:cubicBezTo>
                      <a:cubicBezTo>
                        <a:pt x="17" y="9615"/>
                        <a:pt x="14" y="9618"/>
                        <a:pt x="9" y="9621"/>
                      </a:cubicBezTo>
                      <a:cubicBezTo>
                        <a:pt x="8" y="9623"/>
                        <a:pt x="7" y="9624"/>
                        <a:pt x="5" y="9624"/>
                      </a:cubicBezTo>
                      <a:lnTo>
                        <a:pt x="1" y="9629"/>
                      </a:lnTo>
                      <a:lnTo>
                        <a:pt x="10402" y="28569"/>
                      </a:lnTo>
                      <a:lnTo>
                        <a:pt x="10669" y="28432"/>
                      </a:lnTo>
                      <a:cubicBezTo>
                        <a:pt x="10734" y="28399"/>
                        <a:pt x="10803" y="28365"/>
                        <a:pt x="10868" y="28333"/>
                      </a:cubicBezTo>
                      <a:cubicBezTo>
                        <a:pt x="10913" y="28309"/>
                        <a:pt x="10960" y="28287"/>
                        <a:pt x="11007" y="28263"/>
                      </a:cubicBezTo>
                      <a:cubicBezTo>
                        <a:pt x="11052" y="28242"/>
                        <a:pt x="11095" y="28220"/>
                        <a:pt x="11141" y="28198"/>
                      </a:cubicBezTo>
                      <a:cubicBezTo>
                        <a:pt x="11264" y="28138"/>
                        <a:pt x="11387" y="28079"/>
                        <a:pt x="11510" y="28020"/>
                      </a:cubicBezTo>
                      <a:cubicBezTo>
                        <a:pt x="11570" y="27991"/>
                        <a:pt x="11633" y="27962"/>
                        <a:pt x="11694" y="27933"/>
                      </a:cubicBezTo>
                      <a:cubicBezTo>
                        <a:pt x="11754" y="27904"/>
                        <a:pt x="11816" y="27875"/>
                        <a:pt x="11877" y="27846"/>
                      </a:cubicBezTo>
                      <a:cubicBezTo>
                        <a:pt x="20843" y="23637"/>
                        <a:pt x="29650" y="23043"/>
                        <a:pt x="34083" y="22991"/>
                      </a:cubicBezTo>
                      <a:lnTo>
                        <a:pt x="34083" y="0"/>
                      </a:ln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vert="vert" wrap="square" lIns="91425" tIns="91425" rIns="91425" bIns="91425" anchor="ctr" anchorCtr="0">
                  <a:noAutofit/>
                </a:bodyPr>
                <a:lstStyle/>
                <a:p>
                  <a:pPr marL="0" lvl="0" indent="0" algn="ctr" rtl="0">
                    <a:spcBef>
                      <a:spcPts val="0"/>
                    </a:spcBef>
                    <a:spcAft>
                      <a:spcPts val="0"/>
                    </a:spcAft>
                    <a:buNone/>
                  </a:pPr>
                  <a:r>
                    <a:rPr lang="en-US" sz="1200" dirty="0" smtClean="0">
                      <a:solidFill>
                        <a:schemeClr val="tx1"/>
                      </a:solidFill>
                    </a:rPr>
                    <a:t>Tables 4, 4A, 4B, 4c, 8-11</a:t>
                  </a:r>
                  <a:endParaRPr sz="1200" dirty="0">
                    <a:solidFill>
                      <a:schemeClr val="tx1"/>
                    </a:solidFill>
                  </a:endParaRPr>
                </a:p>
              </p:txBody>
            </p:sp>
          </p:grpSp>
          <p:grpSp>
            <p:nvGrpSpPr>
              <p:cNvPr id="18" name="Google Shape;8979;p65"/>
              <p:cNvGrpSpPr/>
              <p:nvPr/>
            </p:nvGrpSpPr>
            <p:grpSpPr>
              <a:xfrm>
                <a:off x="6238903" y="1193063"/>
                <a:ext cx="284947" cy="327512"/>
                <a:chOff x="6238903" y="1193063"/>
                <a:chExt cx="284947" cy="327512"/>
              </a:xfrm>
            </p:grpSpPr>
            <p:sp>
              <p:nvSpPr>
                <p:cNvPr id="19" name="Google Shape;8980;p65"/>
                <p:cNvSpPr/>
                <p:nvPr/>
              </p:nvSpPr>
              <p:spPr>
                <a:xfrm>
                  <a:off x="6238903" y="1193063"/>
                  <a:ext cx="284947" cy="63648"/>
                </a:xfrm>
                <a:custGeom>
                  <a:avLst/>
                  <a:gdLst/>
                  <a:ahLst/>
                  <a:cxnLst/>
                  <a:rect l="l" t="t" r="r" b="b"/>
                  <a:pathLst>
                    <a:path w="32762" h="7318" extrusionOk="0">
                      <a:moveTo>
                        <a:pt x="0" y="0"/>
                      </a:moveTo>
                      <a:lnTo>
                        <a:pt x="0" y="7317"/>
                      </a:lnTo>
                      <a:lnTo>
                        <a:pt x="32762" y="7317"/>
                      </a:lnTo>
                      <a:lnTo>
                        <a:pt x="32762" y="0"/>
                      </a:ln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solidFill>
                        <a:schemeClr val="tx1"/>
                      </a:solidFill>
                    </a:rPr>
                    <a:t>EFL’s/MSG</a:t>
                  </a:r>
                  <a:endParaRPr dirty="0">
                    <a:solidFill>
                      <a:schemeClr val="tx1"/>
                    </a:solidFill>
                  </a:endParaRPr>
                </a:p>
              </p:txBody>
            </p:sp>
            <p:cxnSp>
              <p:nvCxnSpPr>
                <p:cNvPr id="20" name="Google Shape;8981;p65"/>
                <p:cNvCxnSpPr/>
                <p:nvPr/>
              </p:nvCxnSpPr>
              <p:spPr>
                <a:xfrm rot="10800000">
                  <a:off x="6431250" y="1279375"/>
                  <a:ext cx="0" cy="241200"/>
                </a:xfrm>
                <a:prstGeom prst="straightConnector1">
                  <a:avLst/>
                </a:prstGeom>
                <a:ln>
                  <a:headEnd type="none" w="med" len="med"/>
                  <a:tailEnd type="oval" w="med" len="med"/>
                </a:ln>
              </p:spPr>
              <p:style>
                <a:lnRef idx="2">
                  <a:schemeClr val="accent4">
                    <a:shade val="50000"/>
                  </a:schemeClr>
                </a:lnRef>
                <a:fillRef idx="1">
                  <a:schemeClr val="accent4"/>
                </a:fillRef>
                <a:effectRef idx="0">
                  <a:schemeClr val="accent4"/>
                </a:effectRef>
                <a:fontRef idx="minor">
                  <a:schemeClr val="lt1"/>
                </a:fontRef>
              </p:style>
            </p:cxnSp>
          </p:grpSp>
        </p:grpSp>
        <p:grpSp>
          <p:nvGrpSpPr>
            <p:cNvPr id="10" name="Google Shape;8982;p65"/>
            <p:cNvGrpSpPr/>
            <p:nvPr/>
          </p:nvGrpSpPr>
          <p:grpSpPr>
            <a:xfrm>
              <a:off x="5900602" y="1193063"/>
              <a:ext cx="444346" cy="1046105"/>
              <a:chOff x="5900602" y="1193063"/>
              <a:chExt cx="444346" cy="1046105"/>
            </a:xfrm>
          </p:grpSpPr>
          <p:grpSp>
            <p:nvGrpSpPr>
              <p:cNvPr id="11" name="Google Shape;8983;p65"/>
              <p:cNvGrpSpPr/>
              <p:nvPr/>
            </p:nvGrpSpPr>
            <p:grpSpPr>
              <a:xfrm>
                <a:off x="5924226" y="1341400"/>
                <a:ext cx="420722" cy="897768"/>
                <a:chOff x="5924226" y="1341400"/>
                <a:chExt cx="420722" cy="897768"/>
              </a:xfrm>
            </p:grpSpPr>
            <p:sp>
              <p:nvSpPr>
                <p:cNvPr id="15" name="Google Shape;8984;p65"/>
                <p:cNvSpPr/>
                <p:nvPr/>
              </p:nvSpPr>
              <p:spPr>
                <a:xfrm rot="16200000">
                  <a:off x="5906088" y="1359538"/>
                  <a:ext cx="456998" cy="420722"/>
                </a:xfrm>
                <a:custGeom>
                  <a:avLst/>
                  <a:gdLst/>
                  <a:ahLst/>
                  <a:cxnLst/>
                  <a:rect l="l" t="t" r="r" b="b"/>
                  <a:pathLst>
                    <a:path w="49510" h="34314" extrusionOk="0">
                      <a:moveTo>
                        <a:pt x="722" y="0"/>
                      </a:moveTo>
                      <a:cubicBezTo>
                        <a:pt x="481" y="0"/>
                        <a:pt x="241" y="0"/>
                        <a:pt x="1" y="3"/>
                      </a:cubicBezTo>
                      <a:lnTo>
                        <a:pt x="1" y="24234"/>
                      </a:lnTo>
                      <a:cubicBezTo>
                        <a:pt x="243" y="24230"/>
                        <a:pt x="428" y="24229"/>
                        <a:pt x="550" y="24229"/>
                      </a:cubicBezTo>
                      <a:cubicBezTo>
                        <a:pt x="648" y="24229"/>
                        <a:pt x="706" y="24230"/>
                        <a:pt x="722" y="24230"/>
                      </a:cubicBezTo>
                      <a:lnTo>
                        <a:pt x="729" y="24230"/>
                      </a:lnTo>
                      <a:cubicBezTo>
                        <a:pt x="773" y="24230"/>
                        <a:pt x="1173" y="24214"/>
                        <a:pt x="1871" y="24214"/>
                      </a:cubicBezTo>
                      <a:cubicBezTo>
                        <a:pt x="6340" y="24214"/>
                        <a:pt x="23046" y="24853"/>
                        <a:pt x="37171" y="34314"/>
                      </a:cubicBezTo>
                      <a:lnTo>
                        <a:pt x="49510" y="11872"/>
                      </a:lnTo>
                      <a:cubicBezTo>
                        <a:pt x="49510" y="11872"/>
                        <a:pt x="31299" y="3"/>
                        <a:pt x="729" y="0"/>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vert="vert" wrap="square" lIns="91425" tIns="91425" rIns="91425" bIns="91425" anchor="ctr" anchorCtr="0">
                  <a:noAutofit/>
                </a:bodyPr>
                <a:lstStyle/>
                <a:p>
                  <a:pPr marL="0" lvl="0" indent="0" algn="ctr" rtl="0">
                    <a:spcBef>
                      <a:spcPts val="0"/>
                    </a:spcBef>
                    <a:spcAft>
                      <a:spcPts val="0"/>
                    </a:spcAft>
                    <a:buNone/>
                  </a:pPr>
                  <a:r>
                    <a:rPr lang="en-US" dirty="0" smtClean="0">
                      <a:solidFill>
                        <a:schemeClr val="tx1"/>
                      </a:solidFill>
                    </a:rPr>
                    <a:t>Collected</a:t>
                  </a:r>
                </a:p>
                <a:p>
                  <a:pPr marL="0" lvl="0" indent="0" algn="ctr" rtl="0">
                    <a:spcBef>
                      <a:spcPts val="0"/>
                    </a:spcBef>
                    <a:spcAft>
                      <a:spcPts val="0"/>
                    </a:spcAft>
                    <a:buNone/>
                  </a:pPr>
                  <a:r>
                    <a:rPr lang="en-US" dirty="0" smtClean="0">
                      <a:solidFill>
                        <a:schemeClr val="tx1"/>
                      </a:solidFill>
                    </a:rPr>
                    <a:t> at intake</a:t>
                  </a:r>
                  <a:endParaRPr dirty="0">
                    <a:solidFill>
                      <a:schemeClr val="tx1"/>
                    </a:solidFill>
                  </a:endParaRPr>
                </a:p>
              </p:txBody>
            </p:sp>
            <p:sp>
              <p:nvSpPr>
                <p:cNvPr id="16" name="Google Shape;8985;p65"/>
                <p:cNvSpPr/>
                <p:nvPr/>
              </p:nvSpPr>
              <p:spPr>
                <a:xfrm rot="16200000">
                  <a:off x="5930741" y="1824961"/>
                  <a:ext cx="407692" cy="420722"/>
                </a:xfrm>
                <a:custGeom>
                  <a:avLst/>
                  <a:gdLst/>
                  <a:ahLst/>
                  <a:cxnLst/>
                  <a:rect l="l" t="t" r="r" b="b"/>
                  <a:pathLst>
                    <a:path w="48058" h="34311" extrusionOk="0">
                      <a:moveTo>
                        <a:pt x="48058" y="0"/>
                      </a:moveTo>
                      <a:cubicBezTo>
                        <a:pt x="40706" y="47"/>
                        <a:pt x="34078" y="776"/>
                        <a:pt x="28261" y="1849"/>
                      </a:cubicBezTo>
                      <a:cubicBezTo>
                        <a:pt x="20919" y="3208"/>
                        <a:pt x="14865" y="5126"/>
                        <a:pt x="10271" y="6917"/>
                      </a:cubicBezTo>
                      <a:cubicBezTo>
                        <a:pt x="5004" y="8972"/>
                        <a:pt x="1653" y="10865"/>
                        <a:pt x="474" y="11571"/>
                      </a:cubicBezTo>
                      <a:cubicBezTo>
                        <a:pt x="462" y="11578"/>
                        <a:pt x="449" y="11585"/>
                        <a:pt x="439" y="11593"/>
                      </a:cubicBezTo>
                      <a:cubicBezTo>
                        <a:pt x="427" y="11600"/>
                        <a:pt x="417" y="11606"/>
                        <a:pt x="406" y="11613"/>
                      </a:cubicBezTo>
                      <a:cubicBezTo>
                        <a:pt x="384" y="11628"/>
                        <a:pt x="365" y="11638"/>
                        <a:pt x="344" y="11651"/>
                      </a:cubicBezTo>
                      <a:cubicBezTo>
                        <a:pt x="328" y="11661"/>
                        <a:pt x="311" y="11671"/>
                        <a:pt x="296" y="11680"/>
                      </a:cubicBezTo>
                      <a:cubicBezTo>
                        <a:pt x="285" y="11689"/>
                        <a:pt x="273" y="11696"/>
                        <a:pt x="260" y="11703"/>
                      </a:cubicBezTo>
                      <a:cubicBezTo>
                        <a:pt x="251" y="11709"/>
                        <a:pt x="242" y="11715"/>
                        <a:pt x="235" y="11719"/>
                      </a:cubicBezTo>
                      <a:cubicBezTo>
                        <a:pt x="126" y="11788"/>
                        <a:pt x="53" y="11833"/>
                        <a:pt x="20" y="11855"/>
                      </a:cubicBezTo>
                      <a:cubicBezTo>
                        <a:pt x="18" y="11856"/>
                        <a:pt x="14" y="11858"/>
                        <a:pt x="12" y="11861"/>
                      </a:cubicBezTo>
                      <a:cubicBezTo>
                        <a:pt x="4" y="11865"/>
                        <a:pt x="1" y="11869"/>
                        <a:pt x="1" y="11869"/>
                      </a:cubicBezTo>
                      <a:lnTo>
                        <a:pt x="12338" y="34311"/>
                      </a:lnTo>
                      <a:cubicBezTo>
                        <a:pt x="12429" y="34252"/>
                        <a:pt x="12518" y="34194"/>
                        <a:pt x="12608" y="34136"/>
                      </a:cubicBezTo>
                      <a:cubicBezTo>
                        <a:pt x="12655" y="34107"/>
                        <a:pt x="12700" y="34076"/>
                        <a:pt x="12747" y="34047"/>
                      </a:cubicBezTo>
                      <a:cubicBezTo>
                        <a:pt x="12789" y="34021"/>
                        <a:pt x="12830" y="33996"/>
                        <a:pt x="12869" y="33970"/>
                      </a:cubicBezTo>
                      <a:cubicBezTo>
                        <a:pt x="12927" y="33932"/>
                        <a:pt x="12986" y="33896"/>
                        <a:pt x="13045" y="33858"/>
                      </a:cubicBezTo>
                      <a:cubicBezTo>
                        <a:pt x="13124" y="33808"/>
                        <a:pt x="13204" y="33759"/>
                        <a:pt x="13283" y="33709"/>
                      </a:cubicBezTo>
                      <a:cubicBezTo>
                        <a:pt x="13363" y="33661"/>
                        <a:pt x="13441" y="33612"/>
                        <a:pt x="13521" y="33562"/>
                      </a:cubicBezTo>
                      <a:cubicBezTo>
                        <a:pt x="13601" y="33513"/>
                        <a:pt x="13679" y="33465"/>
                        <a:pt x="13759" y="33417"/>
                      </a:cubicBezTo>
                      <a:cubicBezTo>
                        <a:pt x="13842" y="33367"/>
                        <a:pt x="13922" y="33319"/>
                        <a:pt x="14003" y="33270"/>
                      </a:cubicBezTo>
                      <a:cubicBezTo>
                        <a:pt x="14082" y="33222"/>
                        <a:pt x="14159" y="33175"/>
                        <a:pt x="14238" y="33130"/>
                      </a:cubicBezTo>
                      <a:cubicBezTo>
                        <a:pt x="14318" y="33082"/>
                        <a:pt x="14398" y="33037"/>
                        <a:pt x="14478" y="32990"/>
                      </a:cubicBezTo>
                      <a:cubicBezTo>
                        <a:pt x="14558" y="32943"/>
                        <a:pt x="14638" y="32897"/>
                        <a:pt x="14718" y="32852"/>
                      </a:cubicBezTo>
                      <a:cubicBezTo>
                        <a:pt x="14798" y="32804"/>
                        <a:pt x="14879" y="32758"/>
                        <a:pt x="14959" y="32713"/>
                      </a:cubicBezTo>
                      <a:cubicBezTo>
                        <a:pt x="15120" y="32622"/>
                        <a:pt x="15280" y="32531"/>
                        <a:pt x="15444" y="32441"/>
                      </a:cubicBezTo>
                      <a:cubicBezTo>
                        <a:pt x="15521" y="32397"/>
                        <a:pt x="15598" y="32357"/>
                        <a:pt x="15674" y="32314"/>
                      </a:cubicBezTo>
                      <a:cubicBezTo>
                        <a:pt x="15698" y="32301"/>
                        <a:pt x="15723" y="32287"/>
                        <a:pt x="15746" y="32274"/>
                      </a:cubicBezTo>
                      <a:cubicBezTo>
                        <a:pt x="15888" y="32196"/>
                        <a:pt x="16029" y="32119"/>
                        <a:pt x="16172" y="32045"/>
                      </a:cubicBezTo>
                      <a:cubicBezTo>
                        <a:pt x="29547" y="24910"/>
                        <a:pt x="44618" y="24279"/>
                        <a:pt x="48058" y="24228"/>
                      </a:cubicBezTo>
                      <a:lnTo>
                        <a:pt x="48058" y="0"/>
                      </a:ln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vert="vert" wrap="square" lIns="91425" tIns="91425" rIns="91425" bIns="91425" anchor="ctr" anchorCtr="0">
                  <a:noAutofit/>
                </a:bodyPr>
                <a:lstStyle/>
                <a:p>
                  <a:pPr marL="0" lvl="0" indent="0" algn="ctr" rtl="0">
                    <a:spcBef>
                      <a:spcPts val="0"/>
                    </a:spcBef>
                    <a:spcAft>
                      <a:spcPts val="0"/>
                    </a:spcAft>
                    <a:buNone/>
                  </a:pPr>
                  <a:r>
                    <a:rPr lang="en-US" dirty="0" smtClean="0">
                      <a:solidFill>
                        <a:schemeClr val="tx1"/>
                      </a:solidFill>
                    </a:rPr>
                    <a:t>Reported on </a:t>
                  </a:r>
                </a:p>
                <a:p>
                  <a:pPr marL="0" lvl="0" indent="0" algn="ctr" rtl="0">
                    <a:spcBef>
                      <a:spcPts val="0"/>
                    </a:spcBef>
                    <a:spcAft>
                      <a:spcPts val="0"/>
                    </a:spcAft>
                    <a:buNone/>
                  </a:pPr>
                  <a:r>
                    <a:rPr lang="en-US" dirty="0" smtClean="0">
                      <a:solidFill>
                        <a:schemeClr val="tx1"/>
                      </a:solidFill>
                    </a:rPr>
                    <a:t>Tables 1, 2,</a:t>
                  </a:r>
                </a:p>
                <a:p>
                  <a:pPr marL="0" lvl="0" indent="0" algn="ctr" rtl="0">
                    <a:spcBef>
                      <a:spcPts val="0"/>
                    </a:spcBef>
                    <a:spcAft>
                      <a:spcPts val="0"/>
                    </a:spcAft>
                    <a:buNone/>
                  </a:pPr>
                  <a:r>
                    <a:rPr lang="en-US" dirty="0" smtClean="0">
                      <a:solidFill>
                        <a:schemeClr val="tx1"/>
                      </a:solidFill>
                    </a:rPr>
                    <a:t> 2A, 3</a:t>
                  </a:r>
                  <a:endParaRPr dirty="0">
                    <a:solidFill>
                      <a:schemeClr val="tx1"/>
                    </a:solidFill>
                  </a:endParaRPr>
                </a:p>
              </p:txBody>
            </p:sp>
          </p:grpSp>
          <p:grpSp>
            <p:nvGrpSpPr>
              <p:cNvPr id="12" name="Google Shape;8986;p65"/>
              <p:cNvGrpSpPr/>
              <p:nvPr/>
            </p:nvGrpSpPr>
            <p:grpSpPr>
              <a:xfrm>
                <a:off x="5900602" y="1193063"/>
                <a:ext cx="321701" cy="182312"/>
                <a:chOff x="5900602" y="1193063"/>
                <a:chExt cx="321701" cy="182312"/>
              </a:xfrm>
            </p:grpSpPr>
            <p:sp>
              <p:nvSpPr>
                <p:cNvPr id="13" name="Google Shape;8987;p65"/>
                <p:cNvSpPr/>
                <p:nvPr/>
              </p:nvSpPr>
              <p:spPr>
                <a:xfrm>
                  <a:off x="5900602" y="1193063"/>
                  <a:ext cx="321701" cy="63648"/>
                </a:xfrm>
                <a:custGeom>
                  <a:avLst/>
                  <a:gdLst/>
                  <a:ahLst/>
                  <a:cxnLst/>
                  <a:rect l="l" t="t" r="r" b="b"/>
                  <a:pathLst>
                    <a:path w="32762" h="7318" extrusionOk="0">
                      <a:moveTo>
                        <a:pt x="0" y="0"/>
                      </a:moveTo>
                      <a:lnTo>
                        <a:pt x="0" y="7318"/>
                      </a:lnTo>
                      <a:lnTo>
                        <a:pt x="32762" y="7318"/>
                      </a:lnTo>
                      <a:lnTo>
                        <a:pt x="32762" y="0"/>
                      </a:ln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solidFill>
                        <a:schemeClr val="tx1"/>
                      </a:solidFill>
                    </a:rPr>
                    <a:t>Demographics</a:t>
                  </a:r>
                  <a:endParaRPr dirty="0">
                    <a:solidFill>
                      <a:schemeClr val="tx1"/>
                    </a:solidFill>
                  </a:endParaRPr>
                </a:p>
              </p:txBody>
            </p:sp>
            <p:cxnSp>
              <p:nvCxnSpPr>
                <p:cNvPr id="14" name="Google Shape;8988;p65"/>
                <p:cNvCxnSpPr/>
                <p:nvPr/>
              </p:nvCxnSpPr>
              <p:spPr>
                <a:xfrm rot="10800000">
                  <a:off x="6156950" y="1279675"/>
                  <a:ext cx="0" cy="95700"/>
                </a:xfrm>
                <a:prstGeom prst="straightConnector1">
                  <a:avLst/>
                </a:prstGeom>
                <a:ln>
                  <a:headEnd type="none" w="med" len="med"/>
                  <a:tailEnd type="oval" w="med" len="med"/>
                </a:ln>
              </p:spPr>
              <p:style>
                <a:lnRef idx="2">
                  <a:schemeClr val="accent4">
                    <a:shade val="50000"/>
                  </a:schemeClr>
                </a:lnRef>
                <a:fillRef idx="1">
                  <a:schemeClr val="accent4"/>
                </a:fillRef>
                <a:effectRef idx="0">
                  <a:schemeClr val="accent4"/>
                </a:effectRef>
                <a:fontRef idx="minor">
                  <a:schemeClr val="lt1"/>
                </a:fontRef>
              </p:style>
            </p:cxnSp>
          </p:grpSp>
        </p:grpSp>
      </p:grpSp>
      <p:sp>
        <p:nvSpPr>
          <p:cNvPr id="2" name="TextBox 1"/>
          <p:cNvSpPr txBox="1"/>
          <p:nvPr/>
        </p:nvSpPr>
        <p:spPr>
          <a:xfrm>
            <a:off x="7904947" y="1874121"/>
            <a:ext cx="1139990" cy="1384995"/>
          </a:xfrm>
          <a:prstGeom prst="rect">
            <a:avLst/>
          </a:prstGeom>
          <a:noFill/>
        </p:spPr>
        <p:txBody>
          <a:bodyPr wrap="square" rtlCol="0">
            <a:spAutoFit/>
          </a:bodyPr>
          <a:lstStyle/>
          <a:p>
            <a:r>
              <a:rPr lang="en-US" sz="1200" dirty="0" smtClean="0"/>
              <a:t>HSEC, Postsecondary, training, IET, etc. collected through data match/survey</a:t>
            </a:r>
            <a:endParaRPr lang="en-US" sz="1200" dirty="0"/>
          </a:p>
        </p:txBody>
      </p:sp>
      <p:sp>
        <p:nvSpPr>
          <p:cNvPr id="3" name="TextBox 2"/>
          <p:cNvSpPr txBox="1"/>
          <p:nvPr/>
        </p:nvSpPr>
        <p:spPr>
          <a:xfrm>
            <a:off x="7172831" y="3454334"/>
            <a:ext cx="1415217" cy="277321"/>
          </a:xfrm>
          <a:prstGeom prst="rect">
            <a:avLst/>
          </a:prstGeom>
          <a:noFill/>
        </p:spPr>
        <p:txBody>
          <a:bodyPr wrap="square" rtlCol="0">
            <a:spAutoFit/>
          </a:bodyPr>
          <a:lstStyle/>
          <a:p>
            <a:r>
              <a:rPr lang="en-US" sz="1200" dirty="0" smtClean="0"/>
              <a:t>T5, 8-11</a:t>
            </a:r>
            <a:endParaRPr lang="en-US" sz="1200" dirty="0"/>
          </a:p>
        </p:txBody>
      </p:sp>
    </p:spTree>
    <p:extLst>
      <p:ext uri="{BB962C8B-B14F-4D97-AF65-F5344CB8AC3E}">
        <p14:creationId xmlns:p14="http://schemas.microsoft.com/office/powerpoint/2010/main" val="8861436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766" y="257282"/>
            <a:ext cx="8483737" cy="548700"/>
          </a:xfrm>
        </p:spPr>
        <p:txBody>
          <a:bodyPr/>
          <a:lstStyle/>
          <a:p>
            <a:r>
              <a:rPr lang="en-US" b="1" dirty="0" smtClean="0">
                <a:solidFill>
                  <a:schemeClr val="tx1"/>
                </a:solidFill>
              </a:rPr>
              <a:t>Data Matching: Post Exit indicators </a:t>
            </a:r>
            <a:endParaRPr lang="en-US" b="1" dirty="0">
              <a:solidFill>
                <a:schemeClr val="tx1"/>
              </a:solidFill>
            </a:endParaRPr>
          </a:p>
        </p:txBody>
      </p:sp>
      <p:grpSp>
        <p:nvGrpSpPr>
          <p:cNvPr id="13" name="Google Shape;7948;p62"/>
          <p:cNvGrpSpPr/>
          <p:nvPr/>
        </p:nvGrpSpPr>
        <p:grpSpPr>
          <a:xfrm>
            <a:off x="241401" y="805982"/>
            <a:ext cx="8675827" cy="4000105"/>
            <a:chOff x="2029517" y="1732295"/>
            <a:chExt cx="1149067" cy="643432"/>
          </a:xfrm>
        </p:grpSpPr>
        <p:grpSp>
          <p:nvGrpSpPr>
            <p:cNvPr id="14" name="Google Shape;7949;p62"/>
            <p:cNvGrpSpPr/>
            <p:nvPr/>
          </p:nvGrpSpPr>
          <p:grpSpPr>
            <a:xfrm>
              <a:off x="2708660" y="1734508"/>
              <a:ext cx="455426" cy="256858"/>
              <a:chOff x="2700693" y="1734508"/>
              <a:chExt cx="455426" cy="256858"/>
            </a:xfrm>
          </p:grpSpPr>
          <p:grpSp>
            <p:nvGrpSpPr>
              <p:cNvPr id="31" name="Google Shape;7950;p62"/>
              <p:cNvGrpSpPr/>
              <p:nvPr/>
            </p:nvGrpSpPr>
            <p:grpSpPr>
              <a:xfrm>
                <a:off x="2905682" y="1782817"/>
                <a:ext cx="250437" cy="208549"/>
                <a:chOff x="2905682" y="1782817"/>
                <a:chExt cx="250437" cy="208549"/>
              </a:xfrm>
            </p:grpSpPr>
            <p:cxnSp>
              <p:nvCxnSpPr>
                <p:cNvPr id="35" name="Google Shape;7951;p62"/>
                <p:cNvCxnSpPr/>
                <p:nvPr/>
              </p:nvCxnSpPr>
              <p:spPr>
                <a:xfrm rot="-5400000" flipH="1">
                  <a:off x="2905682" y="1782817"/>
                  <a:ext cx="175200" cy="175200"/>
                </a:xfrm>
                <a:prstGeom prst="bentConnector3">
                  <a:avLst>
                    <a:gd name="adj1" fmla="val 50000"/>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cxnSp>
            <p:sp>
              <p:nvSpPr>
                <p:cNvPr id="36" name="Google Shape;7952;p62"/>
                <p:cNvSpPr/>
                <p:nvPr/>
              </p:nvSpPr>
              <p:spPr>
                <a:xfrm>
                  <a:off x="3040790" y="1915268"/>
                  <a:ext cx="115329" cy="76098"/>
                </a:xfrm>
                <a:custGeom>
                  <a:avLst/>
                  <a:gdLst/>
                  <a:ahLst/>
                  <a:cxnLst/>
                  <a:rect l="l" t="t" r="r" b="b"/>
                  <a:pathLst>
                    <a:path w="11576" h="10746" extrusionOk="0">
                      <a:moveTo>
                        <a:pt x="5775" y="1"/>
                      </a:moveTo>
                      <a:cubicBezTo>
                        <a:pt x="3179" y="1"/>
                        <a:pt x="889" y="1860"/>
                        <a:pt x="468" y="4506"/>
                      </a:cubicBezTo>
                      <a:cubicBezTo>
                        <a:pt x="1" y="7441"/>
                        <a:pt x="2002" y="10210"/>
                        <a:pt x="4904" y="10677"/>
                      </a:cubicBezTo>
                      <a:cubicBezTo>
                        <a:pt x="5194" y="10723"/>
                        <a:pt x="5483" y="10745"/>
                        <a:pt x="5768" y="10745"/>
                      </a:cubicBezTo>
                      <a:cubicBezTo>
                        <a:pt x="8364" y="10745"/>
                        <a:pt x="10655" y="8886"/>
                        <a:pt x="11075" y="6240"/>
                      </a:cubicBezTo>
                      <a:cubicBezTo>
                        <a:pt x="11576" y="3305"/>
                        <a:pt x="9574" y="536"/>
                        <a:pt x="6639" y="69"/>
                      </a:cubicBezTo>
                      <a:cubicBezTo>
                        <a:pt x="6349" y="23"/>
                        <a:pt x="6060" y="1"/>
                        <a:pt x="5775" y="1"/>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SSN’s</a:t>
                  </a:r>
                  <a:endParaRPr kumimoji="0" sz="1800" b="0" i="0" u="none" strike="noStrike" kern="0" cap="none" spc="0" normalizeH="0" baseline="0" noProof="0" dirty="0" smtClean="0">
                    <a:ln>
                      <a:noFill/>
                    </a:ln>
                    <a:solidFill>
                      <a:sysClr val="windowText" lastClr="000000"/>
                    </a:solidFill>
                    <a:effectLst/>
                    <a:uLnTx/>
                    <a:uFillTx/>
                  </a:endParaRPr>
                </a:p>
              </p:txBody>
            </p:sp>
          </p:grpSp>
          <p:grpSp>
            <p:nvGrpSpPr>
              <p:cNvPr id="32" name="Google Shape;7953;p62"/>
              <p:cNvGrpSpPr/>
              <p:nvPr/>
            </p:nvGrpSpPr>
            <p:grpSpPr>
              <a:xfrm>
                <a:off x="2700693" y="1734508"/>
                <a:ext cx="455426" cy="84803"/>
                <a:chOff x="2700693" y="1734508"/>
                <a:chExt cx="455426" cy="84803"/>
              </a:xfrm>
            </p:grpSpPr>
            <p:cxnSp>
              <p:nvCxnSpPr>
                <p:cNvPr id="33" name="Google Shape;7954;p62"/>
                <p:cNvCxnSpPr/>
                <p:nvPr/>
              </p:nvCxnSpPr>
              <p:spPr>
                <a:xfrm>
                  <a:off x="2700693" y="1782453"/>
                  <a:ext cx="379800" cy="600"/>
                </a:xfrm>
                <a:prstGeom prst="bentConnector3">
                  <a:avLst>
                    <a:gd name="adj1" fmla="val 50000"/>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cxnSp>
            <p:sp>
              <p:nvSpPr>
                <p:cNvPr id="34" name="Google Shape;7955;p62"/>
                <p:cNvSpPr/>
                <p:nvPr/>
              </p:nvSpPr>
              <p:spPr>
                <a:xfrm>
                  <a:off x="2979661" y="1734508"/>
                  <a:ext cx="176458" cy="84803"/>
                </a:xfrm>
                <a:custGeom>
                  <a:avLst/>
                  <a:gdLst/>
                  <a:ahLst/>
                  <a:cxnLst/>
                  <a:rect l="l" t="t" r="r" b="b"/>
                  <a:pathLst>
                    <a:path w="11576" h="10754" extrusionOk="0">
                      <a:moveTo>
                        <a:pt x="5736" y="0"/>
                      </a:moveTo>
                      <a:cubicBezTo>
                        <a:pt x="3156" y="0"/>
                        <a:pt x="887" y="1881"/>
                        <a:pt x="468" y="4513"/>
                      </a:cubicBezTo>
                      <a:cubicBezTo>
                        <a:pt x="1" y="7449"/>
                        <a:pt x="2002" y="10218"/>
                        <a:pt x="4904" y="10685"/>
                      </a:cubicBezTo>
                      <a:cubicBezTo>
                        <a:pt x="5194" y="10731"/>
                        <a:pt x="5483" y="10753"/>
                        <a:pt x="5768" y="10753"/>
                      </a:cubicBezTo>
                      <a:cubicBezTo>
                        <a:pt x="8364" y="10753"/>
                        <a:pt x="10655" y="8893"/>
                        <a:pt x="11075" y="6248"/>
                      </a:cubicBezTo>
                      <a:cubicBezTo>
                        <a:pt x="11576" y="3313"/>
                        <a:pt x="9574" y="544"/>
                        <a:pt x="6639" y="77"/>
                      </a:cubicBezTo>
                      <a:cubicBezTo>
                        <a:pt x="6335" y="25"/>
                        <a:pt x="6034" y="0"/>
                        <a:pt x="5736" y="0"/>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smtClean="0">
                      <a:solidFill>
                        <a:sysClr val="windowText" lastClr="000000"/>
                      </a:solidFill>
                    </a:rPr>
                    <a:t>quarterly</a:t>
                  </a:r>
                  <a:endParaRPr kumimoji="0" sz="1800" b="0" i="0" u="none" strike="noStrike" kern="0" cap="none" spc="0" normalizeH="0" baseline="0" noProof="0" dirty="0" smtClean="0">
                    <a:ln>
                      <a:noFill/>
                    </a:ln>
                    <a:solidFill>
                      <a:sysClr val="windowText" lastClr="000000"/>
                    </a:solidFill>
                    <a:effectLst/>
                    <a:uLnTx/>
                    <a:uFillTx/>
                  </a:endParaRPr>
                </a:p>
              </p:txBody>
            </p:sp>
          </p:grpSp>
        </p:grpSp>
        <p:grpSp>
          <p:nvGrpSpPr>
            <p:cNvPr id="15" name="Google Shape;7956;p62"/>
            <p:cNvGrpSpPr/>
            <p:nvPr/>
          </p:nvGrpSpPr>
          <p:grpSpPr>
            <a:xfrm>
              <a:off x="2029517" y="1732295"/>
              <a:ext cx="1149067" cy="643432"/>
              <a:chOff x="2029517" y="1732295"/>
              <a:chExt cx="1149067" cy="643432"/>
            </a:xfrm>
          </p:grpSpPr>
          <p:grpSp>
            <p:nvGrpSpPr>
              <p:cNvPr id="16" name="Google Shape;7957;p62"/>
              <p:cNvGrpSpPr/>
              <p:nvPr/>
            </p:nvGrpSpPr>
            <p:grpSpPr>
              <a:xfrm>
                <a:off x="2703618" y="2090232"/>
                <a:ext cx="474966" cy="272937"/>
                <a:chOff x="2703618" y="2090232"/>
                <a:chExt cx="474966" cy="272937"/>
              </a:xfrm>
            </p:grpSpPr>
            <p:grpSp>
              <p:nvGrpSpPr>
                <p:cNvPr id="25" name="Google Shape;7958;p62"/>
                <p:cNvGrpSpPr/>
                <p:nvPr/>
              </p:nvGrpSpPr>
              <p:grpSpPr>
                <a:xfrm>
                  <a:off x="2703618" y="2274386"/>
                  <a:ext cx="450291" cy="88783"/>
                  <a:chOff x="2703618" y="2274386"/>
                  <a:chExt cx="450291" cy="88783"/>
                </a:xfrm>
              </p:grpSpPr>
              <p:cxnSp>
                <p:nvCxnSpPr>
                  <p:cNvPr id="29" name="Google Shape;7959;p62"/>
                  <p:cNvCxnSpPr/>
                  <p:nvPr/>
                </p:nvCxnSpPr>
                <p:spPr>
                  <a:xfrm>
                    <a:off x="2703618" y="2326818"/>
                    <a:ext cx="379800" cy="600"/>
                  </a:xfrm>
                  <a:prstGeom prst="bentConnector3">
                    <a:avLst>
                      <a:gd name="adj1" fmla="val 50000"/>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cxnSp>
              <p:sp>
                <p:nvSpPr>
                  <p:cNvPr id="30" name="Google Shape;7960;p62"/>
                  <p:cNvSpPr/>
                  <p:nvPr/>
                </p:nvSpPr>
                <p:spPr>
                  <a:xfrm>
                    <a:off x="3062014" y="2274386"/>
                    <a:ext cx="91895" cy="88783"/>
                  </a:xfrm>
                  <a:custGeom>
                    <a:avLst/>
                    <a:gdLst/>
                    <a:ahLst/>
                    <a:cxnLst/>
                    <a:rect l="l" t="t" r="r" b="b"/>
                    <a:pathLst>
                      <a:path w="11576" h="10777" extrusionOk="0">
                        <a:moveTo>
                          <a:pt x="5787" y="0"/>
                        </a:moveTo>
                        <a:cubicBezTo>
                          <a:pt x="3185" y="0"/>
                          <a:pt x="889" y="1889"/>
                          <a:pt x="468" y="4538"/>
                        </a:cubicBezTo>
                        <a:cubicBezTo>
                          <a:pt x="1" y="7473"/>
                          <a:pt x="2002" y="10208"/>
                          <a:pt x="4938" y="10709"/>
                        </a:cubicBezTo>
                        <a:cubicBezTo>
                          <a:pt x="5221" y="10754"/>
                          <a:pt x="5503" y="10776"/>
                          <a:pt x="5781" y="10776"/>
                        </a:cubicBezTo>
                        <a:cubicBezTo>
                          <a:pt x="8358" y="10776"/>
                          <a:pt x="10654" y="8888"/>
                          <a:pt x="11075" y="6239"/>
                        </a:cubicBezTo>
                        <a:cubicBezTo>
                          <a:pt x="11576" y="3303"/>
                          <a:pt x="9574" y="535"/>
                          <a:pt x="6639" y="68"/>
                        </a:cubicBezTo>
                        <a:cubicBezTo>
                          <a:pt x="6352" y="22"/>
                          <a:pt x="6068" y="0"/>
                          <a:pt x="5787" y="0"/>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NSC</a:t>
                    </a:r>
                    <a:endParaRPr kumimoji="0" sz="1800" b="0" i="0" u="none" strike="noStrike" kern="0" cap="none" spc="0" normalizeH="0" baseline="0" noProof="0" dirty="0" smtClean="0">
                      <a:ln>
                        <a:noFill/>
                      </a:ln>
                      <a:solidFill>
                        <a:sysClr val="windowText" lastClr="000000"/>
                      </a:solidFill>
                      <a:effectLst/>
                      <a:uLnTx/>
                      <a:uFillTx/>
                    </a:endParaRPr>
                  </a:p>
                </p:txBody>
              </p:sp>
            </p:grpSp>
            <p:grpSp>
              <p:nvGrpSpPr>
                <p:cNvPr id="26" name="Google Shape;7961;p62"/>
                <p:cNvGrpSpPr/>
                <p:nvPr/>
              </p:nvGrpSpPr>
              <p:grpSpPr>
                <a:xfrm>
                  <a:off x="2908607" y="2090232"/>
                  <a:ext cx="269977" cy="236458"/>
                  <a:chOff x="2908607" y="2090232"/>
                  <a:chExt cx="269977" cy="236458"/>
                </a:xfrm>
              </p:grpSpPr>
              <p:cxnSp>
                <p:nvCxnSpPr>
                  <p:cNvPr id="27" name="Google Shape;7962;p62"/>
                  <p:cNvCxnSpPr/>
                  <p:nvPr/>
                </p:nvCxnSpPr>
                <p:spPr>
                  <a:xfrm rot="10800000" flipH="1">
                    <a:off x="2908607" y="2140990"/>
                    <a:ext cx="199800" cy="185700"/>
                  </a:xfrm>
                  <a:prstGeom prst="bentConnector3">
                    <a:avLst>
                      <a:gd name="adj1" fmla="val 50000"/>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cxnSp>
              <p:sp>
                <p:nvSpPr>
                  <p:cNvPr id="28" name="Google Shape;7963;p62"/>
                  <p:cNvSpPr/>
                  <p:nvPr/>
                </p:nvSpPr>
                <p:spPr>
                  <a:xfrm>
                    <a:off x="3048757" y="2090232"/>
                    <a:ext cx="129827" cy="85288"/>
                  </a:xfrm>
                  <a:custGeom>
                    <a:avLst/>
                    <a:gdLst/>
                    <a:ahLst/>
                    <a:cxnLst/>
                    <a:rect l="l" t="t" r="r" b="b"/>
                    <a:pathLst>
                      <a:path w="11576" h="10753" extrusionOk="0">
                        <a:moveTo>
                          <a:pt x="5786" y="1"/>
                        </a:moveTo>
                        <a:cubicBezTo>
                          <a:pt x="3185" y="1"/>
                          <a:pt x="889" y="1886"/>
                          <a:pt x="468" y="4505"/>
                        </a:cubicBezTo>
                        <a:cubicBezTo>
                          <a:pt x="1" y="7440"/>
                          <a:pt x="2002" y="10209"/>
                          <a:pt x="4904" y="10676"/>
                        </a:cubicBezTo>
                        <a:cubicBezTo>
                          <a:pt x="5208" y="10728"/>
                          <a:pt x="5509" y="10753"/>
                          <a:pt x="5807" y="10753"/>
                        </a:cubicBezTo>
                        <a:cubicBezTo>
                          <a:pt x="8387" y="10753"/>
                          <a:pt x="10657" y="8872"/>
                          <a:pt x="11075" y="6240"/>
                        </a:cubicBezTo>
                        <a:cubicBezTo>
                          <a:pt x="11576" y="3304"/>
                          <a:pt x="9574" y="535"/>
                          <a:pt x="6639" y="68"/>
                        </a:cubicBezTo>
                        <a:cubicBezTo>
                          <a:pt x="6352" y="23"/>
                          <a:pt x="6067" y="1"/>
                          <a:pt x="5786" y="1"/>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WCCC</a:t>
                    </a:r>
                    <a:endParaRPr kumimoji="0" sz="1800" b="0" i="0" u="none" strike="noStrike" kern="0" cap="none" spc="0" normalizeH="0" baseline="0" noProof="0" dirty="0" smtClean="0">
                      <a:ln>
                        <a:noFill/>
                      </a:ln>
                      <a:solidFill>
                        <a:sysClr val="windowText" lastClr="000000"/>
                      </a:solidFill>
                      <a:effectLst/>
                      <a:uLnTx/>
                      <a:uFillTx/>
                    </a:endParaRPr>
                  </a:p>
                </p:txBody>
              </p:sp>
            </p:grpSp>
          </p:grpSp>
          <p:grpSp>
            <p:nvGrpSpPr>
              <p:cNvPr id="17" name="Google Shape;7964;p62"/>
              <p:cNvGrpSpPr/>
              <p:nvPr/>
            </p:nvGrpSpPr>
            <p:grpSpPr>
              <a:xfrm>
                <a:off x="2029517" y="1732295"/>
                <a:ext cx="861523" cy="643432"/>
                <a:chOff x="2029517" y="1732295"/>
                <a:chExt cx="861523" cy="643432"/>
              </a:xfrm>
            </p:grpSpPr>
            <p:sp>
              <p:nvSpPr>
                <p:cNvPr id="18" name="Google Shape;7965;p62"/>
                <p:cNvSpPr/>
                <p:nvPr/>
              </p:nvSpPr>
              <p:spPr>
                <a:xfrm>
                  <a:off x="2029517" y="1996395"/>
                  <a:ext cx="135152" cy="135374"/>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State</a:t>
                  </a:r>
                  <a:endParaRPr kumimoji="0" sz="1800" b="0" i="0" u="none" strike="noStrike" kern="0" cap="none" spc="0" normalizeH="0" baseline="0" noProof="0" dirty="0" smtClean="0">
                    <a:ln>
                      <a:noFill/>
                    </a:ln>
                    <a:solidFill>
                      <a:sysClr val="windowText" lastClr="000000"/>
                    </a:solidFill>
                    <a:effectLst/>
                    <a:uLnTx/>
                    <a:uFillTx/>
                  </a:endParaRPr>
                </a:p>
              </p:txBody>
            </p:sp>
            <p:grpSp>
              <p:nvGrpSpPr>
                <p:cNvPr id="19" name="Google Shape;7966;p62"/>
                <p:cNvGrpSpPr/>
                <p:nvPr/>
              </p:nvGrpSpPr>
              <p:grpSpPr>
                <a:xfrm>
                  <a:off x="2158948" y="1732295"/>
                  <a:ext cx="732092" cy="333108"/>
                  <a:chOff x="2158948" y="1732295"/>
                  <a:chExt cx="732092" cy="333108"/>
                </a:xfrm>
              </p:grpSpPr>
              <p:cxnSp>
                <p:nvCxnSpPr>
                  <p:cNvPr id="23" name="Google Shape;7967;p62"/>
                  <p:cNvCxnSpPr/>
                  <p:nvPr/>
                </p:nvCxnSpPr>
                <p:spPr>
                  <a:xfrm rot="10800000" flipH="1">
                    <a:off x="2158948" y="1783103"/>
                    <a:ext cx="459000" cy="282300"/>
                  </a:xfrm>
                  <a:prstGeom prst="bentConnector3">
                    <a:avLst>
                      <a:gd name="adj1" fmla="val 50000"/>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cxnSp>
              <p:sp>
                <p:nvSpPr>
                  <p:cNvPr id="24" name="Google Shape;7968;p62"/>
                  <p:cNvSpPr/>
                  <p:nvPr/>
                </p:nvSpPr>
                <p:spPr>
                  <a:xfrm>
                    <a:off x="2612072" y="1732295"/>
                    <a:ext cx="278968" cy="122533"/>
                  </a:xfrm>
                  <a:custGeom>
                    <a:avLst/>
                    <a:gdLst/>
                    <a:ahLst/>
                    <a:cxnLst/>
                    <a:rect l="l" t="t" r="r" b="b"/>
                    <a:pathLst>
                      <a:path w="15345" h="14873" extrusionOk="0">
                        <a:moveTo>
                          <a:pt x="7692" y="1"/>
                        </a:moveTo>
                        <a:cubicBezTo>
                          <a:pt x="7531" y="1"/>
                          <a:pt x="7369" y="6"/>
                          <a:pt x="7206" y="16"/>
                        </a:cubicBezTo>
                        <a:cubicBezTo>
                          <a:pt x="3136" y="283"/>
                          <a:pt x="0" y="3786"/>
                          <a:pt x="267" y="7889"/>
                        </a:cubicBezTo>
                        <a:cubicBezTo>
                          <a:pt x="493" y="11846"/>
                          <a:pt x="3790" y="14873"/>
                          <a:pt x="7706" y="14873"/>
                        </a:cubicBezTo>
                        <a:cubicBezTo>
                          <a:pt x="7850" y="14873"/>
                          <a:pt x="7994" y="14869"/>
                          <a:pt x="8140" y="14860"/>
                        </a:cubicBezTo>
                        <a:cubicBezTo>
                          <a:pt x="12243" y="14594"/>
                          <a:pt x="15345" y="11058"/>
                          <a:pt x="15111" y="6988"/>
                        </a:cubicBezTo>
                        <a:cubicBezTo>
                          <a:pt x="14855" y="3048"/>
                          <a:pt x="11585" y="1"/>
                          <a:pt x="7692" y="1"/>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Employment</a:t>
                    </a:r>
                    <a:endParaRPr kumimoji="0" sz="1800" b="0" i="0" u="none" strike="noStrike" kern="0" cap="none" spc="0" normalizeH="0" baseline="0" noProof="0" dirty="0" smtClean="0">
                      <a:ln>
                        <a:noFill/>
                      </a:ln>
                      <a:solidFill>
                        <a:sysClr val="windowText" lastClr="000000"/>
                      </a:solidFill>
                      <a:effectLst/>
                      <a:uLnTx/>
                      <a:uFillTx/>
                    </a:endParaRPr>
                  </a:p>
                </p:txBody>
              </p:sp>
            </p:grpSp>
            <p:grpSp>
              <p:nvGrpSpPr>
                <p:cNvPr id="20" name="Google Shape;7969;p62"/>
                <p:cNvGrpSpPr/>
                <p:nvPr/>
              </p:nvGrpSpPr>
              <p:grpSpPr>
                <a:xfrm>
                  <a:off x="2159908" y="2065057"/>
                  <a:ext cx="691202" cy="310670"/>
                  <a:chOff x="2159908" y="2065057"/>
                  <a:chExt cx="691202" cy="310670"/>
                </a:xfrm>
              </p:grpSpPr>
              <p:cxnSp>
                <p:nvCxnSpPr>
                  <p:cNvPr id="21" name="Google Shape;7970;p62"/>
                  <p:cNvCxnSpPr/>
                  <p:nvPr/>
                </p:nvCxnSpPr>
                <p:spPr>
                  <a:xfrm>
                    <a:off x="2159908" y="2065057"/>
                    <a:ext cx="454500" cy="262200"/>
                  </a:xfrm>
                  <a:prstGeom prst="bentConnector3">
                    <a:avLst>
                      <a:gd name="adj1" fmla="val 50000"/>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cxnSp>
              <p:sp>
                <p:nvSpPr>
                  <p:cNvPr id="22" name="Google Shape;7971;p62"/>
                  <p:cNvSpPr/>
                  <p:nvPr/>
                </p:nvSpPr>
                <p:spPr>
                  <a:xfrm>
                    <a:off x="2607514" y="2220405"/>
                    <a:ext cx="243596" cy="155322"/>
                  </a:xfrm>
                  <a:custGeom>
                    <a:avLst/>
                    <a:gdLst/>
                    <a:ahLst/>
                    <a:cxnLst/>
                    <a:rect l="l" t="t" r="r" b="b"/>
                    <a:pathLst>
                      <a:path w="15346" h="14873" extrusionOk="0">
                        <a:moveTo>
                          <a:pt x="7697" y="0"/>
                        </a:moveTo>
                        <a:cubicBezTo>
                          <a:pt x="7535" y="0"/>
                          <a:pt x="7371" y="5"/>
                          <a:pt x="7206" y="16"/>
                        </a:cubicBezTo>
                        <a:cubicBezTo>
                          <a:pt x="3103" y="250"/>
                          <a:pt x="1" y="3785"/>
                          <a:pt x="268" y="7888"/>
                        </a:cubicBezTo>
                        <a:cubicBezTo>
                          <a:pt x="493" y="11846"/>
                          <a:pt x="3790" y="14872"/>
                          <a:pt x="7706" y="14872"/>
                        </a:cubicBezTo>
                        <a:cubicBezTo>
                          <a:pt x="7850" y="14872"/>
                          <a:pt x="7994" y="14868"/>
                          <a:pt x="8140" y="14860"/>
                        </a:cubicBezTo>
                        <a:cubicBezTo>
                          <a:pt x="12243" y="14593"/>
                          <a:pt x="15345" y="11057"/>
                          <a:pt x="15112" y="6954"/>
                        </a:cubicBezTo>
                        <a:cubicBezTo>
                          <a:pt x="14855" y="3016"/>
                          <a:pt x="11588" y="0"/>
                          <a:pt x="7697" y="0"/>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Postsecondary / Training</a:t>
                    </a:r>
                    <a:endParaRPr kumimoji="0" sz="1800" b="0" i="0" u="none" strike="noStrike" kern="0" cap="none" spc="0" normalizeH="0" baseline="0" noProof="0" dirty="0" smtClean="0">
                      <a:ln>
                        <a:noFill/>
                      </a:ln>
                      <a:solidFill>
                        <a:sysClr val="windowText" lastClr="000000"/>
                      </a:solidFill>
                      <a:effectLst/>
                      <a:uLnTx/>
                      <a:uFillTx/>
                    </a:endParaRPr>
                  </a:p>
                </p:txBody>
              </p:sp>
            </p:grpSp>
          </p:grpSp>
        </p:grpSp>
      </p:grpSp>
      <p:pic>
        <p:nvPicPr>
          <p:cNvPr id="2056" name="Picture 8" descr="WCCC Logo_11.27.18 - Wyoming Community College Commi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442" y="2434511"/>
            <a:ext cx="2131038" cy="798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5532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766" y="257282"/>
            <a:ext cx="8483737" cy="548700"/>
          </a:xfrm>
        </p:spPr>
        <p:txBody>
          <a:bodyPr/>
          <a:lstStyle/>
          <a:p>
            <a:r>
              <a:rPr lang="en-US" b="1" dirty="0" smtClean="0">
                <a:solidFill>
                  <a:schemeClr val="tx1"/>
                </a:solidFill>
              </a:rPr>
              <a:t>Data Matching </a:t>
            </a:r>
            <a:endParaRPr lang="en-US" b="1" dirty="0">
              <a:solidFill>
                <a:schemeClr val="tx1"/>
              </a:solidFill>
            </a:endParaRPr>
          </a:p>
        </p:txBody>
      </p:sp>
      <p:grpSp>
        <p:nvGrpSpPr>
          <p:cNvPr id="13" name="Google Shape;7948;p62"/>
          <p:cNvGrpSpPr/>
          <p:nvPr/>
        </p:nvGrpSpPr>
        <p:grpSpPr>
          <a:xfrm>
            <a:off x="241402" y="709260"/>
            <a:ext cx="9005014" cy="4096826"/>
            <a:chOff x="2029517" y="1716737"/>
            <a:chExt cx="1192666" cy="658990"/>
          </a:xfrm>
        </p:grpSpPr>
        <p:grpSp>
          <p:nvGrpSpPr>
            <p:cNvPr id="14" name="Google Shape;7949;p62"/>
            <p:cNvGrpSpPr/>
            <p:nvPr/>
          </p:nvGrpSpPr>
          <p:grpSpPr>
            <a:xfrm>
              <a:off x="2708660" y="1734508"/>
              <a:ext cx="463631" cy="256858"/>
              <a:chOff x="2700693" y="1734508"/>
              <a:chExt cx="463631" cy="256858"/>
            </a:xfrm>
          </p:grpSpPr>
          <p:grpSp>
            <p:nvGrpSpPr>
              <p:cNvPr id="31" name="Google Shape;7950;p62"/>
              <p:cNvGrpSpPr/>
              <p:nvPr/>
            </p:nvGrpSpPr>
            <p:grpSpPr>
              <a:xfrm>
                <a:off x="2905682" y="1782817"/>
                <a:ext cx="258642" cy="208549"/>
                <a:chOff x="2905682" y="1782817"/>
                <a:chExt cx="258642" cy="208549"/>
              </a:xfrm>
            </p:grpSpPr>
            <p:cxnSp>
              <p:nvCxnSpPr>
                <p:cNvPr id="35" name="Google Shape;7951;p62"/>
                <p:cNvCxnSpPr/>
                <p:nvPr/>
              </p:nvCxnSpPr>
              <p:spPr>
                <a:xfrm rot="-5400000" flipH="1">
                  <a:off x="2905682" y="1782817"/>
                  <a:ext cx="175200" cy="175200"/>
                </a:xfrm>
                <a:prstGeom prst="bentConnector3">
                  <a:avLst>
                    <a:gd name="adj1" fmla="val 50000"/>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cxnSp>
            <p:sp>
              <p:nvSpPr>
                <p:cNvPr id="36" name="Google Shape;7952;p62"/>
                <p:cNvSpPr/>
                <p:nvPr/>
              </p:nvSpPr>
              <p:spPr>
                <a:xfrm>
                  <a:off x="2942882" y="1889466"/>
                  <a:ext cx="221442" cy="101900"/>
                </a:xfrm>
                <a:custGeom>
                  <a:avLst/>
                  <a:gdLst/>
                  <a:ahLst/>
                  <a:cxnLst/>
                  <a:rect l="l" t="t" r="r" b="b"/>
                  <a:pathLst>
                    <a:path w="11576" h="10746" extrusionOk="0">
                      <a:moveTo>
                        <a:pt x="5775" y="1"/>
                      </a:moveTo>
                      <a:cubicBezTo>
                        <a:pt x="3179" y="1"/>
                        <a:pt x="889" y="1860"/>
                        <a:pt x="468" y="4506"/>
                      </a:cubicBezTo>
                      <a:cubicBezTo>
                        <a:pt x="1" y="7441"/>
                        <a:pt x="2002" y="10210"/>
                        <a:pt x="4904" y="10677"/>
                      </a:cubicBezTo>
                      <a:cubicBezTo>
                        <a:pt x="5194" y="10723"/>
                        <a:pt x="5483" y="10745"/>
                        <a:pt x="5768" y="10745"/>
                      </a:cubicBezTo>
                      <a:cubicBezTo>
                        <a:pt x="8364" y="10745"/>
                        <a:pt x="10655" y="8886"/>
                        <a:pt x="11075" y="6240"/>
                      </a:cubicBezTo>
                      <a:cubicBezTo>
                        <a:pt x="11576" y="3305"/>
                        <a:pt x="9574" y="536"/>
                        <a:pt x="6639" y="69"/>
                      </a:cubicBezTo>
                      <a:cubicBezTo>
                        <a:pt x="6349" y="23"/>
                        <a:pt x="6060" y="1"/>
                        <a:pt x="5775" y="1"/>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NSC &amp; Local</a:t>
                  </a:r>
                  <a:r>
                    <a:rPr kumimoji="0" lang="en-US" sz="1800" b="0" i="0" u="none" strike="noStrike" kern="0" cap="none" spc="0" normalizeH="0" noProof="0" dirty="0" smtClean="0">
                      <a:ln>
                        <a:noFill/>
                      </a:ln>
                      <a:solidFill>
                        <a:sysClr val="windowText" lastClr="000000"/>
                      </a:solidFill>
                      <a:effectLst/>
                      <a:uLnTx/>
                      <a:uFillTx/>
                    </a:rPr>
                    <a:t> College</a:t>
                  </a:r>
                  <a:endParaRPr kumimoji="0" sz="1800" b="0" i="0" u="none" strike="noStrike" kern="0" cap="none" spc="0" normalizeH="0" baseline="0" noProof="0" dirty="0" smtClean="0">
                    <a:ln>
                      <a:noFill/>
                    </a:ln>
                    <a:solidFill>
                      <a:sysClr val="windowText" lastClr="000000"/>
                    </a:solidFill>
                    <a:effectLst/>
                    <a:uLnTx/>
                    <a:uFillTx/>
                  </a:endParaRPr>
                </a:p>
              </p:txBody>
            </p:sp>
          </p:grpSp>
          <p:grpSp>
            <p:nvGrpSpPr>
              <p:cNvPr id="32" name="Google Shape;7953;p62"/>
              <p:cNvGrpSpPr/>
              <p:nvPr/>
            </p:nvGrpSpPr>
            <p:grpSpPr>
              <a:xfrm>
                <a:off x="2700693" y="1734508"/>
                <a:ext cx="455426" cy="84803"/>
                <a:chOff x="2700693" y="1734508"/>
                <a:chExt cx="455426" cy="84803"/>
              </a:xfrm>
            </p:grpSpPr>
            <p:cxnSp>
              <p:nvCxnSpPr>
                <p:cNvPr id="33" name="Google Shape;7954;p62"/>
                <p:cNvCxnSpPr/>
                <p:nvPr/>
              </p:nvCxnSpPr>
              <p:spPr>
                <a:xfrm>
                  <a:off x="2700693" y="1782453"/>
                  <a:ext cx="379800" cy="600"/>
                </a:xfrm>
                <a:prstGeom prst="bentConnector3">
                  <a:avLst>
                    <a:gd name="adj1" fmla="val 50000"/>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cxnSp>
            <p:sp>
              <p:nvSpPr>
                <p:cNvPr id="34" name="Google Shape;7955;p62"/>
                <p:cNvSpPr/>
                <p:nvPr/>
              </p:nvSpPr>
              <p:spPr>
                <a:xfrm>
                  <a:off x="2979661" y="1734508"/>
                  <a:ext cx="176458" cy="84803"/>
                </a:xfrm>
                <a:custGeom>
                  <a:avLst/>
                  <a:gdLst/>
                  <a:ahLst/>
                  <a:cxnLst/>
                  <a:rect l="l" t="t" r="r" b="b"/>
                  <a:pathLst>
                    <a:path w="11576" h="10754" extrusionOk="0">
                      <a:moveTo>
                        <a:pt x="5736" y="0"/>
                      </a:moveTo>
                      <a:cubicBezTo>
                        <a:pt x="3156" y="0"/>
                        <a:pt x="887" y="1881"/>
                        <a:pt x="468" y="4513"/>
                      </a:cubicBezTo>
                      <a:cubicBezTo>
                        <a:pt x="1" y="7449"/>
                        <a:pt x="2002" y="10218"/>
                        <a:pt x="4904" y="10685"/>
                      </a:cubicBezTo>
                      <a:cubicBezTo>
                        <a:pt x="5194" y="10731"/>
                        <a:pt x="5483" y="10753"/>
                        <a:pt x="5768" y="10753"/>
                      </a:cubicBezTo>
                      <a:cubicBezTo>
                        <a:pt x="8364" y="10753"/>
                        <a:pt x="10655" y="8893"/>
                        <a:pt x="11075" y="6248"/>
                      </a:cubicBezTo>
                      <a:cubicBezTo>
                        <a:pt x="11576" y="3313"/>
                        <a:pt x="9574" y="544"/>
                        <a:pt x="6639" y="77"/>
                      </a:cubicBezTo>
                      <a:cubicBezTo>
                        <a:pt x="6335" y="25"/>
                        <a:pt x="6034" y="0"/>
                        <a:pt x="5736" y="0"/>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smtClean="0">
                      <a:solidFill>
                        <a:sysClr val="windowText" lastClr="000000"/>
                      </a:solidFill>
                    </a:rPr>
                    <a:t>quarterly</a:t>
                  </a:r>
                  <a:endParaRPr kumimoji="0" sz="1800" b="0" i="0" u="none" strike="noStrike" kern="0" cap="none" spc="0" normalizeH="0" baseline="0" noProof="0" dirty="0" smtClean="0">
                    <a:ln>
                      <a:noFill/>
                    </a:ln>
                    <a:solidFill>
                      <a:sysClr val="windowText" lastClr="000000"/>
                    </a:solidFill>
                    <a:effectLst/>
                    <a:uLnTx/>
                    <a:uFillTx/>
                  </a:endParaRPr>
                </a:p>
              </p:txBody>
            </p:sp>
          </p:grpSp>
        </p:grpSp>
        <p:grpSp>
          <p:nvGrpSpPr>
            <p:cNvPr id="15" name="Google Shape;7956;p62"/>
            <p:cNvGrpSpPr/>
            <p:nvPr/>
          </p:nvGrpSpPr>
          <p:grpSpPr>
            <a:xfrm>
              <a:off x="2029517" y="1716737"/>
              <a:ext cx="1192666" cy="658990"/>
              <a:chOff x="2029517" y="1716737"/>
              <a:chExt cx="1192666" cy="658990"/>
            </a:xfrm>
          </p:grpSpPr>
          <p:grpSp>
            <p:nvGrpSpPr>
              <p:cNvPr id="16" name="Google Shape;7957;p62"/>
              <p:cNvGrpSpPr/>
              <p:nvPr/>
            </p:nvGrpSpPr>
            <p:grpSpPr>
              <a:xfrm>
                <a:off x="2703618" y="2064430"/>
                <a:ext cx="518565" cy="298739"/>
                <a:chOff x="2703618" y="2064430"/>
                <a:chExt cx="518565" cy="298739"/>
              </a:xfrm>
            </p:grpSpPr>
            <p:grpSp>
              <p:nvGrpSpPr>
                <p:cNvPr id="25" name="Google Shape;7958;p62"/>
                <p:cNvGrpSpPr/>
                <p:nvPr/>
              </p:nvGrpSpPr>
              <p:grpSpPr>
                <a:xfrm>
                  <a:off x="2703618" y="2236485"/>
                  <a:ext cx="505001" cy="126684"/>
                  <a:chOff x="2703618" y="2236485"/>
                  <a:chExt cx="505001" cy="126684"/>
                </a:xfrm>
              </p:grpSpPr>
              <p:cxnSp>
                <p:nvCxnSpPr>
                  <p:cNvPr id="29" name="Google Shape;7959;p62"/>
                  <p:cNvCxnSpPr/>
                  <p:nvPr/>
                </p:nvCxnSpPr>
                <p:spPr>
                  <a:xfrm>
                    <a:off x="2703618" y="2326818"/>
                    <a:ext cx="379800" cy="600"/>
                  </a:xfrm>
                  <a:prstGeom prst="bentConnector3">
                    <a:avLst>
                      <a:gd name="adj1" fmla="val 50000"/>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cxnSp>
              <p:sp>
                <p:nvSpPr>
                  <p:cNvPr id="30" name="Google Shape;7960;p62"/>
                  <p:cNvSpPr/>
                  <p:nvPr/>
                </p:nvSpPr>
                <p:spPr>
                  <a:xfrm>
                    <a:off x="3076003" y="2236485"/>
                    <a:ext cx="132616" cy="126684"/>
                  </a:xfrm>
                  <a:custGeom>
                    <a:avLst/>
                    <a:gdLst/>
                    <a:ahLst/>
                    <a:cxnLst/>
                    <a:rect l="l" t="t" r="r" b="b"/>
                    <a:pathLst>
                      <a:path w="11576" h="10777" extrusionOk="0">
                        <a:moveTo>
                          <a:pt x="5787" y="0"/>
                        </a:moveTo>
                        <a:cubicBezTo>
                          <a:pt x="3185" y="0"/>
                          <a:pt x="889" y="1889"/>
                          <a:pt x="468" y="4538"/>
                        </a:cubicBezTo>
                        <a:cubicBezTo>
                          <a:pt x="1" y="7473"/>
                          <a:pt x="2002" y="10208"/>
                          <a:pt x="4938" y="10709"/>
                        </a:cubicBezTo>
                        <a:cubicBezTo>
                          <a:pt x="5221" y="10754"/>
                          <a:pt x="5503" y="10776"/>
                          <a:pt x="5781" y="10776"/>
                        </a:cubicBezTo>
                        <a:cubicBezTo>
                          <a:pt x="8358" y="10776"/>
                          <a:pt x="10654" y="8888"/>
                          <a:pt x="11075" y="6239"/>
                        </a:cubicBezTo>
                        <a:cubicBezTo>
                          <a:pt x="11576" y="3303"/>
                          <a:pt x="9574" y="535"/>
                          <a:pt x="6639" y="68"/>
                        </a:cubicBezTo>
                        <a:cubicBezTo>
                          <a:pt x="6352" y="22"/>
                          <a:pt x="6068" y="0"/>
                          <a:pt x="5787" y="0"/>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err="1" smtClean="0">
                        <a:solidFill>
                          <a:sysClr val="windowText" lastClr="000000"/>
                        </a:solidFill>
                      </a:rPr>
                      <a:t>HiSET</a:t>
                    </a:r>
                    <a:r>
                      <a:rPr lang="en-US" sz="1200" dirty="0" smtClean="0">
                        <a:solidFill>
                          <a:sysClr val="windowText" lastClr="000000"/>
                        </a:solidFill>
                      </a:rPr>
                      <a:t>/GED website</a:t>
                    </a:r>
                    <a:endParaRPr kumimoji="0" sz="1200" b="0" i="0" u="none" strike="noStrike" kern="0" cap="none" spc="0" normalizeH="0" baseline="0" noProof="0" dirty="0" smtClean="0">
                      <a:ln>
                        <a:noFill/>
                      </a:ln>
                      <a:solidFill>
                        <a:sysClr val="windowText" lastClr="000000"/>
                      </a:solidFill>
                      <a:effectLst/>
                      <a:uLnTx/>
                      <a:uFillTx/>
                    </a:endParaRPr>
                  </a:p>
                </p:txBody>
              </p:sp>
            </p:grpSp>
            <p:grpSp>
              <p:nvGrpSpPr>
                <p:cNvPr id="26" name="Google Shape;7961;p62"/>
                <p:cNvGrpSpPr/>
                <p:nvPr/>
              </p:nvGrpSpPr>
              <p:grpSpPr>
                <a:xfrm>
                  <a:off x="2908607" y="2064430"/>
                  <a:ext cx="313576" cy="262260"/>
                  <a:chOff x="2908607" y="2064430"/>
                  <a:chExt cx="313576" cy="262260"/>
                </a:xfrm>
              </p:grpSpPr>
              <p:cxnSp>
                <p:nvCxnSpPr>
                  <p:cNvPr id="27" name="Google Shape;7962;p62"/>
                  <p:cNvCxnSpPr/>
                  <p:nvPr/>
                </p:nvCxnSpPr>
                <p:spPr>
                  <a:xfrm rot="10800000" flipH="1">
                    <a:off x="2908607" y="2140990"/>
                    <a:ext cx="199800" cy="185700"/>
                  </a:xfrm>
                  <a:prstGeom prst="bentConnector3">
                    <a:avLst>
                      <a:gd name="adj1" fmla="val 50000"/>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cxnSp>
              <p:sp>
                <p:nvSpPr>
                  <p:cNvPr id="28" name="Google Shape;7963;p62"/>
                  <p:cNvSpPr/>
                  <p:nvPr/>
                </p:nvSpPr>
                <p:spPr>
                  <a:xfrm>
                    <a:off x="3034224" y="2064430"/>
                    <a:ext cx="187959" cy="111090"/>
                  </a:xfrm>
                  <a:custGeom>
                    <a:avLst/>
                    <a:gdLst/>
                    <a:ahLst/>
                    <a:cxnLst/>
                    <a:rect l="l" t="t" r="r" b="b"/>
                    <a:pathLst>
                      <a:path w="11576" h="10753" extrusionOk="0">
                        <a:moveTo>
                          <a:pt x="5786" y="1"/>
                        </a:moveTo>
                        <a:cubicBezTo>
                          <a:pt x="3185" y="1"/>
                          <a:pt x="889" y="1886"/>
                          <a:pt x="468" y="4505"/>
                        </a:cubicBezTo>
                        <a:cubicBezTo>
                          <a:pt x="1" y="7440"/>
                          <a:pt x="2002" y="10209"/>
                          <a:pt x="4904" y="10676"/>
                        </a:cubicBezTo>
                        <a:cubicBezTo>
                          <a:pt x="5208" y="10728"/>
                          <a:pt x="5509" y="10753"/>
                          <a:pt x="5807" y="10753"/>
                        </a:cubicBezTo>
                        <a:cubicBezTo>
                          <a:pt x="8387" y="10753"/>
                          <a:pt x="10657" y="8872"/>
                          <a:pt x="11075" y="6240"/>
                        </a:cubicBezTo>
                        <a:cubicBezTo>
                          <a:pt x="11576" y="3304"/>
                          <a:pt x="9574" y="535"/>
                          <a:pt x="6639" y="68"/>
                        </a:cubicBezTo>
                        <a:cubicBezTo>
                          <a:pt x="6352" y="23"/>
                          <a:pt x="6067" y="1"/>
                          <a:pt x="5786" y="1"/>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err="1" smtClean="0">
                        <a:solidFill>
                          <a:sysClr val="windowText" lastClr="000000"/>
                        </a:solidFill>
                      </a:rPr>
                      <a:t>DiplomaSender</a:t>
                    </a:r>
                    <a:endParaRPr kumimoji="0" b="0" i="0" u="none" strike="noStrike" kern="0" cap="none" spc="0" normalizeH="0" baseline="0" noProof="0" dirty="0" smtClean="0">
                      <a:ln>
                        <a:noFill/>
                      </a:ln>
                      <a:solidFill>
                        <a:sysClr val="windowText" lastClr="000000"/>
                      </a:solidFill>
                      <a:effectLst/>
                      <a:uLnTx/>
                      <a:uFillTx/>
                    </a:endParaRPr>
                  </a:p>
                </p:txBody>
              </p:sp>
            </p:grpSp>
          </p:grpSp>
          <p:grpSp>
            <p:nvGrpSpPr>
              <p:cNvPr id="17" name="Google Shape;7964;p62"/>
              <p:cNvGrpSpPr/>
              <p:nvPr/>
            </p:nvGrpSpPr>
            <p:grpSpPr>
              <a:xfrm>
                <a:off x="2029517" y="1716737"/>
                <a:ext cx="861523" cy="658990"/>
                <a:chOff x="2029517" y="1716737"/>
                <a:chExt cx="861523" cy="658990"/>
              </a:xfrm>
            </p:grpSpPr>
            <p:sp>
              <p:nvSpPr>
                <p:cNvPr id="18" name="Google Shape;7965;p62"/>
                <p:cNvSpPr/>
                <p:nvPr/>
              </p:nvSpPr>
              <p:spPr>
                <a:xfrm>
                  <a:off x="2029517" y="1991366"/>
                  <a:ext cx="130391" cy="140403"/>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Text" lastClr="000000"/>
                      </a:solidFill>
                      <a:effectLst/>
                      <a:uLnTx/>
                      <a:uFillTx/>
                    </a:rPr>
                    <a:t>Local Program</a:t>
                  </a:r>
                  <a:endParaRPr kumimoji="0" sz="1600" b="0" i="0" u="none" strike="noStrike" kern="0" cap="none" spc="0" normalizeH="0" baseline="0" noProof="0" dirty="0" smtClean="0">
                    <a:ln>
                      <a:noFill/>
                    </a:ln>
                    <a:solidFill>
                      <a:sysClr val="windowText" lastClr="000000"/>
                    </a:solidFill>
                    <a:effectLst/>
                    <a:uLnTx/>
                    <a:uFillTx/>
                  </a:endParaRPr>
                </a:p>
              </p:txBody>
            </p:sp>
            <p:grpSp>
              <p:nvGrpSpPr>
                <p:cNvPr id="19" name="Google Shape;7966;p62"/>
                <p:cNvGrpSpPr/>
                <p:nvPr/>
              </p:nvGrpSpPr>
              <p:grpSpPr>
                <a:xfrm>
                  <a:off x="2158948" y="1716737"/>
                  <a:ext cx="732092" cy="348666"/>
                  <a:chOff x="2158948" y="1716737"/>
                  <a:chExt cx="732092" cy="348666"/>
                </a:xfrm>
              </p:grpSpPr>
              <p:cxnSp>
                <p:nvCxnSpPr>
                  <p:cNvPr id="23" name="Google Shape;7967;p62"/>
                  <p:cNvCxnSpPr/>
                  <p:nvPr/>
                </p:nvCxnSpPr>
                <p:spPr>
                  <a:xfrm rot="10800000" flipH="1">
                    <a:off x="2158948" y="1783103"/>
                    <a:ext cx="459000" cy="282300"/>
                  </a:xfrm>
                  <a:prstGeom prst="bentConnector3">
                    <a:avLst>
                      <a:gd name="adj1" fmla="val 50000"/>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cxnSp>
              <p:sp>
                <p:nvSpPr>
                  <p:cNvPr id="24" name="Google Shape;7968;p62"/>
                  <p:cNvSpPr/>
                  <p:nvPr/>
                </p:nvSpPr>
                <p:spPr>
                  <a:xfrm>
                    <a:off x="2587527" y="1716737"/>
                    <a:ext cx="303513" cy="138091"/>
                  </a:xfrm>
                  <a:custGeom>
                    <a:avLst/>
                    <a:gdLst/>
                    <a:ahLst/>
                    <a:cxnLst/>
                    <a:rect l="l" t="t" r="r" b="b"/>
                    <a:pathLst>
                      <a:path w="15345" h="14873" extrusionOk="0">
                        <a:moveTo>
                          <a:pt x="7692" y="1"/>
                        </a:moveTo>
                        <a:cubicBezTo>
                          <a:pt x="7531" y="1"/>
                          <a:pt x="7369" y="6"/>
                          <a:pt x="7206" y="16"/>
                        </a:cubicBezTo>
                        <a:cubicBezTo>
                          <a:pt x="3136" y="283"/>
                          <a:pt x="0" y="3786"/>
                          <a:pt x="267" y="7889"/>
                        </a:cubicBezTo>
                        <a:cubicBezTo>
                          <a:pt x="493" y="11846"/>
                          <a:pt x="3790" y="14873"/>
                          <a:pt x="7706" y="14873"/>
                        </a:cubicBezTo>
                        <a:cubicBezTo>
                          <a:pt x="7850" y="14873"/>
                          <a:pt x="7994" y="14869"/>
                          <a:pt x="8140" y="14860"/>
                        </a:cubicBezTo>
                        <a:cubicBezTo>
                          <a:pt x="12243" y="14594"/>
                          <a:pt x="15345" y="11058"/>
                          <a:pt x="15111" y="6988"/>
                        </a:cubicBezTo>
                        <a:cubicBezTo>
                          <a:pt x="14855" y="3048"/>
                          <a:pt x="11585" y="1"/>
                          <a:pt x="7692" y="1"/>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lvl="0" algn="ctr">
                      <a:buClrTx/>
                      <a:defRPr/>
                    </a:pPr>
                    <a:r>
                      <a:rPr lang="en-US" sz="1800" dirty="0">
                        <a:solidFill>
                          <a:sysClr val="windowText" lastClr="000000"/>
                        </a:solidFill>
                      </a:rPr>
                      <a:t>Postsecondary / </a:t>
                    </a:r>
                    <a:r>
                      <a:rPr lang="en-US" sz="1800" dirty="0" smtClean="0">
                        <a:solidFill>
                          <a:sysClr val="windowText" lastClr="000000"/>
                        </a:solidFill>
                      </a:rPr>
                      <a:t>Training:</a:t>
                    </a:r>
                    <a:endParaRPr kumimoji="0" sz="1800" b="0" i="0" u="none" strike="noStrike" kern="0" cap="none" spc="0" normalizeH="0" baseline="0" noProof="0" dirty="0" smtClean="0">
                      <a:ln>
                        <a:noFill/>
                      </a:ln>
                      <a:solidFill>
                        <a:sysClr val="windowText" lastClr="000000"/>
                      </a:solidFill>
                      <a:effectLst/>
                      <a:uLnTx/>
                      <a:uFillTx/>
                    </a:endParaRPr>
                  </a:p>
                </p:txBody>
              </p:sp>
            </p:grpSp>
            <p:grpSp>
              <p:nvGrpSpPr>
                <p:cNvPr id="20" name="Google Shape;7969;p62"/>
                <p:cNvGrpSpPr/>
                <p:nvPr/>
              </p:nvGrpSpPr>
              <p:grpSpPr>
                <a:xfrm>
                  <a:off x="2159908" y="2065057"/>
                  <a:ext cx="623498" cy="310670"/>
                  <a:chOff x="2159908" y="2065057"/>
                  <a:chExt cx="623498" cy="310670"/>
                </a:xfrm>
              </p:grpSpPr>
              <p:cxnSp>
                <p:nvCxnSpPr>
                  <p:cNvPr id="21" name="Google Shape;7970;p62"/>
                  <p:cNvCxnSpPr/>
                  <p:nvPr/>
                </p:nvCxnSpPr>
                <p:spPr>
                  <a:xfrm>
                    <a:off x="2159908" y="2065057"/>
                    <a:ext cx="454500" cy="262200"/>
                  </a:xfrm>
                  <a:prstGeom prst="bentConnector3">
                    <a:avLst>
                      <a:gd name="adj1" fmla="val 50000"/>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cxnSp>
              <p:sp>
                <p:nvSpPr>
                  <p:cNvPr id="22" name="Google Shape;7971;p62"/>
                  <p:cNvSpPr/>
                  <p:nvPr/>
                </p:nvSpPr>
                <p:spPr>
                  <a:xfrm>
                    <a:off x="2587527" y="2220059"/>
                    <a:ext cx="195879" cy="155668"/>
                  </a:xfrm>
                  <a:custGeom>
                    <a:avLst/>
                    <a:gdLst/>
                    <a:ahLst/>
                    <a:cxnLst/>
                    <a:rect l="l" t="t" r="r" b="b"/>
                    <a:pathLst>
                      <a:path w="15346" h="14873" extrusionOk="0">
                        <a:moveTo>
                          <a:pt x="7697" y="0"/>
                        </a:moveTo>
                        <a:cubicBezTo>
                          <a:pt x="7535" y="0"/>
                          <a:pt x="7371" y="5"/>
                          <a:pt x="7206" y="16"/>
                        </a:cubicBezTo>
                        <a:cubicBezTo>
                          <a:pt x="3103" y="250"/>
                          <a:pt x="1" y="3785"/>
                          <a:pt x="268" y="7888"/>
                        </a:cubicBezTo>
                        <a:cubicBezTo>
                          <a:pt x="493" y="11846"/>
                          <a:pt x="3790" y="14872"/>
                          <a:pt x="7706" y="14872"/>
                        </a:cubicBezTo>
                        <a:cubicBezTo>
                          <a:pt x="7850" y="14872"/>
                          <a:pt x="7994" y="14868"/>
                          <a:pt x="8140" y="14860"/>
                        </a:cubicBezTo>
                        <a:cubicBezTo>
                          <a:pt x="12243" y="14593"/>
                          <a:pt x="15345" y="11057"/>
                          <a:pt x="15112" y="6954"/>
                        </a:cubicBezTo>
                        <a:cubicBezTo>
                          <a:pt x="14855" y="3016"/>
                          <a:pt x="11588" y="0"/>
                          <a:pt x="7697" y="0"/>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HSEC</a:t>
                    </a:r>
                    <a:endParaRPr kumimoji="0" sz="1800" b="0" i="0" u="none" strike="noStrike" kern="0" cap="none" spc="0" normalizeH="0" baseline="0" noProof="0" dirty="0" smtClean="0">
                      <a:ln>
                        <a:noFill/>
                      </a:ln>
                      <a:solidFill>
                        <a:sysClr val="windowText" lastClr="000000"/>
                      </a:solidFill>
                      <a:effectLst/>
                      <a:uLnTx/>
                      <a:uFillTx/>
                    </a:endParaRPr>
                  </a:p>
                </p:txBody>
              </p:sp>
            </p:grpSp>
          </p:grpSp>
        </p:grpSp>
      </p:grpSp>
      <p:sp>
        <p:nvSpPr>
          <p:cNvPr id="38" name="Google Shape;7952;p62"/>
          <p:cNvSpPr/>
          <p:nvPr/>
        </p:nvSpPr>
        <p:spPr>
          <a:xfrm>
            <a:off x="4454558" y="1631521"/>
            <a:ext cx="2424258" cy="899848"/>
          </a:xfrm>
          <a:custGeom>
            <a:avLst/>
            <a:gdLst/>
            <a:ahLst/>
            <a:cxnLst/>
            <a:rect l="l" t="t" r="r" b="b"/>
            <a:pathLst>
              <a:path w="11576" h="10746" extrusionOk="0">
                <a:moveTo>
                  <a:pt x="5775" y="1"/>
                </a:moveTo>
                <a:cubicBezTo>
                  <a:pt x="3179" y="1"/>
                  <a:pt x="889" y="1860"/>
                  <a:pt x="468" y="4506"/>
                </a:cubicBezTo>
                <a:cubicBezTo>
                  <a:pt x="1" y="7441"/>
                  <a:pt x="2002" y="10210"/>
                  <a:pt x="4904" y="10677"/>
                </a:cubicBezTo>
                <a:cubicBezTo>
                  <a:pt x="5194" y="10723"/>
                  <a:pt x="5483" y="10745"/>
                  <a:pt x="5768" y="10745"/>
                </a:cubicBezTo>
                <a:cubicBezTo>
                  <a:pt x="8364" y="10745"/>
                  <a:pt x="10655" y="8886"/>
                  <a:pt x="11075" y="6240"/>
                </a:cubicBezTo>
                <a:cubicBezTo>
                  <a:pt x="11576" y="3305"/>
                  <a:pt x="9574" y="536"/>
                  <a:pt x="6639" y="69"/>
                </a:cubicBezTo>
                <a:cubicBezTo>
                  <a:pt x="6349" y="23"/>
                  <a:pt x="6060" y="1"/>
                  <a:pt x="5775" y="1"/>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lvl="0" algn="ctr">
              <a:buClrTx/>
              <a:defRPr/>
            </a:pPr>
            <a:r>
              <a:rPr lang="en-US" sz="1800" dirty="0" smtClean="0">
                <a:solidFill>
                  <a:sysClr val="windowText" lastClr="000000"/>
                </a:solidFill>
              </a:rPr>
              <a:t>Surveying &amp; </a:t>
            </a:r>
            <a:r>
              <a:rPr kumimoji="0" lang="en-US" sz="1800" b="0" i="0" u="none" strike="noStrike" kern="0" cap="none" spc="0" normalizeH="0" baseline="0" noProof="0" dirty="0" smtClean="0">
                <a:ln>
                  <a:noFill/>
                </a:ln>
                <a:solidFill>
                  <a:sysClr val="windowText" lastClr="000000"/>
                </a:solidFill>
                <a:effectLst/>
                <a:uLnTx/>
                <a:uFillTx/>
              </a:rPr>
              <a:t>Special Populations</a:t>
            </a:r>
            <a:endParaRPr kumimoji="0" sz="1800" b="0" i="0" u="none" strike="noStrike" kern="0" cap="none" spc="0" normalizeH="0" baseline="0" noProof="0" dirty="0" smtClean="0">
              <a:ln>
                <a:noFill/>
              </a:ln>
              <a:solidFill>
                <a:sysClr val="windowText" lastClr="000000"/>
              </a:solidFill>
              <a:effectLst/>
              <a:uLnTx/>
              <a:uFillTx/>
            </a:endParaRPr>
          </a:p>
        </p:txBody>
      </p:sp>
      <p:cxnSp>
        <p:nvCxnSpPr>
          <p:cNvPr id="39" name="Google Shape;7951;p62"/>
          <p:cNvCxnSpPr/>
          <p:nvPr/>
        </p:nvCxnSpPr>
        <p:spPr>
          <a:xfrm rot="5400000">
            <a:off x="6570886" y="1690329"/>
            <a:ext cx="412188" cy="294573"/>
          </a:xfrm>
          <a:prstGeom prst="bentConnector3">
            <a:avLst>
              <a:gd name="adj1" fmla="val 50000"/>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cxnSp>
    </p:spTree>
    <p:extLst>
      <p:ext uri="{BB962C8B-B14F-4D97-AF65-F5344CB8AC3E}">
        <p14:creationId xmlns:p14="http://schemas.microsoft.com/office/powerpoint/2010/main" val="7737580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92" y="0"/>
            <a:ext cx="8722981" cy="365247"/>
          </a:xfrm>
        </p:spPr>
        <p:txBody>
          <a:bodyPr/>
          <a:lstStyle/>
          <a:p>
            <a:pPr algn="ctr"/>
            <a:r>
              <a:rPr lang="en-US" dirty="0" smtClean="0"/>
              <a:t>The Survey Instrument</a:t>
            </a:r>
            <a:endParaRPr lang="en-US" dirty="0"/>
          </a:p>
        </p:txBody>
      </p:sp>
      <p:pic>
        <p:nvPicPr>
          <p:cNvPr id="4" name="Picture 3"/>
          <p:cNvPicPr>
            <a:picLocks noChangeAspect="1"/>
          </p:cNvPicPr>
          <p:nvPr/>
        </p:nvPicPr>
        <p:blipFill>
          <a:blip r:embed="rId3"/>
          <a:stretch>
            <a:fillRect/>
          </a:stretch>
        </p:blipFill>
        <p:spPr>
          <a:xfrm>
            <a:off x="719630" y="488711"/>
            <a:ext cx="7836303" cy="4654789"/>
          </a:xfrm>
          <a:prstGeom prst="rect">
            <a:avLst/>
          </a:prstGeom>
        </p:spPr>
      </p:pic>
    </p:spTree>
    <p:extLst>
      <p:ext uri="{BB962C8B-B14F-4D97-AF65-F5344CB8AC3E}">
        <p14:creationId xmlns:p14="http://schemas.microsoft.com/office/powerpoint/2010/main" val="2239031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8598" y="2206503"/>
            <a:ext cx="4624626" cy="365247"/>
          </a:xfrm>
        </p:spPr>
        <p:txBody>
          <a:bodyPr/>
          <a:lstStyle/>
          <a:p>
            <a:pPr algn="ctr"/>
            <a:r>
              <a:rPr lang="en-US" dirty="0" smtClean="0"/>
              <a:t>Surveying for Wages</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154860517"/>
              </p:ext>
            </p:extLst>
          </p:nvPr>
        </p:nvGraphicFramePr>
        <p:xfrm>
          <a:off x="0" y="0"/>
          <a:ext cx="3886200" cy="5143500"/>
        </p:xfrm>
        <a:graphic>
          <a:graphicData uri="http://schemas.openxmlformats.org/presentationml/2006/ole">
            <mc:AlternateContent xmlns:mc="http://schemas.openxmlformats.org/markup-compatibility/2006">
              <mc:Choice xmlns:v="urn:schemas-microsoft-com:vml" Requires="v">
                <p:oleObj spid="_x0000_s1030" name="Acrobat Document" r:id="rId4" imgW="3886002" imgH="5028936" progId="AcroExch.Document.DC">
                  <p:embed/>
                </p:oleObj>
              </mc:Choice>
              <mc:Fallback>
                <p:oleObj name="Acrobat Document" r:id="rId4" imgW="3886002" imgH="5028936" progId="AcroExch.Document.DC">
                  <p:embed/>
                  <p:pic>
                    <p:nvPicPr>
                      <p:cNvPr id="0" name=""/>
                      <p:cNvPicPr/>
                      <p:nvPr/>
                    </p:nvPicPr>
                    <p:blipFill>
                      <a:blip r:embed="rId5"/>
                      <a:stretch>
                        <a:fillRect/>
                      </a:stretch>
                    </p:blipFill>
                    <p:spPr>
                      <a:xfrm>
                        <a:off x="0" y="0"/>
                        <a:ext cx="3886200" cy="5143500"/>
                      </a:xfrm>
                      <a:prstGeom prst="rect">
                        <a:avLst/>
                      </a:prstGeom>
                    </p:spPr>
                  </p:pic>
                </p:oleObj>
              </mc:Fallback>
            </mc:AlternateContent>
          </a:graphicData>
        </a:graphic>
      </p:graphicFrame>
    </p:spTree>
    <p:extLst>
      <p:ext uri="{BB962C8B-B14F-4D97-AF65-F5344CB8AC3E}">
        <p14:creationId xmlns:p14="http://schemas.microsoft.com/office/powerpoint/2010/main" val="36126479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068" y="141291"/>
            <a:ext cx="8115393" cy="548700"/>
          </a:xfrm>
        </p:spPr>
        <p:txBody>
          <a:bodyPr/>
          <a:lstStyle/>
          <a:p>
            <a:pPr algn="ctr"/>
            <a:r>
              <a:rPr lang="en-US" dirty="0" smtClean="0"/>
              <a:t>Identifying ‘Who’ Needs to be Surveyed</a:t>
            </a:r>
            <a:endParaRPr lang="en-US" dirty="0"/>
          </a:p>
        </p:txBody>
      </p:sp>
      <p:pic>
        <p:nvPicPr>
          <p:cNvPr id="4" name="Picture 3"/>
          <p:cNvPicPr>
            <a:picLocks noChangeAspect="1"/>
          </p:cNvPicPr>
          <p:nvPr/>
        </p:nvPicPr>
        <p:blipFill>
          <a:blip r:embed="rId3"/>
          <a:stretch>
            <a:fillRect/>
          </a:stretch>
        </p:blipFill>
        <p:spPr>
          <a:xfrm>
            <a:off x="98676" y="141291"/>
            <a:ext cx="1472716" cy="521413"/>
          </a:xfrm>
          <a:prstGeom prst="rect">
            <a:avLst/>
          </a:prstGeom>
        </p:spPr>
      </p:pic>
      <p:pic>
        <p:nvPicPr>
          <p:cNvPr id="5" name="Picture 4"/>
          <p:cNvPicPr>
            <a:picLocks noChangeAspect="1"/>
          </p:cNvPicPr>
          <p:nvPr/>
        </p:nvPicPr>
        <p:blipFill>
          <a:blip r:embed="rId4"/>
          <a:stretch>
            <a:fillRect/>
          </a:stretch>
        </p:blipFill>
        <p:spPr>
          <a:xfrm>
            <a:off x="186766" y="913511"/>
            <a:ext cx="3466440" cy="3763384"/>
          </a:xfrm>
          <a:prstGeom prst="rect">
            <a:avLst/>
          </a:prstGeom>
        </p:spPr>
      </p:pic>
      <p:pic>
        <p:nvPicPr>
          <p:cNvPr id="6" name="Picture 5"/>
          <p:cNvPicPr>
            <a:picLocks noChangeAspect="1"/>
          </p:cNvPicPr>
          <p:nvPr/>
        </p:nvPicPr>
        <p:blipFill>
          <a:blip r:embed="rId5"/>
          <a:stretch>
            <a:fillRect/>
          </a:stretch>
        </p:blipFill>
        <p:spPr>
          <a:xfrm>
            <a:off x="3836589" y="1464321"/>
            <a:ext cx="5151625" cy="2714825"/>
          </a:xfrm>
          <a:prstGeom prst="rect">
            <a:avLst/>
          </a:prstGeom>
        </p:spPr>
      </p:pic>
    </p:spTree>
    <p:extLst>
      <p:ext uri="{BB962C8B-B14F-4D97-AF65-F5344CB8AC3E}">
        <p14:creationId xmlns:p14="http://schemas.microsoft.com/office/powerpoint/2010/main" val="261906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7"/>
        <p:cNvGrpSpPr/>
        <p:nvPr/>
      </p:nvGrpSpPr>
      <p:grpSpPr>
        <a:xfrm>
          <a:off x="0" y="0"/>
          <a:ext cx="0" cy="0"/>
          <a:chOff x="0" y="0"/>
          <a:chExt cx="0" cy="0"/>
        </a:xfrm>
      </p:grpSpPr>
      <p:pic>
        <p:nvPicPr>
          <p:cNvPr id="240" name="Google Shape;240;p37"/>
          <p:cNvPicPr preferRelativeResize="0"/>
          <p:nvPr/>
        </p:nvPicPr>
        <p:blipFill rotWithShape="1">
          <a:blip r:embed="rId3">
            <a:alphaModFix/>
          </a:blip>
          <a:srcRect r="63751"/>
          <a:stretch/>
        </p:blipFill>
        <p:spPr>
          <a:xfrm>
            <a:off x="0" y="25"/>
            <a:ext cx="3314707" cy="5143824"/>
          </a:xfrm>
          <a:prstGeom prst="rect">
            <a:avLst/>
          </a:prstGeom>
          <a:noFill/>
          <a:ln>
            <a:noFill/>
          </a:ln>
        </p:spPr>
      </p:pic>
      <p:sp>
        <p:nvSpPr>
          <p:cNvPr id="241" name="Google Shape;241;p37"/>
          <p:cNvSpPr/>
          <p:nvPr/>
        </p:nvSpPr>
        <p:spPr>
          <a:xfrm>
            <a:off x="331470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 name="Diagram 3"/>
          <p:cNvGraphicFramePr/>
          <p:nvPr>
            <p:extLst>
              <p:ext uri="{D42A27DB-BD31-4B8C-83A1-F6EECF244321}">
                <p14:modId xmlns:p14="http://schemas.microsoft.com/office/powerpoint/2010/main" val="1945681005"/>
              </p:ext>
            </p:extLst>
          </p:nvPr>
        </p:nvGraphicFramePr>
        <p:xfrm>
          <a:off x="3048000" y="66167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141401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726" y="210682"/>
            <a:ext cx="8228347" cy="548700"/>
          </a:xfrm>
        </p:spPr>
        <p:txBody>
          <a:bodyPr/>
          <a:lstStyle/>
          <a:p>
            <a:r>
              <a:rPr lang="en-US" dirty="0" smtClean="0"/>
              <a:t>Wyoming’s Multi-Leveled Approach to Data Validation</a:t>
            </a:r>
            <a:endParaRPr lang="en-US" dirty="0"/>
          </a:p>
        </p:txBody>
      </p:sp>
      <p:graphicFrame>
        <p:nvGraphicFramePr>
          <p:cNvPr id="4" name="Diagram 3"/>
          <p:cNvGraphicFramePr/>
          <p:nvPr>
            <p:extLst>
              <p:ext uri="{D42A27DB-BD31-4B8C-83A1-F6EECF244321}">
                <p14:modId xmlns:p14="http://schemas.microsoft.com/office/powerpoint/2010/main" val="2111256831"/>
              </p:ext>
            </p:extLst>
          </p:nvPr>
        </p:nvGraphicFramePr>
        <p:xfrm>
          <a:off x="1" y="759382"/>
          <a:ext cx="9144000" cy="4384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62798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7"/>
        <p:cNvGrpSpPr/>
        <p:nvPr/>
      </p:nvGrpSpPr>
      <p:grpSpPr>
        <a:xfrm>
          <a:off x="0" y="0"/>
          <a:ext cx="0" cy="0"/>
          <a:chOff x="0" y="0"/>
          <a:chExt cx="0" cy="0"/>
        </a:xfrm>
      </p:grpSpPr>
      <p:pic>
        <p:nvPicPr>
          <p:cNvPr id="240" name="Google Shape;240;p37"/>
          <p:cNvPicPr preferRelativeResize="0"/>
          <p:nvPr/>
        </p:nvPicPr>
        <p:blipFill rotWithShape="1">
          <a:blip r:embed="rId3">
            <a:alphaModFix/>
          </a:blip>
          <a:srcRect r="63751"/>
          <a:stretch/>
        </p:blipFill>
        <p:spPr>
          <a:xfrm>
            <a:off x="-7" y="0"/>
            <a:ext cx="3314707" cy="5143824"/>
          </a:xfrm>
          <a:prstGeom prst="rect">
            <a:avLst/>
          </a:prstGeom>
          <a:noFill/>
          <a:ln>
            <a:noFill/>
          </a:ln>
        </p:spPr>
      </p:pic>
      <p:sp>
        <p:nvSpPr>
          <p:cNvPr id="241" name="Google Shape;241;p37"/>
          <p:cNvSpPr/>
          <p:nvPr/>
        </p:nvSpPr>
        <p:spPr>
          <a:xfrm>
            <a:off x="331470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p:nvPicPr>
        <p:blipFill>
          <a:blip r:embed="rId4"/>
          <a:stretch>
            <a:fillRect/>
          </a:stretch>
        </p:blipFill>
        <p:spPr>
          <a:xfrm>
            <a:off x="3464430" y="0"/>
            <a:ext cx="5635800" cy="5143848"/>
          </a:xfrm>
          <a:prstGeom prst="rect">
            <a:avLst/>
          </a:prstGeom>
        </p:spPr>
      </p:pic>
      <p:sp>
        <p:nvSpPr>
          <p:cNvPr id="9" name="Rectangle 8"/>
          <p:cNvSpPr/>
          <p:nvPr/>
        </p:nvSpPr>
        <p:spPr>
          <a:xfrm rot="19416237">
            <a:off x="4518584" y="1217619"/>
            <a:ext cx="1460656" cy="923330"/>
          </a:xfrm>
          <a:prstGeom prst="rect">
            <a:avLst/>
          </a:prstGeom>
          <a:noFill/>
        </p:spPr>
        <p:txBody>
          <a:bodyPr wrap="none" lIns="91440" tIns="45720" rIns="91440" bIns="45720">
            <a:spAutoFit/>
          </a:bodyPr>
          <a:lstStyle/>
          <a:p>
            <a:pPr algn="ctr" fontAlgn="base">
              <a:spcBef>
                <a:spcPct val="0"/>
              </a:spcBef>
              <a:spcAft>
                <a:spcPct val="0"/>
              </a:spcAft>
              <a:buClrTx/>
              <a:buFontTx/>
              <a:buNone/>
            </a:pPr>
            <a:r>
              <a:rPr lang="en-US" sz="4000" kern="1200" dirty="0" smtClean="0">
                <a:ln w="0"/>
                <a:solidFill>
                  <a:prstClr val="black"/>
                </a:solidFill>
                <a:effectLst>
                  <a:outerShdw blurRad="38100" dist="19050" dir="2700000" algn="tl" rotWithShape="0">
                    <a:prstClr val="black">
                      <a:alpha val="40000"/>
                    </a:prstClr>
                  </a:outerShdw>
                </a:effectLst>
                <a:latin typeface="Arial" charset="0"/>
                <a:ea typeface="+mn-ea"/>
                <a:cs typeface="+mn-cs"/>
              </a:rPr>
              <a:t>Data</a:t>
            </a:r>
            <a:r>
              <a:rPr lang="en-US" sz="5400" kern="1200" dirty="0" smtClean="0">
                <a:ln w="0"/>
                <a:solidFill>
                  <a:prstClr val="black"/>
                </a:solidFill>
                <a:effectLst>
                  <a:outerShdw blurRad="38100" dist="19050" dir="2700000" algn="tl" rotWithShape="0">
                    <a:prstClr val="black">
                      <a:alpha val="40000"/>
                    </a:prstClr>
                  </a:outerShdw>
                </a:effectLst>
                <a:latin typeface="Arial" charset="0"/>
                <a:ea typeface="+mn-ea"/>
                <a:cs typeface="+mn-cs"/>
              </a:rPr>
              <a:t> </a:t>
            </a:r>
            <a:endParaRPr lang="en-US" sz="5400" kern="1200" dirty="0">
              <a:ln w="0"/>
              <a:solidFill>
                <a:prstClr val="black"/>
              </a:solidFill>
              <a:effectLst>
                <a:outerShdw blurRad="38100" dist="19050" dir="2700000" algn="tl" rotWithShape="0">
                  <a:prstClr val="black">
                    <a:alpha val="40000"/>
                  </a:prstClr>
                </a:outerShdw>
              </a:effectLst>
              <a:latin typeface="Arial" charset="0"/>
              <a:ea typeface="+mn-ea"/>
              <a:cs typeface="+mn-cs"/>
            </a:endParaRPr>
          </a:p>
        </p:txBody>
      </p:sp>
      <p:sp>
        <p:nvSpPr>
          <p:cNvPr id="10" name="Rectangle 9"/>
          <p:cNvSpPr/>
          <p:nvPr/>
        </p:nvSpPr>
        <p:spPr>
          <a:xfrm rot="19102024">
            <a:off x="5623851" y="1327347"/>
            <a:ext cx="2658099" cy="923330"/>
          </a:xfrm>
          <a:prstGeom prst="rect">
            <a:avLst/>
          </a:prstGeom>
          <a:noFill/>
        </p:spPr>
        <p:txBody>
          <a:bodyPr wrap="none" lIns="91440" tIns="45720" rIns="91440" bIns="45720">
            <a:spAutoFit/>
          </a:bodyPr>
          <a:lstStyle/>
          <a:p>
            <a:pPr algn="ctr" fontAlgn="base">
              <a:spcBef>
                <a:spcPct val="0"/>
              </a:spcBef>
              <a:spcAft>
                <a:spcPct val="0"/>
              </a:spcAft>
              <a:buClrTx/>
              <a:buFontTx/>
              <a:buNone/>
            </a:pPr>
            <a:r>
              <a:rPr lang="en-US" sz="4000" kern="1200" dirty="0" smtClean="0">
                <a:ln w="0"/>
                <a:solidFill>
                  <a:prstClr val="black"/>
                </a:solidFill>
                <a:effectLst>
                  <a:outerShdw blurRad="38100" dist="19050" dir="2700000" algn="tl" rotWithShape="0">
                    <a:prstClr val="black">
                      <a:alpha val="40000"/>
                    </a:prstClr>
                  </a:outerShdw>
                </a:effectLst>
                <a:latin typeface="Arial" charset="0"/>
                <a:ea typeface="+mn-ea"/>
                <a:cs typeface="+mn-cs"/>
              </a:rPr>
              <a:t>Dictionary</a:t>
            </a:r>
            <a:r>
              <a:rPr lang="en-US" sz="5400" kern="1200" dirty="0" smtClean="0">
                <a:ln w="0"/>
                <a:solidFill>
                  <a:prstClr val="black"/>
                </a:solidFill>
                <a:effectLst>
                  <a:outerShdw blurRad="38100" dist="19050" dir="2700000" algn="tl" rotWithShape="0">
                    <a:prstClr val="black">
                      <a:alpha val="40000"/>
                    </a:prstClr>
                  </a:outerShdw>
                </a:effectLst>
                <a:latin typeface="Arial" charset="0"/>
                <a:ea typeface="+mn-ea"/>
                <a:cs typeface="+mn-cs"/>
              </a:rPr>
              <a:t> </a:t>
            </a:r>
            <a:endParaRPr lang="en-US" sz="5400" kern="1200" dirty="0">
              <a:ln w="0"/>
              <a:solidFill>
                <a:prstClr val="black"/>
              </a:solidFill>
              <a:effectLst>
                <a:outerShdw blurRad="38100" dist="19050" dir="2700000" algn="tl" rotWithShape="0">
                  <a:prstClr val="black">
                    <a:alpha val="40000"/>
                  </a:prstClr>
                </a:outerShdw>
              </a:effectLst>
              <a:latin typeface="Arial" charset="0"/>
              <a:ea typeface="+mn-ea"/>
              <a:cs typeface="+mn-cs"/>
            </a:endParaRPr>
          </a:p>
        </p:txBody>
      </p:sp>
      <p:sp>
        <p:nvSpPr>
          <p:cNvPr id="11" name="TextBox 10"/>
          <p:cNvSpPr txBox="1"/>
          <p:nvPr/>
        </p:nvSpPr>
        <p:spPr>
          <a:xfrm>
            <a:off x="4929615" y="4600575"/>
            <a:ext cx="2362200" cy="369332"/>
          </a:xfrm>
          <a:prstGeom prst="rect">
            <a:avLst/>
          </a:prstGeom>
          <a:noFill/>
        </p:spPr>
        <p:txBody>
          <a:bodyPr wrap="square" rtlCol="0">
            <a:spAutoFit/>
          </a:bodyPr>
          <a:lstStyle/>
          <a:p>
            <a:pPr fontAlgn="base">
              <a:spcBef>
                <a:spcPct val="0"/>
              </a:spcBef>
              <a:spcAft>
                <a:spcPct val="0"/>
              </a:spcAft>
              <a:buClrTx/>
              <a:buFontTx/>
              <a:buNone/>
            </a:pPr>
            <a:r>
              <a:rPr lang="en-US" sz="1800" b="1" kern="1200" dirty="0" smtClean="0">
                <a:solidFill>
                  <a:prstClr val="black"/>
                </a:solidFill>
                <a:latin typeface="Arial" charset="0"/>
                <a:ea typeface="+mn-ea"/>
                <a:cs typeface="+mn-cs"/>
                <a:hlinkClick r:id="rId5"/>
              </a:rPr>
              <a:t>WY Data Dictionary</a:t>
            </a:r>
            <a:endParaRPr lang="en-US" sz="1800" b="1" kern="1200" dirty="0">
              <a:solidFill>
                <a:prstClr val="black"/>
              </a:solidFill>
              <a:latin typeface="Arial" charset="0"/>
              <a:ea typeface="+mn-ea"/>
              <a:cs typeface="+mn-cs"/>
            </a:endParaRPr>
          </a:p>
        </p:txBody>
      </p:sp>
    </p:spTree>
    <p:extLst>
      <p:ext uri="{BB962C8B-B14F-4D97-AF65-F5344CB8AC3E}">
        <p14:creationId xmlns:p14="http://schemas.microsoft.com/office/powerpoint/2010/main" val="30386653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3314700" y="542575"/>
            <a:ext cx="5103300" cy="548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smtClean="0">
                <a:latin typeface="Arial" panose="020B0604020202020204" pitchFamily="34" charset="0"/>
                <a:cs typeface="Arial" panose="020B0604020202020204" pitchFamily="34" charset="0"/>
              </a:rPr>
              <a:t> WY AE Program Concept</a:t>
            </a:r>
            <a:endParaRPr dirty="0">
              <a:latin typeface="Arial" panose="020B0604020202020204" pitchFamily="34" charset="0"/>
              <a:cs typeface="Arial" panose="020B0604020202020204" pitchFamily="34" charset="0"/>
            </a:endParaRPr>
          </a:p>
        </p:txBody>
      </p:sp>
      <p:pic>
        <p:nvPicPr>
          <p:cNvPr id="240" name="Google Shape;240;p37"/>
          <p:cNvPicPr preferRelativeResize="0"/>
          <p:nvPr/>
        </p:nvPicPr>
        <p:blipFill rotWithShape="1">
          <a:blip r:embed="rId3">
            <a:alphaModFix/>
          </a:blip>
          <a:srcRect r="63751"/>
          <a:stretch/>
        </p:blipFill>
        <p:spPr>
          <a:xfrm>
            <a:off x="0" y="25"/>
            <a:ext cx="3314707" cy="5143824"/>
          </a:xfrm>
          <a:prstGeom prst="rect">
            <a:avLst/>
          </a:prstGeom>
          <a:noFill/>
          <a:ln>
            <a:noFill/>
          </a:ln>
        </p:spPr>
      </p:pic>
      <p:sp>
        <p:nvSpPr>
          <p:cNvPr id="241" name="Google Shape;241;p37"/>
          <p:cNvSpPr/>
          <p:nvPr/>
        </p:nvSpPr>
        <p:spPr>
          <a:xfrm>
            <a:off x="331470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8323;p64"/>
          <p:cNvGrpSpPr/>
          <p:nvPr/>
        </p:nvGrpSpPr>
        <p:grpSpPr>
          <a:xfrm>
            <a:off x="3879228" y="1770279"/>
            <a:ext cx="4849978" cy="2896818"/>
            <a:chOff x="5359127" y="2910889"/>
            <a:chExt cx="1097723" cy="640831"/>
          </a:xfrm>
        </p:grpSpPr>
        <p:grpSp>
          <p:nvGrpSpPr>
            <p:cNvPr id="8" name="Google Shape;8324;p64"/>
            <p:cNvGrpSpPr/>
            <p:nvPr/>
          </p:nvGrpSpPr>
          <p:grpSpPr>
            <a:xfrm>
              <a:off x="5929791" y="3263088"/>
              <a:ext cx="527060" cy="287097"/>
              <a:chOff x="5929791" y="3263088"/>
              <a:chExt cx="527060" cy="287097"/>
            </a:xfrm>
          </p:grpSpPr>
          <p:sp>
            <p:nvSpPr>
              <p:cNvPr id="18" name="Google Shape;8325;p64"/>
              <p:cNvSpPr/>
              <p:nvPr/>
            </p:nvSpPr>
            <p:spPr>
              <a:xfrm>
                <a:off x="5929791" y="3263088"/>
                <a:ext cx="328465" cy="284502"/>
              </a:xfrm>
              <a:custGeom>
                <a:avLst/>
                <a:gdLst/>
                <a:ahLst/>
                <a:cxnLst/>
                <a:rect l="l" t="t" r="r" b="b"/>
                <a:pathLst>
                  <a:path w="2576195" h="2231390" extrusionOk="0">
                    <a:moveTo>
                      <a:pt x="1288021" y="0"/>
                    </a:moveTo>
                    <a:lnTo>
                      <a:pt x="0" y="2230932"/>
                    </a:lnTo>
                    <a:lnTo>
                      <a:pt x="2576042" y="2230932"/>
                    </a:lnTo>
                    <a:lnTo>
                      <a:pt x="1288021" y="0"/>
                    </a:ln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0" tIns="0" rIns="0" bIns="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smtClean="0">
                  <a:ln>
                    <a:noFill/>
                  </a:ln>
                  <a:solidFill>
                    <a:sysClr val="windowText" lastClr="000000"/>
                  </a:solidFill>
                  <a:effectLst/>
                  <a:uLnTx/>
                  <a:uFillTx/>
                </a:endParaRPr>
              </a:p>
            </p:txBody>
          </p:sp>
          <p:sp>
            <p:nvSpPr>
              <p:cNvPr id="19" name="Google Shape;8326;p64"/>
              <p:cNvSpPr/>
              <p:nvPr/>
            </p:nvSpPr>
            <p:spPr>
              <a:xfrm>
                <a:off x="6247886" y="3331025"/>
                <a:ext cx="208964" cy="219161"/>
              </a:xfrm>
              <a:custGeom>
                <a:avLst/>
                <a:gdLst/>
                <a:ahLst/>
                <a:cxnLst/>
                <a:rect l="l" t="t" r="r" b="b"/>
                <a:pathLst>
                  <a:path w="1638934" h="2306954" extrusionOk="0">
                    <a:moveTo>
                      <a:pt x="1638680" y="0"/>
                    </a:moveTo>
                    <a:lnTo>
                      <a:pt x="697255" y="0"/>
                    </a:lnTo>
                    <a:lnTo>
                      <a:pt x="697255" y="2306535"/>
                    </a:lnTo>
                    <a:lnTo>
                      <a:pt x="0" y="2306535"/>
                    </a:lnTo>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0" tIns="0" rIns="0" bIns="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smtClean="0">
                  <a:ln>
                    <a:noFill/>
                  </a:ln>
                  <a:solidFill>
                    <a:sysClr val="windowText" lastClr="000000"/>
                  </a:solidFill>
                  <a:effectLst/>
                  <a:uLnTx/>
                  <a:uFillTx/>
                </a:endParaRPr>
              </a:p>
            </p:txBody>
          </p:sp>
        </p:grpSp>
        <p:grpSp>
          <p:nvGrpSpPr>
            <p:cNvPr id="9" name="Google Shape;8327;p64"/>
            <p:cNvGrpSpPr/>
            <p:nvPr/>
          </p:nvGrpSpPr>
          <p:grpSpPr>
            <a:xfrm>
              <a:off x="5359127" y="3263089"/>
              <a:ext cx="526428" cy="288631"/>
              <a:chOff x="5359127" y="3263089"/>
              <a:chExt cx="526428" cy="288631"/>
            </a:xfrm>
          </p:grpSpPr>
          <p:sp>
            <p:nvSpPr>
              <p:cNvPr id="16" name="Google Shape;8328;p64"/>
              <p:cNvSpPr/>
              <p:nvPr/>
            </p:nvSpPr>
            <p:spPr>
              <a:xfrm>
                <a:off x="5557090" y="3263089"/>
                <a:ext cx="328465" cy="284502"/>
              </a:xfrm>
              <a:custGeom>
                <a:avLst/>
                <a:gdLst/>
                <a:ahLst/>
                <a:cxnLst/>
                <a:rect l="l" t="t" r="r" b="b"/>
                <a:pathLst>
                  <a:path w="2576195" h="2231390" extrusionOk="0">
                    <a:moveTo>
                      <a:pt x="1288034" y="0"/>
                    </a:moveTo>
                    <a:lnTo>
                      <a:pt x="0" y="2230920"/>
                    </a:lnTo>
                    <a:lnTo>
                      <a:pt x="2576055" y="2230920"/>
                    </a:lnTo>
                    <a:lnTo>
                      <a:pt x="1288034" y="0"/>
                    </a:ln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0" tIns="0" rIns="0" bIns="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smtClean="0">
                  <a:ln>
                    <a:noFill/>
                  </a:ln>
                  <a:solidFill>
                    <a:sysClr val="windowText" lastClr="000000"/>
                  </a:solidFill>
                  <a:effectLst/>
                  <a:uLnTx/>
                  <a:uFillTx/>
                </a:endParaRPr>
              </a:p>
            </p:txBody>
          </p:sp>
          <p:sp>
            <p:nvSpPr>
              <p:cNvPr id="17" name="Google Shape;8329;p64"/>
              <p:cNvSpPr/>
              <p:nvPr/>
            </p:nvSpPr>
            <p:spPr>
              <a:xfrm flipH="1">
                <a:off x="5359127" y="3332559"/>
                <a:ext cx="208964" cy="219161"/>
              </a:xfrm>
              <a:custGeom>
                <a:avLst/>
                <a:gdLst/>
                <a:ahLst/>
                <a:cxnLst/>
                <a:rect l="l" t="t" r="r" b="b"/>
                <a:pathLst>
                  <a:path w="1638934" h="2306954" extrusionOk="0">
                    <a:moveTo>
                      <a:pt x="1638680" y="0"/>
                    </a:moveTo>
                    <a:lnTo>
                      <a:pt x="697255" y="0"/>
                    </a:lnTo>
                    <a:lnTo>
                      <a:pt x="697255" y="2306535"/>
                    </a:lnTo>
                    <a:lnTo>
                      <a:pt x="0" y="2306535"/>
                    </a:lnTo>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0" tIns="0" rIns="0" bIns="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smtClean="0">
                  <a:ln>
                    <a:noFill/>
                  </a:ln>
                  <a:solidFill>
                    <a:sysClr val="windowText" lastClr="000000"/>
                  </a:solidFill>
                  <a:effectLst/>
                  <a:uLnTx/>
                  <a:uFillTx/>
                </a:endParaRPr>
              </a:p>
            </p:txBody>
          </p:sp>
        </p:grpSp>
        <p:grpSp>
          <p:nvGrpSpPr>
            <p:cNvPr id="10" name="Google Shape;8330;p64"/>
            <p:cNvGrpSpPr/>
            <p:nvPr/>
          </p:nvGrpSpPr>
          <p:grpSpPr>
            <a:xfrm>
              <a:off x="5551525" y="2910889"/>
              <a:ext cx="520901" cy="610283"/>
              <a:chOff x="5551525" y="2910889"/>
              <a:chExt cx="520901" cy="610283"/>
            </a:xfrm>
          </p:grpSpPr>
          <p:sp>
            <p:nvSpPr>
              <p:cNvPr id="14" name="Google Shape;8331;p64"/>
              <p:cNvSpPr/>
              <p:nvPr/>
            </p:nvSpPr>
            <p:spPr>
              <a:xfrm>
                <a:off x="5743962" y="3236669"/>
                <a:ext cx="328465" cy="284502"/>
              </a:xfrm>
              <a:custGeom>
                <a:avLst/>
                <a:gdLst/>
                <a:ahLst/>
                <a:cxnLst/>
                <a:rect l="l" t="t" r="r" b="b"/>
                <a:pathLst>
                  <a:path w="2576195" h="2231390" extrusionOk="0">
                    <a:moveTo>
                      <a:pt x="2576042" y="0"/>
                    </a:moveTo>
                    <a:lnTo>
                      <a:pt x="0" y="0"/>
                    </a:lnTo>
                    <a:lnTo>
                      <a:pt x="1288021" y="2230920"/>
                    </a:lnTo>
                    <a:lnTo>
                      <a:pt x="2576042" y="0"/>
                    </a:ln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0" tIns="0" rIns="0" bIns="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smtClean="0">
                  <a:ln>
                    <a:noFill/>
                  </a:ln>
                  <a:solidFill>
                    <a:sysClr val="windowText" lastClr="000000"/>
                  </a:solidFill>
                  <a:effectLst/>
                  <a:uLnTx/>
                  <a:uFillTx/>
                </a:endParaRPr>
              </a:p>
            </p:txBody>
          </p:sp>
          <p:sp>
            <p:nvSpPr>
              <p:cNvPr id="15" name="Google Shape;8332;p64"/>
              <p:cNvSpPr/>
              <p:nvPr/>
            </p:nvSpPr>
            <p:spPr>
              <a:xfrm flipH="1">
                <a:off x="5551525" y="2910889"/>
                <a:ext cx="208964" cy="328741"/>
              </a:xfrm>
              <a:custGeom>
                <a:avLst/>
                <a:gdLst/>
                <a:ahLst/>
                <a:cxnLst/>
                <a:rect l="l" t="t" r="r" b="b"/>
                <a:pathLst>
                  <a:path w="1638934" h="2306954" extrusionOk="0">
                    <a:moveTo>
                      <a:pt x="1638680" y="0"/>
                    </a:moveTo>
                    <a:lnTo>
                      <a:pt x="697255" y="0"/>
                    </a:lnTo>
                    <a:lnTo>
                      <a:pt x="697255" y="2306535"/>
                    </a:lnTo>
                    <a:lnTo>
                      <a:pt x="0" y="2306535"/>
                    </a:lnTo>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0" tIns="0" rIns="0" bIns="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smtClean="0">
                  <a:ln>
                    <a:noFill/>
                  </a:ln>
                  <a:solidFill>
                    <a:sysClr val="windowText" lastClr="000000"/>
                  </a:solidFill>
                  <a:effectLst/>
                  <a:uLnTx/>
                  <a:uFillTx/>
                </a:endParaRPr>
              </a:p>
            </p:txBody>
          </p:sp>
        </p:grpSp>
        <p:grpSp>
          <p:nvGrpSpPr>
            <p:cNvPr id="11" name="Google Shape;8333;p64"/>
            <p:cNvGrpSpPr/>
            <p:nvPr/>
          </p:nvGrpSpPr>
          <p:grpSpPr>
            <a:xfrm>
              <a:off x="5743962" y="2919100"/>
              <a:ext cx="623674" cy="284502"/>
              <a:chOff x="5743962" y="2919100"/>
              <a:chExt cx="623674" cy="284502"/>
            </a:xfrm>
          </p:grpSpPr>
          <p:sp>
            <p:nvSpPr>
              <p:cNvPr id="12" name="Google Shape;8334;p64"/>
              <p:cNvSpPr/>
              <p:nvPr/>
            </p:nvSpPr>
            <p:spPr>
              <a:xfrm>
                <a:off x="5743962" y="2919100"/>
                <a:ext cx="328465" cy="284502"/>
              </a:xfrm>
              <a:custGeom>
                <a:avLst/>
                <a:gdLst/>
                <a:ahLst/>
                <a:cxnLst/>
                <a:rect l="l" t="t" r="r" b="b"/>
                <a:pathLst>
                  <a:path w="2576195" h="2231390" extrusionOk="0">
                    <a:moveTo>
                      <a:pt x="1288021" y="0"/>
                    </a:moveTo>
                    <a:lnTo>
                      <a:pt x="0" y="2230920"/>
                    </a:lnTo>
                    <a:lnTo>
                      <a:pt x="2576042" y="2230920"/>
                    </a:lnTo>
                    <a:lnTo>
                      <a:pt x="1288021" y="0"/>
                    </a:ln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0" tIns="0" rIns="0" bIns="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smtClean="0">
                  <a:ln>
                    <a:noFill/>
                  </a:ln>
                  <a:solidFill>
                    <a:sysClr val="windowText" lastClr="000000"/>
                  </a:solidFill>
                  <a:effectLst/>
                  <a:uLnTx/>
                  <a:uFillTx/>
                </a:endParaRPr>
              </a:p>
            </p:txBody>
          </p:sp>
          <p:sp>
            <p:nvSpPr>
              <p:cNvPr id="13" name="Google Shape;8335;p64"/>
              <p:cNvSpPr/>
              <p:nvPr/>
            </p:nvSpPr>
            <p:spPr>
              <a:xfrm>
                <a:off x="6060335" y="2920591"/>
                <a:ext cx="307300" cy="282602"/>
              </a:xfrm>
              <a:custGeom>
                <a:avLst/>
                <a:gdLst/>
                <a:ahLst/>
                <a:cxnLst/>
                <a:rect l="l" t="t" r="r" b="b"/>
                <a:pathLst>
                  <a:path w="1638934" h="2306954" extrusionOk="0">
                    <a:moveTo>
                      <a:pt x="1638680" y="0"/>
                    </a:moveTo>
                    <a:lnTo>
                      <a:pt x="697255" y="0"/>
                    </a:lnTo>
                    <a:lnTo>
                      <a:pt x="697255" y="2306535"/>
                    </a:lnTo>
                    <a:lnTo>
                      <a:pt x="0" y="2306535"/>
                    </a:lnTo>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0" tIns="0" rIns="0" bIns="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smtClean="0">
                  <a:ln>
                    <a:noFill/>
                  </a:ln>
                  <a:solidFill>
                    <a:sysClr val="windowText" lastClr="000000"/>
                  </a:solidFill>
                  <a:effectLst/>
                  <a:uLnTx/>
                  <a:uFillTx/>
                </a:endParaRPr>
              </a:p>
            </p:txBody>
          </p:sp>
        </p:grpSp>
      </p:grpSp>
      <p:sp>
        <p:nvSpPr>
          <p:cNvPr id="3" name="Rectangle 2"/>
          <p:cNvSpPr/>
          <p:nvPr/>
        </p:nvSpPr>
        <p:spPr>
          <a:xfrm>
            <a:off x="5878618" y="2655722"/>
            <a:ext cx="803425" cy="307777"/>
          </a:xfrm>
          <a:prstGeom prst="rect">
            <a:avLst/>
          </a:prstGeom>
        </p:spPr>
        <p:txBody>
          <a:bodyPr wrap="none">
            <a:spAutoFit/>
          </a:bodyPr>
          <a:lstStyle/>
          <a:p>
            <a:r>
              <a:rPr lang="en-US" dirty="0"/>
              <a:t>OCTAE</a:t>
            </a:r>
          </a:p>
        </p:txBody>
      </p:sp>
      <p:pic>
        <p:nvPicPr>
          <p:cNvPr id="4" name="Picture 3"/>
          <p:cNvPicPr>
            <a:picLocks noChangeAspect="1"/>
          </p:cNvPicPr>
          <p:nvPr/>
        </p:nvPicPr>
        <p:blipFill>
          <a:blip r:embed="rId4"/>
          <a:stretch>
            <a:fillRect/>
          </a:stretch>
        </p:blipFill>
        <p:spPr>
          <a:xfrm>
            <a:off x="5987674" y="3384308"/>
            <a:ext cx="633086" cy="405571"/>
          </a:xfrm>
          <a:prstGeom prst="rect">
            <a:avLst/>
          </a:prstGeom>
        </p:spPr>
      </p:pic>
      <p:sp>
        <p:nvSpPr>
          <p:cNvPr id="20" name="Rectangle 19"/>
          <p:cNvSpPr/>
          <p:nvPr/>
        </p:nvSpPr>
        <p:spPr>
          <a:xfrm>
            <a:off x="6723654" y="4005784"/>
            <a:ext cx="862737" cy="523220"/>
          </a:xfrm>
          <a:prstGeom prst="rect">
            <a:avLst/>
          </a:prstGeom>
        </p:spPr>
        <p:txBody>
          <a:bodyPr wrap="none">
            <a:spAutoFit/>
          </a:bodyPr>
          <a:lstStyle/>
          <a:p>
            <a:r>
              <a:rPr lang="en-US" dirty="0" smtClean="0"/>
              <a:t>LINCS / </a:t>
            </a:r>
          </a:p>
          <a:p>
            <a:r>
              <a:rPr lang="en-US" dirty="0" smtClean="0"/>
              <a:t>WYLLA</a:t>
            </a:r>
            <a:endParaRPr lang="en-US" dirty="0"/>
          </a:p>
        </p:txBody>
      </p:sp>
      <p:pic>
        <p:nvPicPr>
          <p:cNvPr id="21" name="Picture 20"/>
          <p:cNvPicPr>
            <a:picLocks noChangeAspect="1"/>
          </p:cNvPicPr>
          <p:nvPr/>
        </p:nvPicPr>
        <p:blipFill>
          <a:blip r:embed="rId5"/>
          <a:stretch>
            <a:fillRect/>
          </a:stretch>
        </p:blipFill>
        <p:spPr>
          <a:xfrm>
            <a:off x="7468245" y="1535950"/>
            <a:ext cx="1476110" cy="310362"/>
          </a:xfrm>
          <a:prstGeom prst="rect">
            <a:avLst/>
          </a:prstGeom>
        </p:spPr>
      </p:pic>
      <p:sp>
        <p:nvSpPr>
          <p:cNvPr id="22" name="Rectangle 21"/>
          <p:cNvSpPr/>
          <p:nvPr/>
        </p:nvSpPr>
        <p:spPr>
          <a:xfrm>
            <a:off x="3797658" y="1329408"/>
            <a:ext cx="1447832" cy="461665"/>
          </a:xfrm>
          <a:prstGeom prst="rect">
            <a:avLst/>
          </a:prstGeom>
        </p:spPr>
        <p:txBody>
          <a:bodyPr wrap="none">
            <a:spAutoFit/>
          </a:bodyPr>
          <a:lstStyle/>
          <a:p>
            <a:pPr lvl="0">
              <a:buClrTx/>
              <a:defRPr/>
            </a:pPr>
            <a:r>
              <a:rPr lang="en-US" sz="1200" dirty="0" smtClean="0">
                <a:solidFill>
                  <a:sysClr val="windowText" lastClr="000000"/>
                </a:solidFill>
              </a:rPr>
              <a:t>Implementation of </a:t>
            </a:r>
          </a:p>
          <a:p>
            <a:pPr lvl="0">
              <a:buClrTx/>
              <a:defRPr/>
            </a:pPr>
            <a:r>
              <a:rPr lang="en-US" sz="1200" dirty="0" smtClean="0">
                <a:solidFill>
                  <a:sysClr val="windowText" lastClr="000000"/>
                </a:solidFill>
              </a:rPr>
              <a:t>Rules/Regulations</a:t>
            </a:r>
            <a:endParaRPr lang="en-US" sz="1200" dirty="0">
              <a:solidFill>
                <a:sysClr val="windowText" lastClr="000000"/>
              </a:solidFill>
            </a:endParaRPr>
          </a:p>
        </p:txBody>
      </p:sp>
      <p:sp>
        <p:nvSpPr>
          <p:cNvPr id="26" name="Rectangle 25"/>
          <p:cNvSpPr/>
          <p:nvPr/>
        </p:nvSpPr>
        <p:spPr>
          <a:xfrm>
            <a:off x="3691289" y="3204790"/>
            <a:ext cx="1233030" cy="461665"/>
          </a:xfrm>
          <a:prstGeom prst="rect">
            <a:avLst/>
          </a:prstGeom>
        </p:spPr>
        <p:txBody>
          <a:bodyPr wrap="none">
            <a:spAutoFit/>
          </a:bodyPr>
          <a:lstStyle/>
          <a:p>
            <a:pPr lvl="0">
              <a:buClrTx/>
              <a:defRPr/>
            </a:pPr>
            <a:r>
              <a:rPr lang="en-US" sz="1200" dirty="0" smtClean="0">
                <a:solidFill>
                  <a:sysClr val="windowText" lastClr="000000"/>
                </a:solidFill>
              </a:rPr>
              <a:t>State </a:t>
            </a:r>
          </a:p>
          <a:p>
            <a:pPr lvl="0">
              <a:buClrTx/>
              <a:defRPr/>
            </a:pPr>
            <a:r>
              <a:rPr lang="en-US" sz="1200" dirty="0" smtClean="0">
                <a:solidFill>
                  <a:sysClr val="windowText" lastClr="000000"/>
                </a:solidFill>
              </a:rPr>
              <a:t>Implementation</a:t>
            </a:r>
            <a:endParaRPr lang="en-US" sz="1200" dirty="0">
              <a:solidFill>
                <a:sysClr val="windowText" lastClr="000000"/>
              </a:solidFill>
            </a:endParaRPr>
          </a:p>
        </p:txBody>
      </p:sp>
      <p:sp>
        <p:nvSpPr>
          <p:cNvPr id="31" name="Rectangle 30"/>
          <p:cNvSpPr/>
          <p:nvPr/>
        </p:nvSpPr>
        <p:spPr>
          <a:xfrm>
            <a:off x="7951011" y="3125428"/>
            <a:ext cx="1087157" cy="461665"/>
          </a:xfrm>
          <a:prstGeom prst="rect">
            <a:avLst/>
          </a:prstGeom>
        </p:spPr>
        <p:txBody>
          <a:bodyPr wrap="none">
            <a:spAutoFit/>
          </a:bodyPr>
          <a:lstStyle/>
          <a:p>
            <a:pPr lvl="0">
              <a:buClrTx/>
              <a:defRPr/>
            </a:pPr>
            <a:r>
              <a:rPr lang="en-US" sz="1200" dirty="0" smtClean="0">
                <a:solidFill>
                  <a:sysClr val="windowText" lastClr="000000"/>
                </a:solidFill>
              </a:rPr>
              <a:t>Professional </a:t>
            </a:r>
          </a:p>
          <a:p>
            <a:pPr lvl="0">
              <a:buClrTx/>
              <a:defRPr/>
            </a:pPr>
            <a:r>
              <a:rPr lang="en-US" sz="1200" dirty="0" smtClean="0">
                <a:solidFill>
                  <a:sysClr val="windowText" lastClr="000000"/>
                </a:solidFill>
              </a:rPr>
              <a:t>Development</a:t>
            </a:r>
            <a:endParaRPr lang="en-US" sz="1200" dirty="0">
              <a:solidFill>
                <a:sysClr val="windowText" lastClr="000000"/>
              </a:solidFill>
            </a:endParaRPr>
          </a:p>
        </p:txBody>
      </p:sp>
      <p:sp>
        <p:nvSpPr>
          <p:cNvPr id="27" name="Rectangle 26"/>
          <p:cNvSpPr/>
          <p:nvPr/>
        </p:nvSpPr>
        <p:spPr>
          <a:xfrm>
            <a:off x="5151696" y="4091051"/>
            <a:ext cx="545342" cy="307777"/>
          </a:xfrm>
          <a:prstGeom prst="rect">
            <a:avLst/>
          </a:prstGeom>
        </p:spPr>
        <p:txBody>
          <a:bodyPr wrap="none">
            <a:spAutoFit/>
          </a:bodyPr>
          <a:lstStyle/>
          <a:p>
            <a:r>
              <a:rPr lang="en-US" dirty="0" smtClean="0"/>
              <a:t>SEA</a:t>
            </a:r>
            <a:endParaRPr lang="en-US" dirty="0"/>
          </a:p>
        </p:txBody>
      </p:sp>
    </p:spTree>
    <p:extLst>
      <p:ext uri="{BB962C8B-B14F-4D97-AF65-F5344CB8AC3E}">
        <p14:creationId xmlns:p14="http://schemas.microsoft.com/office/powerpoint/2010/main" val="12315563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3314700" y="542575"/>
            <a:ext cx="5103300" cy="54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State Educational Agency (SEA)</a:t>
            </a:r>
            <a:endParaRPr dirty="0">
              <a:latin typeface="Arial" panose="020B0604020202020204" pitchFamily="34" charset="0"/>
              <a:cs typeface="Arial" panose="020B0604020202020204" pitchFamily="34" charset="0"/>
            </a:endParaRPr>
          </a:p>
        </p:txBody>
      </p:sp>
      <p:pic>
        <p:nvPicPr>
          <p:cNvPr id="240" name="Google Shape;240;p37"/>
          <p:cNvPicPr preferRelativeResize="0"/>
          <p:nvPr/>
        </p:nvPicPr>
        <p:blipFill rotWithShape="1">
          <a:blip r:embed="rId3">
            <a:alphaModFix/>
          </a:blip>
          <a:srcRect r="63751"/>
          <a:stretch/>
        </p:blipFill>
        <p:spPr>
          <a:xfrm>
            <a:off x="0" y="25"/>
            <a:ext cx="3314707" cy="5143824"/>
          </a:xfrm>
          <a:prstGeom prst="rect">
            <a:avLst/>
          </a:prstGeom>
          <a:noFill/>
          <a:ln>
            <a:noFill/>
          </a:ln>
        </p:spPr>
      </p:pic>
      <p:sp>
        <p:nvSpPr>
          <p:cNvPr id="241" name="Google Shape;241;p37"/>
          <p:cNvSpPr/>
          <p:nvPr/>
        </p:nvSpPr>
        <p:spPr>
          <a:xfrm>
            <a:off x="331470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4"/>
          <a:stretch>
            <a:fillRect/>
          </a:stretch>
        </p:blipFill>
        <p:spPr>
          <a:xfrm>
            <a:off x="-10185" y="2257409"/>
            <a:ext cx="3324885" cy="628682"/>
          </a:xfrm>
          <a:prstGeom prst="rect">
            <a:avLst/>
          </a:prstGeom>
        </p:spPr>
      </p:pic>
      <p:grpSp>
        <p:nvGrpSpPr>
          <p:cNvPr id="8" name="Google Shape;7725;p62"/>
          <p:cNvGrpSpPr/>
          <p:nvPr/>
        </p:nvGrpSpPr>
        <p:grpSpPr>
          <a:xfrm>
            <a:off x="3562502" y="1375258"/>
            <a:ext cx="5493716" cy="3577132"/>
            <a:chOff x="1247650" y="2075423"/>
            <a:chExt cx="6648477" cy="1557238"/>
          </a:xfrm>
        </p:grpSpPr>
        <p:sp>
          <p:nvSpPr>
            <p:cNvPr id="9" name="Google Shape;7726;p62"/>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 name="Google Shape;7727;p62"/>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 name="Google Shape;7728;p62"/>
            <p:cNvSpPr/>
            <p:nvPr/>
          </p:nvSpPr>
          <p:spPr>
            <a:xfrm>
              <a:off x="1601478" y="2075425"/>
              <a:ext cx="953316" cy="825696"/>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 name="Google Shape;7729;p62"/>
            <p:cNvSpPr/>
            <p:nvPr/>
          </p:nvSpPr>
          <p:spPr>
            <a:xfrm>
              <a:off x="2857827" y="2807112"/>
              <a:ext cx="953370" cy="825320"/>
            </a:xfrm>
            <a:custGeom>
              <a:avLst/>
              <a:gdLst/>
              <a:ahLst/>
              <a:cxnLst/>
              <a:rect l="l" t="t" r="r" b="b"/>
              <a:pathLst>
                <a:path w="57780" h="50027" extrusionOk="0">
                  <a:moveTo>
                    <a:pt x="14452" y="0"/>
                  </a:moveTo>
                  <a:lnTo>
                    <a:pt x="0" y="25013"/>
                  </a:lnTo>
                  <a:lnTo>
                    <a:pt x="14452" y="50027"/>
                  </a:lnTo>
                  <a:lnTo>
                    <a:pt x="43328" y="50027"/>
                  </a:lnTo>
                  <a:lnTo>
                    <a:pt x="57780" y="25013"/>
                  </a:lnTo>
                  <a:lnTo>
                    <a:pt x="43328" y="0"/>
                  </a:ln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 name="Google Shape;7730;p62"/>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 name="Google Shape;7731;p62"/>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4" name="TextBox 3"/>
          <p:cNvSpPr txBox="1"/>
          <p:nvPr/>
        </p:nvSpPr>
        <p:spPr>
          <a:xfrm>
            <a:off x="3854874" y="1931984"/>
            <a:ext cx="857862" cy="738664"/>
          </a:xfrm>
          <a:prstGeom prst="rect">
            <a:avLst/>
          </a:prstGeom>
          <a:noFill/>
        </p:spPr>
        <p:txBody>
          <a:bodyPr wrap="square" rtlCol="0">
            <a:spAutoFit/>
          </a:bodyPr>
          <a:lstStyle/>
          <a:p>
            <a:pPr algn="ctr"/>
            <a:r>
              <a:rPr lang="en-US" dirty="0" smtClean="0"/>
              <a:t>13 </a:t>
            </a:r>
            <a:r>
              <a:rPr lang="en-US" dirty="0" err="1" smtClean="0"/>
              <a:t>Consid-erations</a:t>
            </a:r>
            <a:endParaRPr lang="en-US" dirty="0"/>
          </a:p>
        </p:txBody>
      </p:sp>
      <p:sp>
        <p:nvSpPr>
          <p:cNvPr id="5" name="TextBox 4"/>
          <p:cNvSpPr txBox="1"/>
          <p:nvPr/>
        </p:nvSpPr>
        <p:spPr>
          <a:xfrm>
            <a:off x="4820877" y="3850053"/>
            <a:ext cx="957567" cy="307777"/>
          </a:xfrm>
          <a:prstGeom prst="rect">
            <a:avLst/>
          </a:prstGeom>
          <a:noFill/>
        </p:spPr>
        <p:txBody>
          <a:bodyPr wrap="square" rtlCol="0">
            <a:spAutoFit/>
          </a:bodyPr>
          <a:lstStyle/>
          <a:p>
            <a:r>
              <a:rPr lang="en-US" dirty="0" smtClean="0"/>
              <a:t>Financial</a:t>
            </a:r>
            <a:endParaRPr lang="en-US" dirty="0"/>
          </a:p>
        </p:txBody>
      </p:sp>
      <p:sp>
        <p:nvSpPr>
          <p:cNvPr id="6" name="TextBox 5"/>
          <p:cNvSpPr txBox="1"/>
          <p:nvPr/>
        </p:nvSpPr>
        <p:spPr>
          <a:xfrm>
            <a:off x="6020814" y="2169722"/>
            <a:ext cx="643738" cy="307777"/>
          </a:xfrm>
          <a:prstGeom prst="rect">
            <a:avLst/>
          </a:prstGeom>
          <a:noFill/>
        </p:spPr>
        <p:txBody>
          <a:bodyPr wrap="square" rtlCol="0">
            <a:spAutoFit/>
          </a:bodyPr>
          <a:lstStyle/>
          <a:p>
            <a:r>
              <a:rPr lang="en-US" dirty="0" smtClean="0"/>
              <a:t>T.A.</a:t>
            </a:r>
            <a:endParaRPr lang="en-US" dirty="0"/>
          </a:p>
        </p:txBody>
      </p:sp>
      <p:sp>
        <p:nvSpPr>
          <p:cNvPr id="7" name="TextBox 6"/>
          <p:cNvSpPr txBox="1"/>
          <p:nvPr/>
        </p:nvSpPr>
        <p:spPr>
          <a:xfrm>
            <a:off x="7060324" y="3914902"/>
            <a:ext cx="746151" cy="307777"/>
          </a:xfrm>
          <a:prstGeom prst="rect">
            <a:avLst/>
          </a:prstGeom>
          <a:noFill/>
        </p:spPr>
        <p:txBody>
          <a:bodyPr wrap="square" rtlCol="0">
            <a:spAutoFit/>
          </a:bodyPr>
          <a:lstStyle/>
          <a:p>
            <a:r>
              <a:rPr lang="en-US" dirty="0" smtClean="0"/>
              <a:t>P.D.</a:t>
            </a:r>
            <a:endParaRPr lang="en-US" dirty="0"/>
          </a:p>
        </p:txBody>
      </p:sp>
      <p:sp>
        <p:nvSpPr>
          <p:cNvPr id="15" name="TextBox 14"/>
          <p:cNvSpPr txBox="1"/>
          <p:nvPr/>
        </p:nvSpPr>
        <p:spPr>
          <a:xfrm>
            <a:off x="7909652" y="2119796"/>
            <a:ext cx="1027224" cy="307777"/>
          </a:xfrm>
          <a:prstGeom prst="rect">
            <a:avLst/>
          </a:prstGeom>
          <a:noFill/>
        </p:spPr>
        <p:txBody>
          <a:bodyPr wrap="square" rtlCol="0">
            <a:spAutoFit/>
          </a:bodyPr>
          <a:lstStyle/>
          <a:p>
            <a:r>
              <a:rPr lang="en-US" dirty="0" smtClean="0"/>
              <a:t>Monitoring</a:t>
            </a:r>
            <a:endParaRPr lang="en-US" dirty="0"/>
          </a:p>
        </p:txBody>
      </p:sp>
    </p:spTree>
    <p:extLst>
      <p:ext uri="{BB962C8B-B14F-4D97-AF65-F5344CB8AC3E}">
        <p14:creationId xmlns:p14="http://schemas.microsoft.com/office/powerpoint/2010/main" val="7721701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8074" y="1097279"/>
            <a:ext cx="3745382" cy="1832609"/>
          </a:xfrm>
        </p:spPr>
        <p:txBody>
          <a:bodyPr/>
          <a:lstStyle/>
          <a:p>
            <a:pPr algn="ctr"/>
            <a:r>
              <a:rPr lang="en-US" sz="4800" dirty="0" smtClean="0"/>
              <a:t>The On-Ramp</a:t>
            </a:r>
            <a:endParaRPr lang="en-US" sz="4800" dirty="0"/>
          </a:p>
        </p:txBody>
      </p:sp>
      <p:pic>
        <p:nvPicPr>
          <p:cNvPr id="3" name="Picture 2"/>
          <p:cNvPicPr>
            <a:picLocks noChangeAspect="1"/>
          </p:cNvPicPr>
          <p:nvPr/>
        </p:nvPicPr>
        <p:blipFill>
          <a:blip r:embed="rId3"/>
          <a:stretch>
            <a:fillRect/>
          </a:stretch>
        </p:blipFill>
        <p:spPr>
          <a:xfrm>
            <a:off x="312764" y="526350"/>
            <a:ext cx="5416828" cy="4178515"/>
          </a:xfrm>
          <a:prstGeom prst="rect">
            <a:avLst/>
          </a:prstGeom>
        </p:spPr>
      </p:pic>
      <p:sp>
        <p:nvSpPr>
          <p:cNvPr id="4" name="Rectangle 3"/>
          <p:cNvSpPr/>
          <p:nvPr/>
        </p:nvSpPr>
        <p:spPr>
          <a:xfrm rot="20475038">
            <a:off x="1515320" y="3109201"/>
            <a:ext cx="2250936" cy="400110"/>
          </a:xfrm>
          <a:prstGeom prst="rect">
            <a:avLst/>
          </a:prstGeom>
          <a:noFill/>
        </p:spPr>
        <p:txBody>
          <a:bodyPr wrap="none" lIns="91440" tIns="45720" rIns="91440" bIns="45720">
            <a:spAutoFit/>
          </a:bodyPr>
          <a:lstStyle/>
          <a:p>
            <a:pPr algn="ctr"/>
            <a:r>
              <a:rPr lang="en-US" sz="2000" b="1" cap="none" spc="0" dirty="0" smtClean="0">
                <a:ln w="6600">
                  <a:solidFill>
                    <a:schemeClr val="accent2"/>
                  </a:solidFill>
                  <a:prstDash val="solid"/>
                </a:ln>
                <a:solidFill>
                  <a:srgbClr val="FFFFFF"/>
                </a:solidFill>
                <a:effectLst>
                  <a:outerShdw dist="38100" dir="2700000" algn="tl" rotWithShape="0">
                    <a:schemeClr val="accent2"/>
                  </a:outerShdw>
                </a:effectLst>
              </a:rPr>
              <a:t>Career Pathways</a:t>
            </a:r>
            <a:endParaRPr lang="en-US" sz="2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6954380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3501" y="440162"/>
            <a:ext cx="5103300" cy="548700"/>
          </a:xfrm>
        </p:spPr>
        <p:txBody>
          <a:bodyPr/>
          <a:lstStyle/>
          <a:p>
            <a:pPr algn="ctr"/>
            <a:r>
              <a:rPr lang="en-US" dirty="0" smtClean="0"/>
              <a:t>Career Pathways</a:t>
            </a:r>
            <a:endParaRPr lang="en-US" dirty="0"/>
          </a:p>
        </p:txBody>
      </p:sp>
      <p:pic>
        <p:nvPicPr>
          <p:cNvPr id="3" name="Picture 2"/>
          <p:cNvPicPr>
            <a:picLocks noChangeAspect="1"/>
          </p:cNvPicPr>
          <p:nvPr/>
        </p:nvPicPr>
        <p:blipFill>
          <a:blip r:embed="rId3"/>
          <a:stretch>
            <a:fillRect/>
          </a:stretch>
        </p:blipFill>
        <p:spPr>
          <a:xfrm>
            <a:off x="0" y="1233742"/>
            <a:ext cx="9144000" cy="3909758"/>
          </a:xfrm>
          <a:prstGeom prst="rect">
            <a:avLst/>
          </a:prstGeom>
        </p:spPr>
      </p:pic>
    </p:spTree>
    <p:extLst>
      <p:ext uri="{BB962C8B-B14F-4D97-AF65-F5344CB8AC3E}">
        <p14:creationId xmlns:p14="http://schemas.microsoft.com/office/powerpoint/2010/main" val="18495356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773" y="57945"/>
            <a:ext cx="7964358" cy="548700"/>
          </a:xfrm>
        </p:spPr>
        <p:txBody>
          <a:bodyPr/>
          <a:lstStyle/>
          <a:p>
            <a:pPr algn="ctr"/>
            <a:r>
              <a:rPr lang="en-US" dirty="0" smtClean="0">
                <a:solidFill>
                  <a:schemeClr val="tx1"/>
                </a:solidFill>
              </a:rPr>
              <a:t>Career Services</a:t>
            </a:r>
            <a:endParaRPr lang="en-US" dirty="0">
              <a:solidFill>
                <a:schemeClr val="tx1"/>
              </a:solidFill>
            </a:endParaRPr>
          </a:p>
        </p:txBody>
      </p:sp>
      <p:sp>
        <p:nvSpPr>
          <p:cNvPr id="4" name="Title 3"/>
          <p:cNvSpPr>
            <a:spLocks noGrp="1"/>
          </p:cNvSpPr>
          <p:nvPr>
            <p:ph type="title" idx="2"/>
          </p:nvPr>
        </p:nvSpPr>
        <p:spPr>
          <a:xfrm>
            <a:off x="6777045" y="558139"/>
            <a:ext cx="2018700" cy="503700"/>
          </a:xfrm>
        </p:spPr>
        <p:txBody>
          <a:bodyPr/>
          <a:lstStyle/>
          <a:p>
            <a:r>
              <a:rPr lang="en-US" dirty="0" smtClean="0"/>
              <a:t>Follow-up Services</a:t>
            </a:r>
            <a:endParaRPr lang="en-US" dirty="0"/>
          </a:p>
        </p:txBody>
      </p:sp>
      <p:sp>
        <p:nvSpPr>
          <p:cNvPr id="3" name="Subtitle 2"/>
          <p:cNvSpPr>
            <a:spLocks noGrp="1"/>
          </p:cNvSpPr>
          <p:nvPr>
            <p:ph type="subTitle" idx="1"/>
          </p:nvPr>
        </p:nvSpPr>
        <p:spPr>
          <a:xfrm>
            <a:off x="6777045" y="1054188"/>
            <a:ext cx="1757700" cy="572700"/>
          </a:xfrm>
        </p:spPr>
        <p:txBody>
          <a:bodyPr/>
          <a:lstStyle/>
          <a:p>
            <a:pPr marL="344488" indent="-227013" algn="l"/>
            <a:r>
              <a:rPr lang="en-US" dirty="0" smtClean="0"/>
              <a:t>1.  Employment follow and services for up to 12 months </a:t>
            </a:r>
            <a:endParaRPr lang="en-US" dirty="0"/>
          </a:p>
        </p:txBody>
      </p:sp>
      <p:sp>
        <p:nvSpPr>
          <p:cNvPr id="5" name="Title 4"/>
          <p:cNvSpPr>
            <a:spLocks noGrp="1"/>
          </p:cNvSpPr>
          <p:nvPr>
            <p:ph type="title" idx="3"/>
          </p:nvPr>
        </p:nvSpPr>
        <p:spPr>
          <a:xfrm>
            <a:off x="3394254" y="509633"/>
            <a:ext cx="2959487" cy="503700"/>
          </a:xfrm>
        </p:spPr>
        <p:txBody>
          <a:bodyPr/>
          <a:lstStyle/>
          <a:p>
            <a:r>
              <a:rPr lang="en-US" dirty="0" smtClean="0"/>
              <a:t>Individualized Career Services</a:t>
            </a:r>
            <a:endParaRPr lang="en-US" dirty="0"/>
          </a:p>
        </p:txBody>
      </p:sp>
      <p:sp>
        <p:nvSpPr>
          <p:cNvPr id="6" name="Subtitle 5"/>
          <p:cNvSpPr>
            <a:spLocks noGrp="1"/>
          </p:cNvSpPr>
          <p:nvPr>
            <p:ph type="subTitle" idx="4"/>
          </p:nvPr>
        </p:nvSpPr>
        <p:spPr>
          <a:xfrm>
            <a:off x="3642970" y="965606"/>
            <a:ext cx="2575340" cy="572700"/>
          </a:xfrm>
        </p:spPr>
        <p:txBody>
          <a:bodyPr/>
          <a:lstStyle/>
          <a:p>
            <a:pPr algn="l">
              <a:buAutoNum type="arabicPeriod"/>
            </a:pPr>
            <a:r>
              <a:rPr lang="en-US" dirty="0" smtClean="0"/>
              <a:t>Specialized assessments</a:t>
            </a:r>
          </a:p>
          <a:p>
            <a:pPr algn="l">
              <a:buAutoNum type="arabicPeriod"/>
            </a:pPr>
            <a:r>
              <a:rPr lang="en-US" dirty="0" smtClean="0"/>
              <a:t>Employment plans</a:t>
            </a:r>
          </a:p>
          <a:p>
            <a:pPr algn="l">
              <a:buAutoNum type="arabicPeriod"/>
            </a:pPr>
            <a:r>
              <a:rPr lang="en-US" dirty="0" smtClean="0"/>
              <a:t>Counseling</a:t>
            </a:r>
          </a:p>
          <a:p>
            <a:pPr algn="l">
              <a:buAutoNum type="arabicPeriod"/>
            </a:pPr>
            <a:r>
              <a:rPr lang="en-US" dirty="0" smtClean="0"/>
              <a:t>Career planning</a:t>
            </a:r>
          </a:p>
          <a:p>
            <a:pPr algn="l">
              <a:buAutoNum type="arabicPeriod"/>
            </a:pPr>
            <a:r>
              <a:rPr lang="en-US" dirty="0" smtClean="0"/>
              <a:t>Pre-vocational services (soft skill training)</a:t>
            </a:r>
          </a:p>
          <a:p>
            <a:pPr algn="l">
              <a:buAutoNum type="arabicPeriod"/>
            </a:pPr>
            <a:r>
              <a:rPr lang="en-US" dirty="0" smtClean="0"/>
              <a:t>Internships/work experiences</a:t>
            </a:r>
          </a:p>
          <a:p>
            <a:pPr algn="l">
              <a:buAutoNum type="arabicPeriod"/>
            </a:pPr>
            <a:r>
              <a:rPr lang="en-US" dirty="0" smtClean="0"/>
              <a:t>Workforce pre activities</a:t>
            </a:r>
          </a:p>
          <a:p>
            <a:pPr algn="l">
              <a:buAutoNum type="arabicPeriod"/>
            </a:pPr>
            <a:r>
              <a:rPr lang="en-US" dirty="0" smtClean="0"/>
              <a:t>Financial literacy</a:t>
            </a:r>
          </a:p>
          <a:p>
            <a:pPr algn="l">
              <a:buAutoNum type="arabicPeriod"/>
            </a:pPr>
            <a:r>
              <a:rPr lang="en-US" dirty="0" smtClean="0"/>
              <a:t>Job search assistance</a:t>
            </a:r>
          </a:p>
          <a:p>
            <a:pPr algn="l">
              <a:buAutoNum type="arabicPeriod"/>
            </a:pPr>
            <a:r>
              <a:rPr lang="en-US" dirty="0" smtClean="0"/>
              <a:t>ESL &amp; IET</a:t>
            </a:r>
          </a:p>
          <a:p>
            <a:pPr algn="l">
              <a:buAutoNum type="arabicPeriod"/>
            </a:pPr>
            <a:endParaRPr lang="en-US" dirty="0" smtClean="0"/>
          </a:p>
          <a:p>
            <a:pPr algn="l">
              <a:buAutoNum type="arabicPeriod"/>
            </a:pPr>
            <a:endParaRPr lang="en-US" dirty="0" smtClean="0"/>
          </a:p>
          <a:p>
            <a:pPr algn="l">
              <a:buAutoNum type="arabicPeriod"/>
            </a:pPr>
            <a:endParaRPr lang="en-US" dirty="0" smtClean="0"/>
          </a:p>
          <a:p>
            <a:pPr algn="l">
              <a:buAutoNum type="arabicPeriod"/>
            </a:pPr>
            <a:endParaRPr lang="en-US" dirty="0"/>
          </a:p>
        </p:txBody>
      </p:sp>
      <p:sp>
        <p:nvSpPr>
          <p:cNvPr id="7" name="Title 6"/>
          <p:cNvSpPr>
            <a:spLocks noGrp="1"/>
          </p:cNvSpPr>
          <p:nvPr>
            <p:ph type="title" idx="5"/>
          </p:nvPr>
        </p:nvSpPr>
        <p:spPr>
          <a:xfrm>
            <a:off x="65836" y="573023"/>
            <a:ext cx="2317023" cy="503700"/>
          </a:xfrm>
        </p:spPr>
        <p:txBody>
          <a:bodyPr/>
          <a:lstStyle/>
          <a:p>
            <a:r>
              <a:rPr lang="en-US" dirty="0" smtClean="0"/>
              <a:t>Basic Career Services</a:t>
            </a:r>
            <a:endParaRPr lang="en-US" dirty="0"/>
          </a:p>
        </p:txBody>
      </p:sp>
      <p:sp>
        <p:nvSpPr>
          <p:cNvPr id="8" name="Subtitle 7"/>
          <p:cNvSpPr>
            <a:spLocks noGrp="1"/>
          </p:cNvSpPr>
          <p:nvPr>
            <p:ph type="subTitle" idx="6"/>
          </p:nvPr>
        </p:nvSpPr>
        <p:spPr>
          <a:xfrm>
            <a:off x="0" y="965606"/>
            <a:ext cx="3642970" cy="857122"/>
          </a:xfrm>
        </p:spPr>
        <p:txBody>
          <a:bodyPr/>
          <a:lstStyle/>
          <a:p>
            <a:pPr algn="l">
              <a:buFont typeface="+mj-lt"/>
              <a:buAutoNum type="arabicPeriod"/>
            </a:pPr>
            <a:r>
              <a:rPr lang="en-US" dirty="0" smtClean="0"/>
              <a:t>Eligibility determination</a:t>
            </a:r>
          </a:p>
          <a:p>
            <a:pPr algn="l">
              <a:buFont typeface="+mj-lt"/>
              <a:buAutoNum type="arabicPeriod"/>
            </a:pPr>
            <a:r>
              <a:rPr lang="en-US" dirty="0" smtClean="0"/>
              <a:t>Intake, orientation</a:t>
            </a:r>
          </a:p>
          <a:p>
            <a:pPr algn="l">
              <a:buFont typeface="+mj-lt"/>
              <a:buAutoNum type="arabicPeriod"/>
            </a:pPr>
            <a:r>
              <a:rPr lang="en-US" dirty="0" smtClean="0"/>
              <a:t>Initial assessment</a:t>
            </a:r>
          </a:p>
          <a:p>
            <a:pPr algn="l">
              <a:buFont typeface="+mj-lt"/>
              <a:buAutoNum type="arabicPeriod"/>
            </a:pPr>
            <a:r>
              <a:rPr lang="en-US" dirty="0" smtClean="0"/>
              <a:t>Labor exchange services</a:t>
            </a:r>
          </a:p>
          <a:p>
            <a:pPr algn="l">
              <a:buFont typeface="+mj-lt"/>
              <a:buAutoNum type="arabicPeriod"/>
            </a:pPr>
            <a:r>
              <a:rPr lang="en-US" dirty="0" smtClean="0"/>
              <a:t>Referrals</a:t>
            </a:r>
          </a:p>
          <a:p>
            <a:pPr algn="l">
              <a:buFont typeface="+mj-lt"/>
              <a:buAutoNum type="arabicPeriod"/>
            </a:pPr>
            <a:r>
              <a:rPr lang="en-US" dirty="0" smtClean="0"/>
              <a:t>Provision of workforce &amp; labor market information</a:t>
            </a:r>
          </a:p>
          <a:p>
            <a:pPr algn="l">
              <a:buFont typeface="+mj-lt"/>
              <a:buAutoNum type="arabicPeriod"/>
            </a:pPr>
            <a:r>
              <a:rPr lang="en-US" dirty="0" smtClean="0"/>
              <a:t>Education, training, &amp; service performance and cost information</a:t>
            </a:r>
          </a:p>
          <a:p>
            <a:pPr algn="l">
              <a:buFont typeface="+mj-lt"/>
              <a:buAutoNum type="arabicPeriod"/>
            </a:pPr>
            <a:r>
              <a:rPr lang="en-US" dirty="0" smtClean="0"/>
              <a:t>Program performance &amp; accountability requirements / measures</a:t>
            </a:r>
          </a:p>
          <a:p>
            <a:pPr algn="l">
              <a:buFont typeface="+mj-lt"/>
              <a:buAutoNum type="arabicPeriod"/>
            </a:pPr>
            <a:r>
              <a:rPr lang="en-US" dirty="0" smtClean="0"/>
              <a:t>Community service provider information</a:t>
            </a:r>
          </a:p>
          <a:p>
            <a:pPr algn="l">
              <a:buFont typeface="+mj-lt"/>
              <a:buAutoNum type="arabicPeriod"/>
            </a:pPr>
            <a:r>
              <a:rPr lang="en-US" dirty="0" smtClean="0"/>
              <a:t>Information/assistance to file a claim with UI</a:t>
            </a:r>
          </a:p>
          <a:p>
            <a:pPr algn="l">
              <a:buFont typeface="+mj-lt"/>
              <a:buAutoNum type="arabicPeriod"/>
            </a:pPr>
            <a:r>
              <a:rPr lang="en-US" dirty="0" smtClean="0"/>
              <a:t>Eligibility info for training/education program not offered by core partners</a:t>
            </a:r>
          </a:p>
          <a:p>
            <a:pPr algn="l">
              <a:buFont typeface="+mj-lt"/>
              <a:buAutoNum type="arabicPeriod"/>
            </a:pPr>
            <a:endParaRPr lang="en-US" dirty="0" smtClean="0"/>
          </a:p>
          <a:p>
            <a:pPr algn="l">
              <a:buFont typeface="+mj-lt"/>
              <a:buAutoNum type="arabicPeriod"/>
            </a:pPr>
            <a:endParaRPr lang="en-US" dirty="0" smtClean="0"/>
          </a:p>
          <a:p>
            <a:pPr algn="l">
              <a:buFont typeface="+mj-lt"/>
              <a:buAutoNum type="arabicPeriod"/>
            </a:pPr>
            <a:endParaRPr lang="en-US" dirty="0" smtClean="0"/>
          </a:p>
          <a:p>
            <a:pPr algn="l">
              <a:buFont typeface="+mj-lt"/>
              <a:buAutoNum type="arabicPeriod"/>
            </a:pPr>
            <a:endParaRPr lang="en-US" dirty="0" smtClean="0"/>
          </a:p>
          <a:p>
            <a:pPr algn="l">
              <a:buFont typeface="+mj-lt"/>
              <a:buAutoNum type="arabicPeriod"/>
            </a:pPr>
            <a:endParaRPr lang="en-US" dirty="0" smtClean="0"/>
          </a:p>
          <a:p>
            <a:pPr algn="l">
              <a:buFont typeface="+mj-lt"/>
              <a:buAutoNum type="arabicPeriod"/>
            </a:pPr>
            <a:endParaRPr lang="en-US" dirty="0" smtClean="0"/>
          </a:p>
          <a:p>
            <a:pPr algn="l">
              <a:buFont typeface="+mj-lt"/>
              <a:buAutoNum type="arabicPeriod"/>
            </a:pPr>
            <a:endParaRPr lang="en-US" dirty="0"/>
          </a:p>
        </p:txBody>
      </p:sp>
      <p:pic>
        <p:nvPicPr>
          <p:cNvPr id="9" name="Picture 8"/>
          <p:cNvPicPr>
            <a:picLocks noChangeAspect="1"/>
          </p:cNvPicPr>
          <p:nvPr/>
        </p:nvPicPr>
        <p:blipFill>
          <a:blip r:embed="rId3"/>
          <a:stretch>
            <a:fillRect/>
          </a:stretch>
        </p:blipFill>
        <p:spPr>
          <a:xfrm>
            <a:off x="6769883" y="3401928"/>
            <a:ext cx="2025862" cy="1354433"/>
          </a:xfrm>
          <a:prstGeom prst="rect">
            <a:avLst/>
          </a:prstGeom>
        </p:spPr>
      </p:pic>
    </p:spTree>
    <p:extLst>
      <p:ext uri="{BB962C8B-B14F-4D97-AF65-F5344CB8AC3E}">
        <p14:creationId xmlns:p14="http://schemas.microsoft.com/office/powerpoint/2010/main" val="9661692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00" y="542575"/>
            <a:ext cx="7761134" cy="548700"/>
          </a:xfrm>
        </p:spPr>
        <p:txBody>
          <a:bodyPr/>
          <a:lstStyle/>
          <a:p>
            <a:r>
              <a:rPr lang="en-US" dirty="0" smtClean="0">
                <a:solidFill>
                  <a:schemeClr val="tx1"/>
                </a:solidFill>
              </a:rPr>
              <a:t>Wyoming’s AE Career Services vs. Training Services</a:t>
            </a:r>
            <a:endParaRPr lang="en-US" dirty="0">
              <a:solidFill>
                <a:schemeClr val="tx1"/>
              </a:solidFill>
            </a:endParaRPr>
          </a:p>
        </p:txBody>
      </p:sp>
      <p:sp>
        <p:nvSpPr>
          <p:cNvPr id="4" name="Subtitle 3"/>
          <p:cNvSpPr>
            <a:spLocks noGrp="1"/>
          </p:cNvSpPr>
          <p:nvPr>
            <p:ph type="subTitle" idx="1"/>
          </p:nvPr>
        </p:nvSpPr>
        <p:spPr>
          <a:xfrm>
            <a:off x="726100" y="1683451"/>
            <a:ext cx="3238738" cy="572700"/>
          </a:xfrm>
        </p:spPr>
        <p:txBody>
          <a:bodyPr/>
          <a:lstStyle/>
          <a:p>
            <a:pPr algn="l">
              <a:buFont typeface="Wingdings" panose="05000000000000000000" pitchFamily="2" charset="2"/>
              <a:buChar char="Ø"/>
            </a:pPr>
            <a:r>
              <a:rPr lang="en-US" dirty="0" smtClean="0"/>
              <a:t>Combines aspects of basic &amp; individualized </a:t>
            </a:r>
          </a:p>
          <a:p>
            <a:pPr algn="l">
              <a:buFont typeface="Wingdings" panose="05000000000000000000" pitchFamily="2" charset="2"/>
              <a:buChar char="Ø"/>
            </a:pPr>
            <a:r>
              <a:rPr lang="en-US" dirty="0" smtClean="0"/>
              <a:t>Collaboration between core partners for the delivery of services</a:t>
            </a:r>
          </a:p>
          <a:p>
            <a:pPr algn="l">
              <a:buFont typeface="Wingdings" panose="05000000000000000000" pitchFamily="2" charset="2"/>
              <a:buChar char="Ø"/>
            </a:pPr>
            <a:r>
              <a:rPr lang="en-US" dirty="0" smtClean="0"/>
              <a:t>Implementation of ‘best practices’ based upon evidence based research methodologies (</a:t>
            </a:r>
            <a:r>
              <a:rPr lang="en-US" dirty="0" err="1" smtClean="0"/>
              <a:t>eg</a:t>
            </a:r>
            <a:r>
              <a:rPr lang="en-US" dirty="0" smtClean="0"/>
              <a:t>. Brain based learning, participatory learning)</a:t>
            </a:r>
          </a:p>
          <a:p>
            <a:pPr algn="l">
              <a:buFont typeface="Wingdings" panose="05000000000000000000" pitchFamily="2" charset="2"/>
              <a:buChar char="Ø"/>
            </a:pPr>
            <a:endParaRPr lang="en-US" dirty="0"/>
          </a:p>
        </p:txBody>
      </p:sp>
      <p:sp>
        <p:nvSpPr>
          <p:cNvPr id="11" name="Title 6"/>
          <p:cNvSpPr>
            <a:spLocks noGrp="1"/>
          </p:cNvSpPr>
          <p:nvPr>
            <p:ph type="title" idx="5"/>
          </p:nvPr>
        </p:nvSpPr>
        <p:spPr>
          <a:xfrm>
            <a:off x="726100" y="1251613"/>
            <a:ext cx="2018700" cy="503700"/>
          </a:xfrm>
        </p:spPr>
        <p:txBody>
          <a:bodyPr/>
          <a:lstStyle/>
          <a:p>
            <a:r>
              <a:rPr lang="en-US" dirty="0" smtClean="0"/>
              <a:t>Career Services</a:t>
            </a:r>
            <a:endParaRPr lang="en-US" dirty="0"/>
          </a:p>
        </p:txBody>
      </p:sp>
      <p:sp>
        <p:nvSpPr>
          <p:cNvPr id="12" name="Title 6"/>
          <p:cNvSpPr>
            <a:spLocks noGrp="1"/>
          </p:cNvSpPr>
          <p:nvPr>
            <p:ph type="title" idx="5"/>
          </p:nvPr>
        </p:nvSpPr>
        <p:spPr>
          <a:xfrm>
            <a:off x="5611434" y="1251613"/>
            <a:ext cx="2018700" cy="503700"/>
          </a:xfrm>
        </p:spPr>
        <p:txBody>
          <a:bodyPr/>
          <a:lstStyle/>
          <a:p>
            <a:r>
              <a:rPr lang="en-US" dirty="0" smtClean="0"/>
              <a:t>Training Services</a:t>
            </a:r>
            <a:endParaRPr lang="en-US" dirty="0"/>
          </a:p>
        </p:txBody>
      </p:sp>
      <p:sp>
        <p:nvSpPr>
          <p:cNvPr id="13" name="Subtitle 3"/>
          <p:cNvSpPr>
            <a:spLocks noGrp="1"/>
          </p:cNvSpPr>
          <p:nvPr>
            <p:ph type="subTitle" idx="1"/>
          </p:nvPr>
        </p:nvSpPr>
        <p:spPr>
          <a:xfrm>
            <a:off x="5377348" y="1755313"/>
            <a:ext cx="3238738" cy="572700"/>
          </a:xfrm>
        </p:spPr>
        <p:txBody>
          <a:bodyPr/>
          <a:lstStyle/>
          <a:p>
            <a:pPr algn="l">
              <a:buFont typeface="Wingdings" panose="05000000000000000000" pitchFamily="2" charset="2"/>
              <a:buChar char="Ø"/>
            </a:pPr>
            <a:r>
              <a:rPr lang="en-US" dirty="0" smtClean="0"/>
              <a:t>Services paid for using AEFLA funds (e.g. tuition for IET’s, IELCE)</a:t>
            </a:r>
            <a:endParaRPr lang="en-US" dirty="0"/>
          </a:p>
        </p:txBody>
      </p:sp>
      <p:pic>
        <p:nvPicPr>
          <p:cNvPr id="3074" name="Picture 2" descr="Image result for career pla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1626" y="3179476"/>
            <a:ext cx="1665911" cy="1252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6196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450" y="0"/>
            <a:ext cx="5732550" cy="5143500"/>
          </a:xfrm>
          <a:prstGeom prst="rect">
            <a:avLst/>
          </a:prstGeom>
        </p:spPr>
      </p:pic>
      <p:sp>
        <p:nvSpPr>
          <p:cNvPr id="238" name="Google Shape;238;p37"/>
          <p:cNvSpPr txBox="1">
            <a:spLocks noGrp="1"/>
          </p:cNvSpPr>
          <p:nvPr>
            <p:ph type="title"/>
          </p:nvPr>
        </p:nvSpPr>
        <p:spPr>
          <a:xfrm>
            <a:off x="5332780" y="1844681"/>
            <a:ext cx="2770666" cy="548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dirty="0" smtClean="0">
                <a:solidFill>
                  <a:schemeClr val="bg1"/>
                </a:solidFill>
                <a:latin typeface="Arial" panose="020B0604020202020204" pitchFamily="34" charset="0"/>
                <a:cs typeface="Arial" panose="020B0604020202020204" pitchFamily="34" charset="0"/>
              </a:rPr>
              <a:t>State Policies</a:t>
            </a:r>
            <a:endParaRPr dirty="0">
              <a:solidFill>
                <a:schemeClr val="bg1"/>
              </a:solidFill>
              <a:latin typeface="Arial" panose="020B0604020202020204" pitchFamily="34" charset="0"/>
              <a:cs typeface="Arial" panose="020B0604020202020204" pitchFamily="34" charset="0"/>
            </a:endParaRPr>
          </a:p>
        </p:txBody>
      </p:sp>
      <p:pic>
        <p:nvPicPr>
          <p:cNvPr id="240" name="Google Shape;240;p37"/>
          <p:cNvPicPr preferRelativeResize="0"/>
          <p:nvPr/>
        </p:nvPicPr>
        <p:blipFill rotWithShape="1">
          <a:blip r:embed="rId4">
            <a:alphaModFix/>
          </a:blip>
          <a:srcRect r="63751"/>
          <a:stretch/>
        </p:blipFill>
        <p:spPr>
          <a:xfrm>
            <a:off x="0" y="25"/>
            <a:ext cx="3314707" cy="5143824"/>
          </a:xfrm>
          <a:prstGeom prst="rect">
            <a:avLst/>
          </a:prstGeom>
          <a:noFill/>
          <a:ln>
            <a:noFill/>
          </a:ln>
        </p:spPr>
      </p:pic>
      <p:sp>
        <p:nvSpPr>
          <p:cNvPr id="241" name="Google Shape;241;p37"/>
          <p:cNvSpPr/>
          <p:nvPr/>
        </p:nvSpPr>
        <p:spPr>
          <a:xfrm>
            <a:off x="331470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5997403" y="3060083"/>
            <a:ext cx="1441420" cy="369332"/>
          </a:xfrm>
          <a:prstGeom prst="rect">
            <a:avLst/>
          </a:prstGeom>
        </p:spPr>
        <p:txBody>
          <a:bodyPr wrap="none">
            <a:spAutoFit/>
          </a:bodyPr>
          <a:lstStyle/>
          <a:p>
            <a:pPr lvl="0" fontAlgn="base">
              <a:spcBef>
                <a:spcPct val="0"/>
              </a:spcBef>
              <a:spcAft>
                <a:spcPct val="0"/>
              </a:spcAft>
              <a:buClrTx/>
            </a:pPr>
            <a:r>
              <a:rPr lang="en-US" sz="1800" b="1" kern="1200" dirty="0">
                <a:solidFill>
                  <a:prstClr val="black"/>
                </a:solidFill>
                <a:latin typeface="Arial" charset="0"/>
                <a:ea typeface="+mn-ea"/>
                <a:cs typeface="+mn-cs"/>
                <a:hlinkClick r:id="rId5"/>
              </a:rPr>
              <a:t>AE Policies</a:t>
            </a:r>
            <a:endParaRPr lang="en-US" sz="1800" b="1" kern="1200" dirty="0">
              <a:solidFill>
                <a:prstClr val="black"/>
              </a:solidFill>
              <a:latin typeface="Arial" charset="0"/>
              <a:ea typeface="+mn-ea"/>
              <a:cs typeface="+mn-cs"/>
            </a:endParaRPr>
          </a:p>
        </p:txBody>
      </p:sp>
    </p:spTree>
    <p:extLst>
      <p:ext uri="{BB962C8B-B14F-4D97-AF65-F5344CB8AC3E}">
        <p14:creationId xmlns:p14="http://schemas.microsoft.com/office/powerpoint/2010/main" val="6773618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3757710" y="396949"/>
            <a:ext cx="5103300" cy="54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Professional Development</a:t>
            </a:r>
            <a:endParaRPr dirty="0">
              <a:latin typeface="Arial" panose="020B0604020202020204" pitchFamily="34" charset="0"/>
              <a:cs typeface="Arial" panose="020B0604020202020204" pitchFamily="34" charset="0"/>
            </a:endParaRPr>
          </a:p>
        </p:txBody>
      </p:sp>
      <p:pic>
        <p:nvPicPr>
          <p:cNvPr id="240" name="Google Shape;240;p37"/>
          <p:cNvPicPr preferRelativeResize="0"/>
          <p:nvPr/>
        </p:nvPicPr>
        <p:blipFill rotWithShape="1">
          <a:blip r:embed="rId3">
            <a:alphaModFix/>
          </a:blip>
          <a:srcRect r="63751"/>
          <a:stretch/>
        </p:blipFill>
        <p:spPr>
          <a:xfrm>
            <a:off x="0" y="25"/>
            <a:ext cx="3314707" cy="5143824"/>
          </a:xfrm>
          <a:prstGeom prst="rect">
            <a:avLst/>
          </a:prstGeom>
          <a:noFill/>
          <a:ln>
            <a:noFill/>
          </a:ln>
        </p:spPr>
      </p:pic>
      <p:sp>
        <p:nvSpPr>
          <p:cNvPr id="241" name="Google Shape;241;p37"/>
          <p:cNvSpPr/>
          <p:nvPr/>
        </p:nvSpPr>
        <p:spPr>
          <a:xfrm>
            <a:off x="331470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 name="Diagram 1"/>
          <p:cNvGraphicFramePr/>
          <p:nvPr>
            <p:extLst>
              <p:ext uri="{D42A27DB-BD31-4B8C-83A1-F6EECF244321}">
                <p14:modId xmlns:p14="http://schemas.microsoft.com/office/powerpoint/2010/main" val="1747400550"/>
              </p:ext>
            </p:extLst>
          </p:nvPr>
        </p:nvGraphicFramePr>
        <p:xfrm>
          <a:off x="2932854" y="1000337"/>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653050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740" y="203908"/>
            <a:ext cx="7630634" cy="548700"/>
          </a:xfrm>
        </p:spPr>
        <p:txBody>
          <a:bodyPr/>
          <a:lstStyle/>
          <a:p>
            <a:r>
              <a:rPr lang="en-US" dirty="0" smtClean="0">
                <a:solidFill>
                  <a:schemeClr val="tx1"/>
                </a:solidFill>
              </a:rPr>
              <a:t>Planning Template for PD</a:t>
            </a:r>
            <a:endParaRPr lang="en-US" dirty="0">
              <a:solidFill>
                <a:schemeClr val="tx1"/>
              </a:solidFill>
            </a:endParaRPr>
          </a:p>
        </p:txBody>
      </p:sp>
      <p:pic>
        <p:nvPicPr>
          <p:cNvPr id="11" name="Picture 10"/>
          <p:cNvPicPr>
            <a:picLocks noChangeAspect="1"/>
          </p:cNvPicPr>
          <p:nvPr/>
        </p:nvPicPr>
        <p:blipFill>
          <a:blip r:embed="rId3"/>
          <a:stretch>
            <a:fillRect/>
          </a:stretch>
        </p:blipFill>
        <p:spPr>
          <a:xfrm>
            <a:off x="2511850" y="752608"/>
            <a:ext cx="4140413" cy="4172164"/>
          </a:xfrm>
          <a:prstGeom prst="rect">
            <a:avLst/>
          </a:prstGeom>
        </p:spPr>
      </p:pic>
    </p:spTree>
    <p:extLst>
      <p:ext uri="{BB962C8B-B14F-4D97-AF65-F5344CB8AC3E}">
        <p14:creationId xmlns:p14="http://schemas.microsoft.com/office/powerpoint/2010/main" val="14146910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740" y="0"/>
            <a:ext cx="7630634" cy="548700"/>
          </a:xfrm>
        </p:spPr>
        <p:txBody>
          <a:bodyPr/>
          <a:lstStyle/>
          <a:p>
            <a:r>
              <a:rPr lang="en-US" dirty="0" smtClean="0">
                <a:solidFill>
                  <a:schemeClr val="tx1"/>
                </a:solidFill>
              </a:rPr>
              <a:t>Standards in Action: Teacher Evaluations</a:t>
            </a:r>
            <a:endParaRPr lang="en-US" dirty="0">
              <a:solidFill>
                <a:schemeClr val="tx1"/>
              </a:solidFill>
            </a:endParaRPr>
          </a:p>
        </p:txBody>
      </p:sp>
      <p:sp>
        <p:nvSpPr>
          <p:cNvPr id="3" name="TextBox 2"/>
          <p:cNvSpPr txBox="1"/>
          <p:nvPr/>
        </p:nvSpPr>
        <p:spPr>
          <a:xfrm>
            <a:off x="142240" y="4612640"/>
            <a:ext cx="2533227" cy="307777"/>
          </a:xfrm>
          <a:prstGeom prst="rect">
            <a:avLst/>
          </a:prstGeom>
          <a:noFill/>
        </p:spPr>
        <p:txBody>
          <a:bodyPr wrap="square" rtlCol="0">
            <a:spAutoFit/>
          </a:bodyPr>
          <a:lstStyle/>
          <a:p>
            <a:r>
              <a:rPr lang="en-US" dirty="0" smtClean="0"/>
              <a:t>Standards are available </a:t>
            </a:r>
            <a:r>
              <a:rPr lang="en-US" dirty="0" smtClean="0">
                <a:hlinkClick r:id="rId3"/>
              </a:rPr>
              <a:t>here</a:t>
            </a:r>
            <a:r>
              <a:rPr lang="en-US" dirty="0" smtClean="0"/>
              <a:t>.</a:t>
            </a:r>
            <a:endParaRPr lang="en-US" dirty="0"/>
          </a:p>
        </p:txBody>
      </p:sp>
      <p:pic>
        <p:nvPicPr>
          <p:cNvPr id="4" name="Picture 3"/>
          <p:cNvPicPr>
            <a:picLocks noChangeAspect="1"/>
          </p:cNvPicPr>
          <p:nvPr/>
        </p:nvPicPr>
        <p:blipFill>
          <a:blip r:embed="rId4"/>
          <a:stretch>
            <a:fillRect/>
          </a:stretch>
        </p:blipFill>
        <p:spPr>
          <a:xfrm>
            <a:off x="399627" y="642976"/>
            <a:ext cx="3144618" cy="4025111"/>
          </a:xfrm>
          <a:prstGeom prst="rect">
            <a:avLst/>
          </a:prstGeom>
        </p:spPr>
      </p:pic>
      <p:pic>
        <p:nvPicPr>
          <p:cNvPr id="5" name="Picture 4"/>
          <p:cNvPicPr>
            <a:picLocks noChangeAspect="1"/>
          </p:cNvPicPr>
          <p:nvPr/>
        </p:nvPicPr>
        <p:blipFill>
          <a:blip r:embed="rId5"/>
          <a:stretch>
            <a:fillRect/>
          </a:stretch>
        </p:blipFill>
        <p:spPr>
          <a:xfrm>
            <a:off x="4364842" y="642976"/>
            <a:ext cx="4298252" cy="3830640"/>
          </a:xfrm>
          <a:prstGeom prst="rect">
            <a:avLst/>
          </a:prstGeom>
        </p:spPr>
      </p:pic>
      <p:sp>
        <p:nvSpPr>
          <p:cNvPr id="6" name="TextBox 5"/>
          <p:cNvSpPr txBox="1"/>
          <p:nvPr/>
        </p:nvSpPr>
        <p:spPr>
          <a:xfrm>
            <a:off x="4429760" y="4668087"/>
            <a:ext cx="4233334" cy="307777"/>
          </a:xfrm>
          <a:prstGeom prst="rect">
            <a:avLst/>
          </a:prstGeom>
          <a:noFill/>
        </p:spPr>
        <p:txBody>
          <a:bodyPr wrap="square" rtlCol="0">
            <a:spAutoFit/>
          </a:bodyPr>
          <a:lstStyle/>
          <a:p>
            <a:r>
              <a:rPr lang="en-US" dirty="0" smtClean="0"/>
              <a:t>SIA Checklist is available </a:t>
            </a:r>
            <a:r>
              <a:rPr lang="en-US" dirty="0" smtClean="0">
                <a:hlinkClick r:id="rId6"/>
              </a:rPr>
              <a:t>here</a:t>
            </a:r>
            <a:r>
              <a:rPr lang="en-US" dirty="0" smtClean="0"/>
              <a:t>.</a:t>
            </a:r>
            <a:endParaRPr lang="en-US" dirty="0"/>
          </a:p>
        </p:txBody>
      </p:sp>
    </p:spTree>
    <p:extLst>
      <p:ext uri="{BB962C8B-B14F-4D97-AF65-F5344CB8AC3E}">
        <p14:creationId xmlns:p14="http://schemas.microsoft.com/office/powerpoint/2010/main" val="23484214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Stephen Covey</a:t>
            </a:r>
            <a:endParaRPr lang="en-US" dirty="0"/>
          </a:p>
        </p:txBody>
      </p:sp>
      <p:sp>
        <p:nvSpPr>
          <p:cNvPr id="5" name="Subtitle 4"/>
          <p:cNvSpPr>
            <a:spLocks noGrp="1"/>
          </p:cNvSpPr>
          <p:nvPr>
            <p:ph type="subTitle" idx="1"/>
          </p:nvPr>
        </p:nvSpPr>
        <p:spPr/>
        <p:txBody>
          <a:bodyPr/>
          <a:lstStyle/>
          <a:p>
            <a:r>
              <a:rPr lang="en-US" dirty="0" smtClean="0"/>
              <a:t>“Accountability breeds response-ability.”</a:t>
            </a:r>
            <a:endParaRPr lang="en-US" dirty="0"/>
          </a:p>
        </p:txBody>
      </p:sp>
    </p:spTree>
    <p:extLst>
      <p:ext uri="{BB962C8B-B14F-4D97-AF65-F5344CB8AC3E}">
        <p14:creationId xmlns:p14="http://schemas.microsoft.com/office/powerpoint/2010/main" val="764422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3606394" y="542575"/>
            <a:ext cx="4811606" cy="54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OCTAE Initiatives for AE</a:t>
            </a:r>
            <a:endParaRPr dirty="0">
              <a:latin typeface="Arial" panose="020B0604020202020204" pitchFamily="34" charset="0"/>
              <a:cs typeface="Arial" panose="020B0604020202020204" pitchFamily="34" charset="0"/>
            </a:endParaRPr>
          </a:p>
        </p:txBody>
      </p:sp>
      <p:pic>
        <p:nvPicPr>
          <p:cNvPr id="240" name="Google Shape;240;p37"/>
          <p:cNvPicPr preferRelativeResize="0"/>
          <p:nvPr/>
        </p:nvPicPr>
        <p:blipFill rotWithShape="1">
          <a:blip r:embed="rId3">
            <a:alphaModFix/>
          </a:blip>
          <a:srcRect r="63751"/>
          <a:stretch/>
        </p:blipFill>
        <p:spPr>
          <a:xfrm>
            <a:off x="0" y="25"/>
            <a:ext cx="3314707" cy="5143824"/>
          </a:xfrm>
          <a:prstGeom prst="rect">
            <a:avLst/>
          </a:prstGeom>
          <a:noFill/>
          <a:ln>
            <a:noFill/>
          </a:ln>
        </p:spPr>
      </p:pic>
      <p:sp>
        <p:nvSpPr>
          <p:cNvPr id="241" name="Google Shape;241;p37"/>
          <p:cNvSpPr/>
          <p:nvPr/>
        </p:nvSpPr>
        <p:spPr>
          <a:xfrm>
            <a:off x="331470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4"/>
          <a:stretch>
            <a:fillRect/>
          </a:stretch>
        </p:blipFill>
        <p:spPr>
          <a:xfrm>
            <a:off x="3891670" y="1633825"/>
            <a:ext cx="365792" cy="335309"/>
          </a:xfrm>
          <a:prstGeom prst="rect">
            <a:avLst/>
          </a:prstGeom>
        </p:spPr>
      </p:pic>
      <p:sp>
        <p:nvSpPr>
          <p:cNvPr id="3" name="TextBox 2"/>
          <p:cNvSpPr txBox="1"/>
          <p:nvPr/>
        </p:nvSpPr>
        <p:spPr>
          <a:xfrm>
            <a:off x="4475080" y="1633825"/>
            <a:ext cx="4308653" cy="523220"/>
          </a:xfrm>
          <a:prstGeom prst="rect">
            <a:avLst/>
          </a:prstGeom>
          <a:noFill/>
        </p:spPr>
        <p:txBody>
          <a:bodyPr wrap="square" rtlCol="0">
            <a:spAutoFit/>
          </a:bodyPr>
          <a:lstStyle/>
          <a:p>
            <a:r>
              <a:rPr lang="en-US" dirty="0" smtClean="0"/>
              <a:t>Administering the AE formula grant program to the States</a:t>
            </a:r>
            <a:endParaRPr lang="en-US" dirty="0"/>
          </a:p>
        </p:txBody>
      </p:sp>
      <p:pic>
        <p:nvPicPr>
          <p:cNvPr id="4" name="Picture 3"/>
          <p:cNvPicPr>
            <a:picLocks noChangeAspect="1"/>
          </p:cNvPicPr>
          <p:nvPr/>
        </p:nvPicPr>
        <p:blipFill>
          <a:blip r:embed="rId5"/>
          <a:stretch>
            <a:fillRect/>
          </a:stretch>
        </p:blipFill>
        <p:spPr>
          <a:xfrm>
            <a:off x="3937394" y="2571750"/>
            <a:ext cx="274344" cy="341406"/>
          </a:xfrm>
          <a:prstGeom prst="rect">
            <a:avLst/>
          </a:prstGeom>
        </p:spPr>
      </p:pic>
      <p:sp>
        <p:nvSpPr>
          <p:cNvPr id="9" name="TextBox 8"/>
          <p:cNvSpPr txBox="1"/>
          <p:nvPr/>
        </p:nvSpPr>
        <p:spPr>
          <a:xfrm>
            <a:off x="4475079" y="2437985"/>
            <a:ext cx="4308653" cy="523220"/>
          </a:xfrm>
          <a:prstGeom prst="rect">
            <a:avLst/>
          </a:prstGeom>
          <a:noFill/>
        </p:spPr>
        <p:txBody>
          <a:bodyPr wrap="square" rtlCol="0">
            <a:spAutoFit/>
          </a:bodyPr>
          <a:lstStyle/>
          <a:p>
            <a:r>
              <a:rPr lang="en-US" dirty="0" smtClean="0"/>
              <a:t>Providing assistance to States to improve quality, accountability, and capacity</a:t>
            </a:r>
            <a:endParaRPr lang="en-US" dirty="0"/>
          </a:p>
        </p:txBody>
      </p:sp>
      <p:pic>
        <p:nvPicPr>
          <p:cNvPr id="5" name="Picture 4"/>
          <p:cNvPicPr>
            <a:picLocks noChangeAspect="1"/>
          </p:cNvPicPr>
          <p:nvPr/>
        </p:nvPicPr>
        <p:blipFill>
          <a:blip r:embed="rId6"/>
          <a:stretch>
            <a:fillRect/>
          </a:stretch>
        </p:blipFill>
        <p:spPr>
          <a:xfrm>
            <a:off x="3928255" y="3515772"/>
            <a:ext cx="353599" cy="353599"/>
          </a:xfrm>
          <a:prstGeom prst="rect">
            <a:avLst/>
          </a:prstGeom>
        </p:spPr>
      </p:pic>
      <p:sp>
        <p:nvSpPr>
          <p:cNvPr id="11" name="TextBox 10"/>
          <p:cNvSpPr txBox="1"/>
          <p:nvPr/>
        </p:nvSpPr>
        <p:spPr>
          <a:xfrm>
            <a:off x="4475079" y="3430961"/>
            <a:ext cx="4308653" cy="523220"/>
          </a:xfrm>
          <a:prstGeom prst="rect">
            <a:avLst/>
          </a:prstGeom>
          <a:noFill/>
        </p:spPr>
        <p:txBody>
          <a:bodyPr wrap="square" rtlCol="0">
            <a:spAutoFit/>
          </a:bodyPr>
          <a:lstStyle/>
          <a:p>
            <a:r>
              <a:rPr lang="en-US" dirty="0" smtClean="0"/>
              <a:t>Establishing national leadership activities to enhance the quality of adult education</a:t>
            </a:r>
            <a:endParaRPr lang="en-US" dirty="0"/>
          </a:p>
        </p:txBody>
      </p:sp>
      <p:pic>
        <p:nvPicPr>
          <p:cNvPr id="6" name="Picture 5"/>
          <p:cNvPicPr>
            <a:picLocks noChangeAspect="1"/>
          </p:cNvPicPr>
          <p:nvPr/>
        </p:nvPicPr>
        <p:blipFill>
          <a:blip r:embed="rId7"/>
          <a:stretch>
            <a:fillRect/>
          </a:stretch>
        </p:blipFill>
        <p:spPr>
          <a:xfrm>
            <a:off x="121800" y="2170168"/>
            <a:ext cx="2978303" cy="742988"/>
          </a:xfrm>
          <a:prstGeom prst="rect">
            <a:avLst/>
          </a:prstGeom>
        </p:spPr>
      </p:pic>
    </p:spTree>
    <p:extLst>
      <p:ext uri="{BB962C8B-B14F-4D97-AF65-F5344CB8AC3E}">
        <p14:creationId xmlns:p14="http://schemas.microsoft.com/office/powerpoint/2010/main" val="165679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3606394" y="146304"/>
            <a:ext cx="5244998" cy="94497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OCTAE Division of Adult Education &amp; Literacy (DAEL)</a:t>
            </a:r>
            <a:endParaRPr dirty="0">
              <a:latin typeface="Arial" panose="020B0604020202020204" pitchFamily="34" charset="0"/>
              <a:cs typeface="Arial" panose="020B0604020202020204" pitchFamily="34" charset="0"/>
            </a:endParaRPr>
          </a:p>
        </p:txBody>
      </p:sp>
      <p:pic>
        <p:nvPicPr>
          <p:cNvPr id="240" name="Google Shape;240;p37"/>
          <p:cNvPicPr preferRelativeResize="0"/>
          <p:nvPr/>
        </p:nvPicPr>
        <p:blipFill rotWithShape="1">
          <a:blip r:embed="rId3">
            <a:alphaModFix/>
          </a:blip>
          <a:srcRect r="63751"/>
          <a:stretch/>
        </p:blipFill>
        <p:spPr>
          <a:xfrm>
            <a:off x="0" y="25"/>
            <a:ext cx="3314707" cy="5143824"/>
          </a:xfrm>
          <a:prstGeom prst="rect">
            <a:avLst/>
          </a:prstGeom>
          <a:noFill/>
          <a:ln>
            <a:noFill/>
          </a:ln>
        </p:spPr>
      </p:pic>
      <p:sp>
        <p:nvSpPr>
          <p:cNvPr id="241" name="Google Shape;241;p37"/>
          <p:cNvSpPr/>
          <p:nvPr/>
        </p:nvSpPr>
        <p:spPr>
          <a:xfrm>
            <a:off x="331470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p:cNvSpPr txBox="1"/>
          <p:nvPr/>
        </p:nvSpPr>
        <p:spPr>
          <a:xfrm>
            <a:off x="5140085" y="1353536"/>
            <a:ext cx="1385669" cy="523220"/>
          </a:xfrm>
          <a:prstGeom prst="rect">
            <a:avLst/>
          </a:prstGeom>
          <a:noFill/>
        </p:spPr>
        <p:txBody>
          <a:bodyPr wrap="square" rtlCol="0">
            <a:spAutoFit/>
          </a:bodyPr>
          <a:lstStyle/>
          <a:p>
            <a:r>
              <a:rPr lang="en-US" dirty="0" smtClean="0">
                <a:hlinkClick r:id="rId4"/>
              </a:rPr>
              <a:t>Program </a:t>
            </a:r>
          </a:p>
          <a:p>
            <a:r>
              <a:rPr lang="en-US" dirty="0" smtClean="0">
                <a:hlinkClick r:id="rId4"/>
              </a:rPr>
              <a:t>Memorandums</a:t>
            </a:r>
            <a:endParaRPr lang="en-US" dirty="0"/>
          </a:p>
        </p:txBody>
      </p:sp>
      <p:grpSp>
        <p:nvGrpSpPr>
          <p:cNvPr id="13" name="Google Shape;7732;p62"/>
          <p:cNvGrpSpPr/>
          <p:nvPr/>
        </p:nvGrpSpPr>
        <p:grpSpPr>
          <a:xfrm>
            <a:off x="3606394" y="2014489"/>
            <a:ext cx="5486400" cy="1967789"/>
            <a:chOff x="6796238" y="3158297"/>
            <a:chExt cx="1630319" cy="677257"/>
          </a:xfrm>
        </p:grpSpPr>
        <p:cxnSp>
          <p:nvCxnSpPr>
            <p:cNvPr id="14" name="Google Shape;7733;p62"/>
            <p:cNvCxnSpPr/>
            <p:nvPr/>
          </p:nvCxnSpPr>
          <p:spPr>
            <a:xfrm>
              <a:off x="7012244" y="3664854"/>
              <a:ext cx="0" cy="170700"/>
            </a:xfrm>
            <a:prstGeom prst="straightConnector1">
              <a:avLst/>
            </a:prstGeom>
            <a:ln>
              <a:headEnd type="none" w="med" len="med"/>
              <a:tailEnd type="diamond" w="med" len="med"/>
            </a:ln>
          </p:spPr>
          <p:style>
            <a:lnRef idx="2">
              <a:schemeClr val="accent4">
                <a:shade val="50000"/>
              </a:schemeClr>
            </a:lnRef>
            <a:fillRef idx="1">
              <a:schemeClr val="accent4"/>
            </a:fillRef>
            <a:effectRef idx="0">
              <a:schemeClr val="accent4"/>
            </a:effectRef>
            <a:fontRef idx="minor">
              <a:schemeClr val="lt1"/>
            </a:fontRef>
          </p:style>
        </p:cxnSp>
        <p:cxnSp>
          <p:nvCxnSpPr>
            <p:cNvPr id="15" name="Google Shape;7734;p62"/>
            <p:cNvCxnSpPr/>
            <p:nvPr/>
          </p:nvCxnSpPr>
          <p:spPr>
            <a:xfrm>
              <a:off x="7810957" y="3664854"/>
              <a:ext cx="0" cy="170700"/>
            </a:xfrm>
            <a:prstGeom prst="straightConnector1">
              <a:avLst/>
            </a:prstGeom>
            <a:ln>
              <a:headEnd type="none" w="med" len="med"/>
              <a:tailEnd type="diamond" w="med" len="med"/>
            </a:ln>
          </p:spPr>
          <p:style>
            <a:lnRef idx="2">
              <a:schemeClr val="accent4">
                <a:shade val="50000"/>
              </a:schemeClr>
            </a:lnRef>
            <a:fillRef idx="1">
              <a:schemeClr val="accent4"/>
            </a:fillRef>
            <a:effectRef idx="0">
              <a:schemeClr val="accent4"/>
            </a:effectRef>
            <a:fontRef idx="minor">
              <a:schemeClr val="lt1"/>
            </a:fontRef>
          </p:style>
        </p:cxnSp>
        <p:cxnSp>
          <p:nvCxnSpPr>
            <p:cNvPr id="16" name="Google Shape;7735;p62"/>
            <p:cNvCxnSpPr/>
            <p:nvPr/>
          </p:nvCxnSpPr>
          <p:spPr>
            <a:xfrm rot="10800000">
              <a:off x="8196652" y="3170826"/>
              <a:ext cx="0" cy="169800"/>
            </a:xfrm>
            <a:prstGeom prst="straightConnector1">
              <a:avLst/>
            </a:prstGeom>
            <a:ln>
              <a:headEnd type="none" w="med" len="med"/>
              <a:tailEnd type="diamond" w="med" len="med"/>
            </a:ln>
          </p:spPr>
          <p:style>
            <a:lnRef idx="2">
              <a:schemeClr val="accent4">
                <a:shade val="50000"/>
              </a:schemeClr>
            </a:lnRef>
            <a:fillRef idx="1">
              <a:schemeClr val="accent4"/>
            </a:fillRef>
            <a:effectRef idx="0">
              <a:schemeClr val="accent4"/>
            </a:effectRef>
            <a:fontRef idx="minor">
              <a:schemeClr val="lt1"/>
            </a:fontRef>
          </p:style>
        </p:cxnSp>
        <p:cxnSp>
          <p:nvCxnSpPr>
            <p:cNvPr id="17" name="Google Shape;7736;p62"/>
            <p:cNvCxnSpPr/>
            <p:nvPr/>
          </p:nvCxnSpPr>
          <p:spPr>
            <a:xfrm rot="10800000">
              <a:off x="7411601" y="3158297"/>
              <a:ext cx="0" cy="170700"/>
            </a:xfrm>
            <a:prstGeom prst="straightConnector1">
              <a:avLst/>
            </a:prstGeom>
            <a:ln>
              <a:headEnd type="none" w="med" len="med"/>
              <a:tailEnd type="diamond" w="med" len="med"/>
            </a:ln>
          </p:spPr>
          <p:style>
            <a:lnRef idx="2">
              <a:schemeClr val="accent4">
                <a:shade val="50000"/>
              </a:schemeClr>
            </a:lnRef>
            <a:fillRef idx="1">
              <a:schemeClr val="accent4"/>
            </a:fillRef>
            <a:effectRef idx="0">
              <a:schemeClr val="accent4"/>
            </a:effectRef>
            <a:fontRef idx="minor">
              <a:schemeClr val="lt1"/>
            </a:fontRef>
          </p:style>
        </p:cxnSp>
        <p:grpSp>
          <p:nvGrpSpPr>
            <p:cNvPr id="18" name="Google Shape;7737;p62"/>
            <p:cNvGrpSpPr/>
            <p:nvPr/>
          </p:nvGrpSpPr>
          <p:grpSpPr>
            <a:xfrm>
              <a:off x="6796238" y="3311904"/>
              <a:ext cx="1630319" cy="377697"/>
              <a:chOff x="6796238" y="3311904"/>
              <a:chExt cx="1630319" cy="377697"/>
            </a:xfrm>
          </p:grpSpPr>
          <p:sp>
            <p:nvSpPr>
              <p:cNvPr id="19" name="Google Shape;7738;p62"/>
              <p:cNvSpPr/>
              <p:nvPr/>
            </p:nvSpPr>
            <p:spPr>
              <a:xfrm>
                <a:off x="6796238" y="3311904"/>
                <a:ext cx="798025" cy="377697"/>
              </a:xfrm>
              <a:custGeom>
                <a:avLst/>
                <a:gdLst/>
                <a:ahLst/>
                <a:cxnLst/>
                <a:rect l="l" t="t" r="r" b="b"/>
                <a:pathLst>
                  <a:path w="34368" h="16266" extrusionOk="0">
                    <a:moveTo>
                      <a:pt x="4679" y="0"/>
                    </a:moveTo>
                    <a:lnTo>
                      <a:pt x="0" y="8133"/>
                    </a:lnTo>
                    <a:lnTo>
                      <a:pt x="4679" y="16265"/>
                    </a:lnTo>
                    <a:lnTo>
                      <a:pt x="14094" y="16265"/>
                    </a:lnTo>
                    <a:lnTo>
                      <a:pt x="17913" y="9590"/>
                    </a:lnTo>
                    <a:lnTo>
                      <a:pt x="22591" y="1458"/>
                    </a:lnTo>
                    <a:lnTo>
                      <a:pt x="30301" y="1458"/>
                    </a:lnTo>
                    <a:lnTo>
                      <a:pt x="33522" y="7098"/>
                    </a:lnTo>
                    <a:lnTo>
                      <a:pt x="34367" y="5640"/>
                    </a:lnTo>
                    <a:lnTo>
                      <a:pt x="33522" y="4183"/>
                    </a:lnTo>
                    <a:lnTo>
                      <a:pt x="31146" y="0"/>
                    </a:lnTo>
                    <a:lnTo>
                      <a:pt x="21746" y="0"/>
                    </a:lnTo>
                    <a:lnTo>
                      <a:pt x="17067" y="8133"/>
                    </a:lnTo>
                    <a:lnTo>
                      <a:pt x="13234" y="14808"/>
                    </a:lnTo>
                    <a:lnTo>
                      <a:pt x="5524" y="14808"/>
                    </a:lnTo>
                    <a:lnTo>
                      <a:pt x="1706" y="8133"/>
                    </a:lnTo>
                    <a:lnTo>
                      <a:pt x="5524" y="1458"/>
                    </a:lnTo>
                    <a:lnTo>
                      <a:pt x="13234" y="1458"/>
                    </a:lnTo>
                    <a:lnTo>
                      <a:pt x="16455" y="7098"/>
                    </a:lnTo>
                    <a:lnTo>
                      <a:pt x="17301" y="5640"/>
                    </a:lnTo>
                    <a:lnTo>
                      <a:pt x="16455" y="4183"/>
                    </a:lnTo>
                    <a:lnTo>
                      <a:pt x="14094" y="0"/>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 name="Google Shape;7739;p62"/>
              <p:cNvSpPr/>
              <p:nvPr/>
            </p:nvSpPr>
            <p:spPr>
              <a:xfrm>
                <a:off x="7628207" y="3311904"/>
                <a:ext cx="798350" cy="377697"/>
              </a:xfrm>
              <a:custGeom>
                <a:avLst/>
                <a:gdLst/>
                <a:ahLst/>
                <a:cxnLst/>
                <a:rect l="l" t="t" r="r" b="b"/>
                <a:pathLst>
                  <a:path w="34382" h="16266" extrusionOk="0">
                    <a:moveTo>
                      <a:pt x="20288" y="0"/>
                    </a:moveTo>
                    <a:lnTo>
                      <a:pt x="16470" y="6675"/>
                    </a:lnTo>
                    <a:lnTo>
                      <a:pt x="11791" y="14808"/>
                    </a:lnTo>
                    <a:lnTo>
                      <a:pt x="4081" y="14808"/>
                    </a:lnTo>
                    <a:lnTo>
                      <a:pt x="860" y="9167"/>
                    </a:lnTo>
                    <a:lnTo>
                      <a:pt x="0" y="10625"/>
                    </a:lnTo>
                    <a:lnTo>
                      <a:pt x="860" y="12082"/>
                    </a:lnTo>
                    <a:lnTo>
                      <a:pt x="3221" y="16265"/>
                    </a:lnTo>
                    <a:lnTo>
                      <a:pt x="12637" y="16265"/>
                    </a:lnTo>
                    <a:lnTo>
                      <a:pt x="17315" y="8133"/>
                    </a:lnTo>
                    <a:lnTo>
                      <a:pt x="21134" y="1458"/>
                    </a:lnTo>
                    <a:lnTo>
                      <a:pt x="28858" y="1458"/>
                    </a:lnTo>
                    <a:lnTo>
                      <a:pt x="32677" y="8133"/>
                    </a:lnTo>
                    <a:lnTo>
                      <a:pt x="28858" y="14808"/>
                    </a:lnTo>
                    <a:lnTo>
                      <a:pt x="21134" y="14808"/>
                    </a:lnTo>
                    <a:lnTo>
                      <a:pt x="17927" y="9167"/>
                    </a:lnTo>
                    <a:lnTo>
                      <a:pt x="17067" y="10625"/>
                    </a:lnTo>
                    <a:lnTo>
                      <a:pt x="17927" y="12082"/>
                    </a:lnTo>
                    <a:lnTo>
                      <a:pt x="20288" y="16265"/>
                    </a:lnTo>
                    <a:lnTo>
                      <a:pt x="29703" y="16265"/>
                    </a:lnTo>
                    <a:lnTo>
                      <a:pt x="34382" y="8133"/>
                    </a:lnTo>
                    <a:lnTo>
                      <a:pt x="29703" y="0"/>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 name="Google Shape;7740;p62"/>
              <p:cNvSpPr/>
              <p:nvPr/>
            </p:nvSpPr>
            <p:spPr>
              <a:xfrm>
                <a:off x="7229098" y="3311904"/>
                <a:ext cx="762823" cy="377697"/>
              </a:xfrm>
              <a:custGeom>
                <a:avLst/>
                <a:gdLst/>
                <a:ahLst/>
                <a:cxnLst/>
                <a:rect l="l" t="t" r="r" b="b"/>
                <a:pathLst>
                  <a:path w="32852" h="16266" extrusionOk="0">
                    <a:moveTo>
                      <a:pt x="20347" y="0"/>
                    </a:moveTo>
                    <a:lnTo>
                      <a:pt x="16455" y="6675"/>
                    </a:lnTo>
                    <a:lnTo>
                      <a:pt x="11850" y="14808"/>
                    </a:lnTo>
                    <a:lnTo>
                      <a:pt x="4125" y="14808"/>
                    </a:lnTo>
                    <a:lnTo>
                      <a:pt x="846" y="9167"/>
                    </a:lnTo>
                    <a:lnTo>
                      <a:pt x="0" y="10625"/>
                    </a:lnTo>
                    <a:lnTo>
                      <a:pt x="846" y="12082"/>
                    </a:lnTo>
                    <a:lnTo>
                      <a:pt x="3280" y="16265"/>
                    </a:lnTo>
                    <a:lnTo>
                      <a:pt x="12695" y="16265"/>
                    </a:lnTo>
                    <a:lnTo>
                      <a:pt x="17315" y="8133"/>
                    </a:lnTo>
                    <a:lnTo>
                      <a:pt x="21134" y="1458"/>
                    </a:lnTo>
                    <a:lnTo>
                      <a:pt x="28902" y="1458"/>
                    </a:lnTo>
                    <a:lnTo>
                      <a:pt x="32065" y="6981"/>
                    </a:lnTo>
                    <a:lnTo>
                      <a:pt x="32852" y="5524"/>
                    </a:lnTo>
                    <a:lnTo>
                      <a:pt x="29703" y="0"/>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sp>
        <p:nvSpPr>
          <p:cNvPr id="6" name="TextBox 5"/>
          <p:cNvSpPr txBox="1"/>
          <p:nvPr/>
        </p:nvSpPr>
        <p:spPr>
          <a:xfrm>
            <a:off x="3745383" y="4142249"/>
            <a:ext cx="1463040" cy="523220"/>
          </a:xfrm>
          <a:prstGeom prst="rect">
            <a:avLst/>
          </a:prstGeom>
          <a:noFill/>
        </p:spPr>
        <p:txBody>
          <a:bodyPr wrap="square" rtlCol="0">
            <a:spAutoFit/>
          </a:bodyPr>
          <a:lstStyle/>
          <a:p>
            <a:r>
              <a:rPr lang="en-US" dirty="0" smtClean="0"/>
              <a:t>Funding AEFLA Grants</a:t>
            </a:r>
            <a:endParaRPr lang="en-US" dirty="0"/>
          </a:p>
        </p:txBody>
      </p:sp>
      <p:sp>
        <p:nvSpPr>
          <p:cNvPr id="7" name="TextBox 6"/>
          <p:cNvSpPr txBox="1"/>
          <p:nvPr/>
        </p:nvSpPr>
        <p:spPr>
          <a:xfrm>
            <a:off x="6525754" y="4142249"/>
            <a:ext cx="1104390" cy="307777"/>
          </a:xfrm>
          <a:prstGeom prst="rect">
            <a:avLst/>
          </a:prstGeom>
          <a:noFill/>
        </p:spPr>
        <p:txBody>
          <a:bodyPr wrap="square" rtlCol="0">
            <a:spAutoFit/>
          </a:bodyPr>
          <a:lstStyle/>
          <a:p>
            <a:r>
              <a:rPr lang="en-US" dirty="0" smtClean="0"/>
              <a:t>Monitoring</a:t>
            </a:r>
            <a:endParaRPr lang="en-US" dirty="0"/>
          </a:p>
        </p:txBody>
      </p:sp>
      <p:sp>
        <p:nvSpPr>
          <p:cNvPr id="8" name="TextBox 7"/>
          <p:cNvSpPr txBox="1"/>
          <p:nvPr/>
        </p:nvSpPr>
        <p:spPr>
          <a:xfrm>
            <a:off x="7863841" y="1353536"/>
            <a:ext cx="1185062" cy="523220"/>
          </a:xfrm>
          <a:prstGeom prst="rect">
            <a:avLst/>
          </a:prstGeom>
          <a:noFill/>
        </p:spPr>
        <p:txBody>
          <a:bodyPr wrap="square" rtlCol="0">
            <a:spAutoFit/>
          </a:bodyPr>
          <a:lstStyle/>
          <a:p>
            <a:r>
              <a:rPr lang="en-US" dirty="0" smtClean="0"/>
              <a:t>Leadership Activities</a:t>
            </a:r>
            <a:endParaRPr lang="en-US" dirty="0"/>
          </a:p>
        </p:txBody>
      </p:sp>
      <p:pic>
        <p:nvPicPr>
          <p:cNvPr id="10" name="Picture 9"/>
          <p:cNvPicPr>
            <a:picLocks noChangeAspect="1"/>
          </p:cNvPicPr>
          <p:nvPr/>
        </p:nvPicPr>
        <p:blipFill>
          <a:blip r:embed="rId5"/>
          <a:stretch>
            <a:fillRect/>
          </a:stretch>
        </p:blipFill>
        <p:spPr>
          <a:xfrm>
            <a:off x="99214" y="2638008"/>
            <a:ext cx="2978303" cy="742988"/>
          </a:xfrm>
          <a:prstGeom prst="rect">
            <a:avLst/>
          </a:prstGeom>
        </p:spPr>
      </p:pic>
    </p:spTree>
    <p:extLst>
      <p:ext uri="{BB962C8B-B14F-4D97-AF65-F5344CB8AC3E}">
        <p14:creationId xmlns:p14="http://schemas.microsoft.com/office/powerpoint/2010/main" val="33673270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3581952" y="249967"/>
            <a:ext cx="5103300" cy="54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NRS</a:t>
            </a:r>
            <a:endParaRPr dirty="0">
              <a:latin typeface="Arial" panose="020B0604020202020204" pitchFamily="34" charset="0"/>
              <a:cs typeface="Arial" panose="020B0604020202020204" pitchFamily="34" charset="0"/>
            </a:endParaRPr>
          </a:p>
        </p:txBody>
      </p:sp>
      <p:pic>
        <p:nvPicPr>
          <p:cNvPr id="240" name="Google Shape;240;p37"/>
          <p:cNvPicPr preferRelativeResize="0"/>
          <p:nvPr/>
        </p:nvPicPr>
        <p:blipFill rotWithShape="1">
          <a:blip r:embed="rId3">
            <a:alphaModFix/>
          </a:blip>
          <a:srcRect r="63751"/>
          <a:stretch/>
        </p:blipFill>
        <p:spPr>
          <a:xfrm>
            <a:off x="0" y="25"/>
            <a:ext cx="3314707" cy="5143824"/>
          </a:xfrm>
          <a:prstGeom prst="rect">
            <a:avLst/>
          </a:prstGeom>
          <a:noFill/>
          <a:ln>
            <a:noFill/>
          </a:ln>
        </p:spPr>
      </p:pic>
      <p:sp>
        <p:nvSpPr>
          <p:cNvPr id="241" name="Google Shape;241;p37"/>
          <p:cNvSpPr/>
          <p:nvPr/>
        </p:nvSpPr>
        <p:spPr>
          <a:xfrm>
            <a:off x="331470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8006;p62"/>
          <p:cNvGrpSpPr/>
          <p:nvPr/>
        </p:nvGrpSpPr>
        <p:grpSpPr>
          <a:xfrm>
            <a:off x="3650285" y="1119226"/>
            <a:ext cx="5340096" cy="3796588"/>
            <a:chOff x="6894650" y="2574740"/>
            <a:chExt cx="1445100" cy="492111"/>
          </a:xfrm>
        </p:grpSpPr>
        <p:sp>
          <p:nvSpPr>
            <p:cNvPr id="11" name="Google Shape;8007;p62"/>
            <p:cNvSpPr/>
            <p:nvPr/>
          </p:nvSpPr>
          <p:spPr>
            <a:xfrm>
              <a:off x="7151862" y="2854413"/>
              <a:ext cx="414806" cy="212438"/>
            </a:xfrm>
            <a:custGeom>
              <a:avLst/>
              <a:gdLst/>
              <a:ahLst/>
              <a:cxnLst/>
              <a:rect l="l" t="t" r="r" b="b"/>
              <a:pathLst>
                <a:path w="12481" h="6392" extrusionOk="0">
                  <a:moveTo>
                    <a:pt x="2" y="0"/>
                  </a:moveTo>
                  <a:lnTo>
                    <a:pt x="2" y="66"/>
                  </a:lnTo>
                  <a:cubicBezTo>
                    <a:pt x="0" y="3558"/>
                    <a:pt x="2794" y="6391"/>
                    <a:pt x="6241" y="6391"/>
                  </a:cubicBezTo>
                  <a:cubicBezTo>
                    <a:pt x="9687" y="6391"/>
                    <a:pt x="12481" y="3558"/>
                    <a:pt x="12481" y="66"/>
                  </a:cubicBezTo>
                  <a:lnTo>
                    <a:pt x="12481" y="0"/>
                  </a:lnTo>
                  <a:lnTo>
                    <a:pt x="7664" y="0"/>
                  </a:lnTo>
                  <a:cubicBezTo>
                    <a:pt x="7664" y="12"/>
                    <a:pt x="7666" y="23"/>
                    <a:pt x="7666" y="32"/>
                  </a:cubicBezTo>
                  <a:cubicBezTo>
                    <a:pt x="7666" y="838"/>
                    <a:pt x="7022" y="1490"/>
                    <a:pt x="6229" y="1490"/>
                  </a:cubicBezTo>
                  <a:cubicBezTo>
                    <a:pt x="5435" y="1490"/>
                    <a:pt x="4793" y="838"/>
                    <a:pt x="4793" y="32"/>
                  </a:cubicBezTo>
                  <a:cubicBezTo>
                    <a:pt x="4793" y="23"/>
                    <a:pt x="4795" y="12"/>
                    <a:pt x="4795" y="0"/>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008;p62"/>
            <p:cNvSpPr/>
            <p:nvPr/>
          </p:nvSpPr>
          <p:spPr>
            <a:xfrm>
              <a:off x="7664213" y="2854413"/>
              <a:ext cx="414806" cy="212438"/>
            </a:xfrm>
            <a:custGeom>
              <a:avLst/>
              <a:gdLst/>
              <a:ahLst/>
              <a:cxnLst/>
              <a:rect l="l" t="t" r="r" b="b"/>
              <a:pathLst>
                <a:path w="12481" h="6392" extrusionOk="0">
                  <a:moveTo>
                    <a:pt x="2" y="0"/>
                  </a:moveTo>
                  <a:lnTo>
                    <a:pt x="2" y="66"/>
                  </a:lnTo>
                  <a:cubicBezTo>
                    <a:pt x="0" y="3558"/>
                    <a:pt x="2794" y="6391"/>
                    <a:pt x="6241" y="6391"/>
                  </a:cubicBezTo>
                  <a:cubicBezTo>
                    <a:pt x="9687" y="6391"/>
                    <a:pt x="12481" y="3558"/>
                    <a:pt x="12481" y="66"/>
                  </a:cubicBezTo>
                  <a:lnTo>
                    <a:pt x="12481" y="0"/>
                  </a:lnTo>
                  <a:lnTo>
                    <a:pt x="7664" y="0"/>
                  </a:lnTo>
                  <a:cubicBezTo>
                    <a:pt x="7664" y="12"/>
                    <a:pt x="7666" y="23"/>
                    <a:pt x="7666" y="32"/>
                  </a:cubicBezTo>
                  <a:cubicBezTo>
                    <a:pt x="7666" y="838"/>
                    <a:pt x="7022" y="1490"/>
                    <a:pt x="6229" y="1490"/>
                  </a:cubicBezTo>
                  <a:cubicBezTo>
                    <a:pt x="5437" y="1490"/>
                    <a:pt x="4793" y="838"/>
                    <a:pt x="4793" y="32"/>
                  </a:cubicBezTo>
                  <a:cubicBezTo>
                    <a:pt x="4793" y="23"/>
                    <a:pt x="4795" y="12"/>
                    <a:pt x="4795" y="0"/>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009;p62"/>
            <p:cNvSpPr/>
            <p:nvPr/>
          </p:nvSpPr>
          <p:spPr>
            <a:xfrm>
              <a:off x="6895687" y="2575804"/>
              <a:ext cx="420489" cy="212471"/>
            </a:xfrm>
            <a:custGeom>
              <a:avLst/>
              <a:gdLst/>
              <a:ahLst/>
              <a:cxnLst/>
              <a:rect l="l" t="t" r="r" b="b"/>
              <a:pathLst>
                <a:path w="12652" h="6393" extrusionOk="0">
                  <a:moveTo>
                    <a:pt x="6326" y="0"/>
                  </a:moveTo>
                  <a:cubicBezTo>
                    <a:pt x="2832" y="0"/>
                    <a:pt x="1" y="2833"/>
                    <a:pt x="1" y="6326"/>
                  </a:cubicBezTo>
                  <a:lnTo>
                    <a:pt x="1" y="6393"/>
                  </a:lnTo>
                  <a:lnTo>
                    <a:pt x="4883" y="6393"/>
                  </a:lnTo>
                  <a:cubicBezTo>
                    <a:pt x="4883" y="6382"/>
                    <a:pt x="4882" y="6370"/>
                    <a:pt x="4882" y="6359"/>
                  </a:cubicBezTo>
                  <a:cubicBezTo>
                    <a:pt x="4882" y="5555"/>
                    <a:pt x="5534" y="4904"/>
                    <a:pt x="6337" y="4904"/>
                  </a:cubicBezTo>
                  <a:cubicBezTo>
                    <a:pt x="7141" y="4904"/>
                    <a:pt x="7793" y="5555"/>
                    <a:pt x="7793" y="6359"/>
                  </a:cubicBezTo>
                  <a:cubicBezTo>
                    <a:pt x="7793" y="6370"/>
                    <a:pt x="7791" y="6382"/>
                    <a:pt x="7791" y="6393"/>
                  </a:cubicBezTo>
                  <a:lnTo>
                    <a:pt x="12651" y="6393"/>
                  </a:lnTo>
                  <a:lnTo>
                    <a:pt x="12651" y="6326"/>
                  </a:lnTo>
                  <a:cubicBezTo>
                    <a:pt x="12651" y="2833"/>
                    <a:pt x="9820" y="0"/>
                    <a:pt x="6326" y="0"/>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010;p62"/>
            <p:cNvSpPr/>
            <p:nvPr/>
          </p:nvSpPr>
          <p:spPr>
            <a:xfrm>
              <a:off x="7399530" y="2574740"/>
              <a:ext cx="420489" cy="212438"/>
            </a:xfrm>
            <a:custGeom>
              <a:avLst/>
              <a:gdLst/>
              <a:ahLst/>
              <a:cxnLst/>
              <a:rect l="l" t="t" r="r" b="b"/>
              <a:pathLst>
                <a:path w="12652" h="6392" extrusionOk="0">
                  <a:moveTo>
                    <a:pt x="6326" y="0"/>
                  </a:moveTo>
                  <a:cubicBezTo>
                    <a:pt x="2832" y="0"/>
                    <a:pt x="1" y="2832"/>
                    <a:pt x="1" y="6326"/>
                  </a:cubicBezTo>
                  <a:lnTo>
                    <a:pt x="1" y="6391"/>
                  </a:lnTo>
                  <a:lnTo>
                    <a:pt x="4883" y="6391"/>
                  </a:lnTo>
                  <a:cubicBezTo>
                    <a:pt x="4883" y="6380"/>
                    <a:pt x="4882" y="6369"/>
                    <a:pt x="4882" y="6358"/>
                  </a:cubicBezTo>
                  <a:cubicBezTo>
                    <a:pt x="4882" y="5554"/>
                    <a:pt x="5533" y="4902"/>
                    <a:pt x="6337" y="4902"/>
                  </a:cubicBezTo>
                  <a:cubicBezTo>
                    <a:pt x="7141" y="4902"/>
                    <a:pt x="7793" y="5554"/>
                    <a:pt x="7793" y="6358"/>
                  </a:cubicBezTo>
                  <a:cubicBezTo>
                    <a:pt x="7793" y="6369"/>
                    <a:pt x="7791" y="6380"/>
                    <a:pt x="7791" y="6391"/>
                  </a:cubicBezTo>
                  <a:lnTo>
                    <a:pt x="12650" y="6391"/>
                  </a:lnTo>
                  <a:lnTo>
                    <a:pt x="12650" y="6326"/>
                  </a:lnTo>
                  <a:cubicBezTo>
                    <a:pt x="12651" y="2833"/>
                    <a:pt x="9819" y="0"/>
                    <a:pt x="6326" y="0"/>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011;p62"/>
            <p:cNvSpPr/>
            <p:nvPr/>
          </p:nvSpPr>
          <p:spPr>
            <a:xfrm>
              <a:off x="7911880" y="2574740"/>
              <a:ext cx="420489" cy="212438"/>
            </a:xfrm>
            <a:custGeom>
              <a:avLst/>
              <a:gdLst/>
              <a:ahLst/>
              <a:cxnLst/>
              <a:rect l="l" t="t" r="r" b="b"/>
              <a:pathLst>
                <a:path w="12652" h="6392" extrusionOk="0">
                  <a:moveTo>
                    <a:pt x="6326" y="0"/>
                  </a:moveTo>
                  <a:cubicBezTo>
                    <a:pt x="2832" y="0"/>
                    <a:pt x="1" y="2832"/>
                    <a:pt x="1" y="6326"/>
                  </a:cubicBezTo>
                  <a:lnTo>
                    <a:pt x="1" y="6391"/>
                  </a:lnTo>
                  <a:lnTo>
                    <a:pt x="4883" y="6391"/>
                  </a:lnTo>
                  <a:cubicBezTo>
                    <a:pt x="4883" y="6380"/>
                    <a:pt x="4882" y="6369"/>
                    <a:pt x="4882" y="6358"/>
                  </a:cubicBezTo>
                  <a:cubicBezTo>
                    <a:pt x="4882" y="5554"/>
                    <a:pt x="5533" y="4902"/>
                    <a:pt x="6337" y="4902"/>
                  </a:cubicBezTo>
                  <a:cubicBezTo>
                    <a:pt x="7141" y="4902"/>
                    <a:pt x="7793" y="5554"/>
                    <a:pt x="7793" y="6358"/>
                  </a:cubicBezTo>
                  <a:cubicBezTo>
                    <a:pt x="7793" y="6369"/>
                    <a:pt x="7791" y="6380"/>
                    <a:pt x="7791" y="6391"/>
                  </a:cubicBezTo>
                  <a:lnTo>
                    <a:pt x="12650" y="6391"/>
                  </a:lnTo>
                  <a:lnTo>
                    <a:pt x="12650" y="6326"/>
                  </a:lnTo>
                  <a:cubicBezTo>
                    <a:pt x="12651" y="2833"/>
                    <a:pt x="9819" y="0"/>
                    <a:pt x="6326" y="0"/>
                  </a:cubicBezTo>
                  <a:close/>
                </a:path>
              </a:pathLst>
            </a:cu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 name="Google Shape;8012;p62"/>
            <p:cNvCxnSpPr/>
            <p:nvPr/>
          </p:nvCxnSpPr>
          <p:spPr>
            <a:xfrm>
              <a:off x="6894650" y="2821921"/>
              <a:ext cx="1445100" cy="0"/>
            </a:xfrm>
            <a:prstGeom prst="straightConnector1">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cxnSp>
      </p:grpSp>
      <p:sp>
        <p:nvSpPr>
          <p:cNvPr id="5" name="TextBox 4"/>
          <p:cNvSpPr txBox="1"/>
          <p:nvPr/>
        </p:nvSpPr>
        <p:spPr>
          <a:xfrm>
            <a:off x="3816219" y="1685421"/>
            <a:ext cx="1236269" cy="523220"/>
          </a:xfrm>
          <a:prstGeom prst="rect">
            <a:avLst/>
          </a:prstGeom>
          <a:noFill/>
        </p:spPr>
        <p:txBody>
          <a:bodyPr wrap="square" rtlCol="0">
            <a:spAutoFit/>
          </a:bodyPr>
          <a:lstStyle/>
          <a:p>
            <a:r>
              <a:rPr lang="en-US" dirty="0" smtClean="0"/>
              <a:t>Performance Indicators</a:t>
            </a:r>
            <a:endParaRPr lang="en-US" dirty="0"/>
          </a:p>
        </p:txBody>
      </p:sp>
      <p:sp>
        <p:nvSpPr>
          <p:cNvPr id="6" name="TextBox 5"/>
          <p:cNvSpPr txBox="1"/>
          <p:nvPr/>
        </p:nvSpPr>
        <p:spPr>
          <a:xfrm>
            <a:off x="5768035" y="1685421"/>
            <a:ext cx="1104595" cy="523220"/>
          </a:xfrm>
          <a:prstGeom prst="rect">
            <a:avLst/>
          </a:prstGeom>
          <a:noFill/>
        </p:spPr>
        <p:txBody>
          <a:bodyPr wrap="square" rtlCol="0">
            <a:spAutoFit/>
          </a:bodyPr>
          <a:lstStyle/>
          <a:p>
            <a:r>
              <a:rPr lang="en-US" dirty="0" smtClean="0"/>
              <a:t>Outcome Measures</a:t>
            </a:r>
            <a:endParaRPr lang="en-US" dirty="0"/>
          </a:p>
        </p:txBody>
      </p:sp>
      <p:sp>
        <p:nvSpPr>
          <p:cNvPr id="7" name="TextBox 6"/>
          <p:cNvSpPr txBox="1"/>
          <p:nvPr/>
        </p:nvSpPr>
        <p:spPr>
          <a:xfrm>
            <a:off x="7746796" y="1685421"/>
            <a:ext cx="1089965" cy="523220"/>
          </a:xfrm>
          <a:prstGeom prst="rect">
            <a:avLst/>
          </a:prstGeom>
          <a:noFill/>
        </p:spPr>
        <p:txBody>
          <a:bodyPr wrap="square" rtlCol="0">
            <a:spAutoFit/>
          </a:bodyPr>
          <a:lstStyle/>
          <a:p>
            <a:r>
              <a:rPr lang="en-US" dirty="0" smtClean="0"/>
              <a:t>Data Collection </a:t>
            </a:r>
            <a:endParaRPr lang="en-US" dirty="0"/>
          </a:p>
        </p:txBody>
      </p:sp>
      <p:sp>
        <p:nvSpPr>
          <p:cNvPr id="8" name="TextBox 7"/>
          <p:cNvSpPr txBox="1"/>
          <p:nvPr/>
        </p:nvSpPr>
        <p:spPr>
          <a:xfrm>
            <a:off x="4869860" y="3805235"/>
            <a:ext cx="1177747" cy="523220"/>
          </a:xfrm>
          <a:prstGeom prst="rect">
            <a:avLst/>
          </a:prstGeom>
          <a:noFill/>
        </p:spPr>
        <p:txBody>
          <a:bodyPr wrap="square" rtlCol="0">
            <a:spAutoFit/>
          </a:bodyPr>
          <a:lstStyle/>
          <a:p>
            <a:r>
              <a:rPr lang="en-US" dirty="0" smtClean="0"/>
              <a:t>Reporting Procedures</a:t>
            </a:r>
            <a:endParaRPr lang="en-US" dirty="0"/>
          </a:p>
        </p:txBody>
      </p:sp>
      <p:sp>
        <p:nvSpPr>
          <p:cNvPr id="9" name="TextBox 8"/>
          <p:cNvSpPr txBox="1"/>
          <p:nvPr/>
        </p:nvSpPr>
        <p:spPr>
          <a:xfrm>
            <a:off x="6700723" y="3697513"/>
            <a:ext cx="1250899" cy="738664"/>
          </a:xfrm>
          <a:prstGeom prst="rect">
            <a:avLst/>
          </a:prstGeom>
          <a:noFill/>
        </p:spPr>
        <p:txBody>
          <a:bodyPr wrap="square" rtlCol="0">
            <a:spAutoFit/>
          </a:bodyPr>
          <a:lstStyle/>
          <a:p>
            <a:r>
              <a:rPr lang="en-US" dirty="0" smtClean="0"/>
              <a:t>Definitions, Clarifications, Regulations</a:t>
            </a:r>
            <a:endParaRPr lang="en-US" dirty="0"/>
          </a:p>
        </p:txBody>
      </p:sp>
      <p:pic>
        <p:nvPicPr>
          <p:cNvPr id="18" name="Picture 17"/>
          <p:cNvPicPr>
            <a:picLocks noChangeAspect="1"/>
          </p:cNvPicPr>
          <p:nvPr/>
        </p:nvPicPr>
        <p:blipFill>
          <a:blip r:embed="rId4"/>
          <a:stretch>
            <a:fillRect/>
          </a:stretch>
        </p:blipFill>
        <p:spPr>
          <a:xfrm>
            <a:off x="2145" y="2420523"/>
            <a:ext cx="3310415" cy="1048603"/>
          </a:xfrm>
          <a:prstGeom prst="rect">
            <a:avLst/>
          </a:prstGeom>
        </p:spPr>
      </p:pic>
    </p:spTree>
    <p:extLst>
      <p:ext uri="{BB962C8B-B14F-4D97-AF65-F5344CB8AC3E}">
        <p14:creationId xmlns:p14="http://schemas.microsoft.com/office/powerpoint/2010/main" val="11044464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3314700" y="542575"/>
            <a:ext cx="5103300" cy="54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NRS</a:t>
            </a:r>
            <a:endParaRPr dirty="0">
              <a:latin typeface="Arial" panose="020B0604020202020204" pitchFamily="34" charset="0"/>
              <a:cs typeface="Arial" panose="020B0604020202020204" pitchFamily="34" charset="0"/>
            </a:endParaRPr>
          </a:p>
        </p:txBody>
      </p:sp>
      <p:pic>
        <p:nvPicPr>
          <p:cNvPr id="240" name="Google Shape;240;p37"/>
          <p:cNvPicPr preferRelativeResize="0"/>
          <p:nvPr/>
        </p:nvPicPr>
        <p:blipFill rotWithShape="1">
          <a:blip r:embed="rId3">
            <a:alphaModFix/>
          </a:blip>
          <a:srcRect r="63751"/>
          <a:stretch/>
        </p:blipFill>
        <p:spPr>
          <a:xfrm>
            <a:off x="0" y="25"/>
            <a:ext cx="3314707" cy="5143824"/>
          </a:xfrm>
          <a:prstGeom prst="rect">
            <a:avLst/>
          </a:prstGeom>
          <a:noFill/>
          <a:ln>
            <a:noFill/>
          </a:ln>
        </p:spPr>
      </p:pic>
      <p:sp>
        <p:nvSpPr>
          <p:cNvPr id="241" name="Google Shape;241;p37"/>
          <p:cNvSpPr/>
          <p:nvPr/>
        </p:nvSpPr>
        <p:spPr>
          <a:xfrm>
            <a:off x="331470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362;p67"/>
          <p:cNvSpPr/>
          <p:nvPr/>
        </p:nvSpPr>
        <p:spPr>
          <a:xfrm>
            <a:off x="3949591" y="1633825"/>
            <a:ext cx="370057" cy="372647"/>
          </a:xfrm>
          <a:custGeom>
            <a:avLst/>
            <a:gdLst/>
            <a:ahLst/>
            <a:cxnLst/>
            <a:rect l="l" t="t" r="r" b="b"/>
            <a:pathLst>
              <a:path w="12572" h="12660" extrusionOk="0">
                <a:moveTo>
                  <a:pt x="2773" y="840"/>
                </a:moveTo>
                <a:cubicBezTo>
                  <a:pt x="3025" y="840"/>
                  <a:pt x="3183" y="1061"/>
                  <a:pt x="3183" y="1250"/>
                </a:cubicBezTo>
                <a:lnTo>
                  <a:pt x="3183" y="2888"/>
                </a:lnTo>
                <a:cubicBezTo>
                  <a:pt x="3183" y="3140"/>
                  <a:pt x="2962" y="3298"/>
                  <a:pt x="2773" y="3298"/>
                </a:cubicBezTo>
                <a:cubicBezTo>
                  <a:pt x="2553" y="3298"/>
                  <a:pt x="2395" y="3109"/>
                  <a:pt x="2332" y="2888"/>
                </a:cubicBezTo>
                <a:lnTo>
                  <a:pt x="2332" y="1250"/>
                </a:lnTo>
                <a:cubicBezTo>
                  <a:pt x="2332" y="998"/>
                  <a:pt x="2553" y="840"/>
                  <a:pt x="2773" y="840"/>
                </a:cubicBezTo>
                <a:close/>
                <a:moveTo>
                  <a:pt x="9673" y="840"/>
                </a:moveTo>
                <a:cubicBezTo>
                  <a:pt x="9925" y="840"/>
                  <a:pt x="10082" y="1061"/>
                  <a:pt x="10082" y="1250"/>
                </a:cubicBezTo>
                <a:lnTo>
                  <a:pt x="10082" y="2888"/>
                </a:lnTo>
                <a:cubicBezTo>
                  <a:pt x="10082" y="3140"/>
                  <a:pt x="9862" y="3298"/>
                  <a:pt x="9673" y="3298"/>
                </a:cubicBezTo>
                <a:cubicBezTo>
                  <a:pt x="9452" y="3298"/>
                  <a:pt x="9295" y="3109"/>
                  <a:pt x="9232" y="2888"/>
                </a:cubicBezTo>
                <a:lnTo>
                  <a:pt x="9232" y="1250"/>
                </a:lnTo>
                <a:cubicBezTo>
                  <a:pt x="9232" y="998"/>
                  <a:pt x="9452" y="840"/>
                  <a:pt x="9673" y="840"/>
                </a:cubicBezTo>
                <a:close/>
                <a:moveTo>
                  <a:pt x="11374" y="2479"/>
                </a:moveTo>
                <a:cubicBezTo>
                  <a:pt x="11469" y="2479"/>
                  <a:pt x="11595" y="2542"/>
                  <a:pt x="11689" y="2668"/>
                </a:cubicBezTo>
                <a:cubicBezTo>
                  <a:pt x="11752" y="2794"/>
                  <a:pt x="11721" y="2857"/>
                  <a:pt x="11721" y="2983"/>
                </a:cubicBezTo>
                <a:lnTo>
                  <a:pt x="11721" y="4936"/>
                </a:lnTo>
                <a:lnTo>
                  <a:pt x="694" y="4936"/>
                </a:lnTo>
                <a:lnTo>
                  <a:pt x="694" y="2983"/>
                </a:lnTo>
                <a:cubicBezTo>
                  <a:pt x="694" y="2857"/>
                  <a:pt x="694" y="2794"/>
                  <a:pt x="725" y="2668"/>
                </a:cubicBezTo>
                <a:cubicBezTo>
                  <a:pt x="820" y="2542"/>
                  <a:pt x="946" y="2479"/>
                  <a:pt x="1040" y="2479"/>
                </a:cubicBezTo>
                <a:lnTo>
                  <a:pt x="1513" y="2479"/>
                </a:lnTo>
                <a:lnTo>
                  <a:pt x="1513" y="2888"/>
                </a:lnTo>
                <a:cubicBezTo>
                  <a:pt x="1513" y="3614"/>
                  <a:pt x="2132" y="4133"/>
                  <a:pt x="2803" y="4133"/>
                </a:cubicBezTo>
                <a:cubicBezTo>
                  <a:pt x="2919" y="4133"/>
                  <a:pt x="3036" y="4118"/>
                  <a:pt x="3151" y="4085"/>
                </a:cubicBezTo>
                <a:cubicBezTo>
                  <a:pt x="3655" y="3928"/>
                  <a:pt x="4002" y="3455"/>
                  <a:pt x="4002" y="2888"/>
                </a:cubicBezTo>
                <a:lnTo>
                  <a:pt x="4002" y="2479"/>
                </a:lnTo>
                <a:lnTo>
                  <a:pt x="8413" y="2479"/>
                </a:lnTo>
                <a:lnTo>
                  <a:pt x="8413" y="2888"/>
                </a:lnTo>
                <a:cubicBezTo>
                  <a:pt x="8413" y="3455"/>
                  <a:pt x="8759" y="3928"/>
                  <a:pt x="9263" y="4085"/>
                </a:cubicBezTo>
                <a:cubicBezTo>
                  <a:pt x="9379" y="4118"/>
                  <a:pt x="9496" y="4133"/>
                  <a:pt x="9612" y="4133"/>
                </a:cubicBezTo>
                <a:cubicBezTo>
                  <a:pt x="10282" y="4133"/>
                  <a:pt x="10902" y="3614"/>
                  <a:pt x="10902" y="2888"/>
                </a:cubicBezTo>
                <a:lnTo>
                  <a:pt x="10902" y="2479"/>
                </a:lnTo>
                <a:close/>
                <a:moveTo>
                  <a:pt x="11721" y="5787"/>
                </a:moveTo>
                <a:lnTo>
                  <a:pt x="11721" y="11457"/>
                </a:lnTo>
                <a:cubicBezTo>
                  <a:pt x="11721" y="11678"/>
                  <a:pt x="11532" y="11835"/>
                  <a:pt x="11280" y="11867"/>
                </a:cubicBezTo>
                <a:lnTo>
                  <a:pt x="1072" y="11867"/>
                </a:lnTo>
                <a:cubicBezTo>
                  <a:pt x="851" y="11867"/>
                  <a:pt x="694" y="11678"/>
                  <a:pt x="694" y="11457"/>
                </a:cubicBezTo>
                <a:lnTo>
                  <a:pt x="694" y="5787"/>
                </a:lnTo>
                <a:close/>
                <a:moveTo>
                  <a:pt x="2825" y="1"/>
                </a:moveTo>
                <a:cubicBezTo>
                  <a:pt x="2180" y="1"/>
                  <a:pt x="1608" y="526"/>
                  <a:pt x="1608" y="1250"/>
                </a:cubicBezTo>
                <a:lnTo>
                  <a:pt x="1608" y="1691"/>
                </a:lnTo>
                <a:lnTo>
                  <a:pt x="1135" y="1691"/>
                </a:lnTo>
                <a:cubicBezTo>
                  <a:pt x="851" y="1691"/>
                  <a:pt x="568" y="1785"/>
                  <a:pt x="379" y="2006"/>
                </a:cubicBezTo>
                <a:cubicBezTo>
                  <a:pt x="158" y="2227"/>
                  <a:pt x="1" y="2542"/>
                  <a:pt x="1" y="2888"/>
                </a:cubicBezTo>
                <a:lnTo>
                  <a:pt x="1" y="11457"/>
                </a:lnTo>
                <a:cubicBezTo>
                  <a:pt x="1" y="12087"/>
                  <a:pt x="486" y="12659"/>
                  <a:pt x="1102" y="12659"/>
                </a:cubicBezTo>
                <a:cubicBezTo>
                  <a:pt x="1134" y="12659"/>
                  <a:pt x="1166" y="12658"/>
                  <a:pt x="1198" y="12655"/>
                </a:cubicBezTo>
                <a:lnTo>
                  <a:pt x="11311" y="12655"/>
                </a:lnTo>
                <a:cubicBezTo>
                  <a:pt x="12004" y="12655"/>
                  <a:pt x="12571" y="12119"/>
                  <a:pt x="12571" y="11457"/>
                </a:cubicBezTo>
                <a:lnTo>
                  <a:pt x="12571" y="2888"/>
                </a:lnTo>
                <a:cubicBezTo>
                  <a:pt x="12571" y="2542"/>
                  <a:pt x="12414" y="2227"/>
                  <a:pt x="12193" y="2006"/>
                </a:cubicBezTo>
                <a:cubicBezTo>
                  <a:pt x="12004" y="1785"/>
                  <a:pt x="11721" y="1691"/>
                  <a:pt x="11437" y="1691"/>
                </a:cubicBezTo>
                <a:lnTo>
                  <a:pt x="10965" y="1691"/>
                </a:lnTo>
                <a:lnTo>
                  <a:pt x="10965" y="1250"/>
                </a:lnTo>
                <a:cubicBezTo>
                  <a:pt x="10965" y="526"/>
                  <a:pt x="10392" y="1"/>
                  <a:pt x="9747" y="1"/>
                </a:cubicBezTo>
                <a:cubicBezTo>
                  <a:pt x="9577" y="1"/>
                  <a:pt x="9402" y="37"/>
                  <a:pt x="9232" y="116"/>
                </a:cubicBezTo>
                <a:cubicBezTo>
                  <a:pt x="8759" y="305"/>
                  <a:pt x="8507" y="746"/>
                  <a:pt x="8507" y="1250"/>
                </a:cubicBezTo>
                <a:lnTo>
                  <a:pt x="8507" y="1691"/>
                </a:lnTo>
                <a:lnTo>
                  <a:pt x="4096" y="1691"/>
                </a:lnTo>
                <a:lnTo>
                  <a:pt x="4096" y="1250"/>
                </a:lnTo>
                <a:cubicBezTo>
                  <a:pt x="4096" y="746"/>
                  <a:pt x="3781" y="305"/>
                  <a:pt x="3340" y="116"/>
                </a:cubicBezTo>
                <a:cubicBezTo>
                  <a:pt x="3170" y="37"/>
                  <a:pt x="2995" y="1"/>
                  <a:pt x="2825" y="1"/>
                </a:cubicBezTo>
                <a:close/>
              </a:path>
            </a:pathLst>
          </a:custGeom>
          <a:solidFill>
            <a:srgbClr val="5F7D9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 name="TextBox 3"/>
          <p:cNvSpPr txBox="1"/>
          <p:nvPr/>
        </p:nvSpPr>
        <p:spPr>
          <a:xfrm>
            <a:off x="4718304" y="1633825"/>
            <a:ext cx="3699696" cy="523220"/>
          </a:xfrm>
          <a:prstGeom prst="rect">
            <a:avLst/>
          </a:prstGeom>
          <a:noFill/>
        </p:spPr>
        <p:txBody>
          <a:bodyPr wrap="square" rtlCol="0">
            <a:spAutoFit/>
          </a:bodyPr>
          <a:lstStyle/>
          <a:p>
            <a:r>
              <a:rPr lang="en-US" dirty="0" smtClean="0"/>
              <a:t>NRS Technical Assistance Guide can be found </a:t>
            </a:r>
            <a:r>
              <a:rPr lang="en-US" dirty="0" smtClean="0">
                <a:hlinkClick r:id="rId4"/>
              </a:rPr>
              <a:t>here</a:t>
            </a:r>
            <a:r>
              <a:rPr lang="en-US" dirty="0" smtClean="0"/>
              <a:t>.</a:t>
            </a:r>
            <a:endParaRPr lang="en-US" dirty="0"/>
          </a:p>
        </p:txBody>
      </p:sp>
      <p:pic>
        <p:nvPicPr>
          <p:cNvPr id="5" name="Picture 4"/>
          <p:cNvPicPr>
            <a:picLocks noChangeAspect="1"/>
          </p:cNvPicPr>
          <p:nvPr/>
        </p:nvPicPr>
        <p:blipFill>
          <a:blip r:embed="rId5"/>
          <a:stretch>
            <a:fillRect/>
          </a:stretch>
        </p:blipFill>
        <p:spPr>
          <a:xfrm>
            <a:off x="3949591" y="2549022"/>
            <a:ext cx="377985" cy="314417"/>
          </a:xfrm>
          <a:prstGeom prst="rect">
            <a:avLst/>
          </a:prstGeom>
        </p:spPr>
      </p:pic>
      <p:sp>
        <p:nvSpPr>
          <p:cNvPr id="6" name="TextBox 5"/>
          <p:cNvSpPr txBox="1"/>
          <p:nvPr/>
        </p:nvSpPr>
        <p:spPr>
          <a:xfrm>
            <a:off x="4776826" y="2571750"/>
            <a:ext cx="3218688" cy="523220"/>
          </a:xfrm>
          <a:prstGeom prst="rect">
            <a:avLst/>
          </a:prstGeom>
          <a:noFill/>
        </p:spPr>
        <p:txBody>
          <a:bodyPr wrap="square" rtlCol="0">
            <a:spAutoFit/>
          </a:bodyPr>
          <a:lstStyle/>
          <a:p>
            <a:r>
              <a:rPr lang="en-US" dirty="0" smtClean="0"/>
              <a:t>Self-paced online learning courses can be found </a:t>
            </a:r>
            <a:r>
              <a:rPr lang="en-US" dirty="0" smtClean="0">
                <a:hlinkClick r:id="rId6"/>
              </a:rPr>
              <a:t>here</a:t>
            </a:r>
            <a:r>
              <a:rPr lang="en-US" dirty="0" smtClean="0"/>
              <a:t>.</a:t>
            </a:r>
            <a:endParaRPr lang="en-US" dirty="0"/>
          </a:p>
        </p:txBody>
      </p:sp>
      <p:pic>
        <p:nvPicPr>
          <p:cNvPr id="7" name="Picture 6"/>
          <p:cNvPicPr>
            <a:picLocks noChangeAspect="1"/>
          </p:cNvPicPr>
          <p:nvPr/>
        </p:nvPicPr>
        <p:blipFill>
          <a:blip r:embed="rId7"/>
          <a:stretch>
            <a:fillRect/>
          </a:stretch>
        </p:blipFill>
        <p:spPr>
          <a:xfrm>
            <a:off x="3949591" y="3531243"/>
            <a:ext cx="377985" cy="377985"/>
          </a:xfrm>
          <a:prstGeom prst="rect">
            <a:avLst/>
          </a:prstGeom>
        </p:spPr>
      </p:pic>
      <p:sp>
        <p:nvSpPr>
          <p:cNvPr id="9" name="TextBox 8"/>
          <p:cNvSpPr txBox="1"/>
          <p:nvPr/>
        </p:nvSpPr>
        <p:spPr>
          <a:xfrm>
            <a:off x="4857293" y="3613709"/>
            <a:ext cx="3364992" cy="307777"/>
          </a:xfrm>
          <a:prstGeom prst="rect">
            <a:avLst/>
          </a:prstGeom>
          <a:noFill/>
        </p:spPr>
        <p:txBody>
          <a:bodyPr wrap="square" rtlCol="0">
            <a:spAutoFit/>
          </a:bodyPr>
          <a:lstStyle/>
          <a:p>
            <a:r>
              <a:rPr lang="en-US" dirty="0" smtClean="0"/>
              <a:t>In-person training</a:t>
            </a:r>
            <a:endParaRPr lang="en-US" dirty="0"/>
          </a:p>
        </p:txBody>
      </p:sp>
      <p:sp>
        <p:nvSpPr>
          <p:cNvPr id="10" name="TextBox 9"/>
          <p:cNvSpPr txBox="1"/>
          <p:nvPr/>
        </p:nvSpPr>
        <p:spPr>
          <a:xfrm>
            <a:off x="4857293" y="4440225"/>
            <a:ext cx="3833165" cy="307777"/>
          </a:xfrm>
          <a:prstGeom prst="rect">
            <a:avLst/>
          </a:prstGeom>
          <a:noFill/>
        </p:spPr>
        <p:txBody>
          <a:bodyPr wrap="square" rtlCol="0">
            <a:spAutoFit/>
          </a:bodyPr>
          <a:lstStyle/>
          <a:p>
            <a:r>
              <a:rPr lang="en-US" dirty="0" smtClean="0"/>
              <a:t> Other resources</a:t>
            </a:r>
            <a:endParaRPr lang="en-US" dirty="0"/>
          </a:p>
        </p:txBody>
      </p:sp>
      <p:pic>
        <p:nvPicPr>
          <p:cNvPr id="11" name="Picture 10"/>
          <p:cNvPicPr>
            <a:picLocks noChangeAspect="1"/>
          </p:cNvPicPr>
          <p:nvPr/>
        </p:nvPicPr>
        <p:blipFill>
          <a:blip r:embed="rId8"/>
          <a:stretch>
            <a:fillRect/>
          </a:stretch>
        </p:blipFill>
        <p:spPr>
          <a:xfrm>
            <a:off x="3949591" y="4430715"/>
            <a:ext cx="365792" cy="292633"/>
          </a:xfrm>
          <a:prstGeom prst="rect">
            <a:avLst/>
          </a:prstGeom>
        </p:spPr>
      </p:pic>
      <p:pic>
        <p:nvPicPr>
          <p:cNvPr id="12" name="Picture 11"/>
          <p:cNvPicPr>
            <a:picLocks noChangeAspect="1"/>
          </p:cNvPicPr>
          <p:nvPr/>
        </p:nvPicPr>
        <p:blipFill>
          <a:blip r:embed="rId9"/>
          <a:stretch>
            <a:fillRect/>
          </a:stretch>
        </p:blipFill>
        <p:spPr>
          <a:xfrm>
            <a:off x="0" y="2180117"/>
            <a:ext cx="3310662" cy="1052226"/>
          </a:xfrm>
          <a:prstGeom prst="rect">
            <a:avLst/>
          </a:prstGeom>
        </p:spPr>
      </p:pic>
    </p:spTree>
    <p:extLst>
      <p:ext uri="{BB962C8B-B14F-4D97-AF65-F5344CB8AC3E}">
        <p14:creationId xmlns:p14="http://schemas.microsoft.com/office/powerpoint/2010/main" val="174336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7"/>
        <p:cNvGrpSpPr/>
        <p:nvPr/>
      </p:nvGrpSpPr>
      <p:grpSpPr>
        <a:xfrm>
          <a:off x="0" y="0"/>
          <a:ext cx="0" cy="0"/>
          <a:chOff x="0" y="0"/>
          <a:chExt cx="0" cy="0"/>
        </a:xfrm>
      </p:grpSpPr>
      <p:sp>
        <p:nvSpPr>
          <p:cNvPr id="238" name="Google Shape;238;p37"/>
          <p:cNvSpPr txBox="1">
            <a:spLocks noGrp="1"/>
          </p:cNvSpPr>
          <p:nvPr>
            <p:ph type="title"/>
          </p:nvPr>
        </p:nvSpPr>
        <p:spPr>
          <a:xfrm>
            <a:off x="3314700" y="542575"/>
            <a:ext cx="5103300" cy="548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smtClean="0">
                <a:latin typeface="Arial" panose="020B0604020202020204" pitchFamily="34" charset="0"/>
                <a:cs typeface="Arial" panose="020B0604020202020204" pitchFamily="34" charset="0"/>
              </a:rPr>
              <a:t>NRS: Implementation Guidelines</a:t>
            </a:r>
            <a:endParaRPr dirty="0">
              <a:latin typeface="Arial" panose="020B0604020202020204" pitchFamily="34" charset="0"/>
              <a:cs typeface="Arial" panose="020B0604020202020204" pitchFamily="34" charset="0"/>
            </a:endParaRPr>
          </a:p>
        </p:txBody>
      </p:sp>
      <p:pic>
        <p:nvPicPr>
          <p:cNvPr id="240" name="Google Shape;240;p37"/>
          <p:cNvPicPr preferRelativeResize="0"/>
          <p:nvPr/>
        </p:nvPicPr>
        <p:blipFill rotWithShape="1">
          <a:blip r:embed="rId3">
            <a:alphaModFix/>
          </a:blip>
          <a:srcRect r="63751"/>
          <a:stretch/>
        </p:blipFill>
        <p:spPr>
          <a:xfrm>
            <a:off x="0" y="25"/>
            <a:ext cx="3314707" cy="5143824"/>
          </a:xfrm>
          <a:prstGeom prst="rect">
            <a:avLst/>
          </a:prstGeom>
          <a:noFill/>
          <a:ln>
            <a:noFill/>
          </a:ln>
        </p:spPr>
      </p:pic>
      <p:sp>
        <p:nvSpPr>
          <p:cNvPr id="241" name="Google Shape;241;p37"/>
          <p:cNvSpPr/>
          <p:nvPr/>
        </p:nvSpPr>
        <p:spPr>
          <a:xfrm>
            <a:off x="331470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8853;p65"/>
          <p:cNvGrpSpPr/>
          <p:nvPr/>
        </p:nvGrpSpPr>
        <p:grpSpPr>
          <a:xfrm>
            <a:off x="3508200" y="1433779"/>
            <a:ext cx="5577277" cy="3709721"/>
            <a:chOff x="5230575" y="1554475"/>
            <a:chExt cx="2137150" cy="1550150"/>
          </a:xfrm>
        </p:grpSpPr>
        <p:sp>
          <p:nvSpPr>
            <p:cNvPr id="7" name="Google Shape;8854;p65"/>
            <p:cNvSpPr/>
            <p:nvPr/>
          </p:nvSpPr>
          <p:spPr>
            <a:xfrm>
              <a:off x="6296450" y="2863325"/>
              <a:ext cx="1071275" cy="157150"/>
            </a:xfrm>
            <a:custGeom>
              <a:avLst/>
              <a:gdLst/>
              <a:ahLst/>
              <a:cxnLst/>
              <a:rect l="l" t="t" r="r" b="b"/>
              <a:pathLst>
                <a:path w="42851" h="6286" extrusionOk="0">
                  <a:moveTo>
                    <a:pt x="0" y="1"/>
                  </a:moveTo>
                  <a:lnTo>
                    <a:pt x="0" y="6286"/>
                  </a:lnTo>
                  <a:lnTo>
                    <a:pt x="42851" y="6286"/>
                  </a:lnTo>
                  <a:lnTo>
                    <a:pt x="42851" y="1"/>
                  </a:lnTo>
                  <a:close/>
                </a:path>
              </a:pathLst>
            </a:custGeom>
            <a:ln>
              <a:headEnd type="none" w="sm" len="sm"/>
              <a:tailEnd type="none" w="sm" len="s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Reporting</a:t>
              </a:r>
              <a:endParaRPr dirty="0"/>
            </a:p>
          </p:txBody>
        </p:sp>
        <p:sp>
          <p:nvSpPr>
            <p:cNvPr id="8" name="Google Shape;8855;p65"/>
            <p:cNvSpPr/>
            <p:nvPr/>
          </p:nvSpPr>
          <p:spPr>
            <a:xfrm>
              <a:off x="5230575" y="2863325"/>
              <a:ext cx="1071350" cy="157150"/>
            </a:xfrm>
            <a:custGeom>
              <a:avLst/>
              <a:gdLst/>
              <a:ahLst/>
              <a:cxnLst/>
              <a:rect l="l" t="t" r="r" b="b"/>
              <a:pathLst>
                <a:path w="42854" h="6286" extrusionOk="0">
                  <a:moveTo>
                    <a:pt x="0" y="1"/>
                  </a:moveTo>
                  <a:lnTo>
                    <a:pt x="0" y="6286"/>
                  </a:lnTo>
                  <a:lnTo>
                    <a:pt x="42854" y="6286"/>
                  </a:lnTo>
                  <a:lnTo>
                    <a:pt x="42854" y="1"/>
                  </a:lnTo>
                  <a:close/>
                </a:path>
              </a:pathLst>
            </a:custGeom>
            <a:ln>
              <a:headEnd type="none" w="sm" len="sm"/>
              <a:tailEnd type="none" w="sm" len="s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Quality Control</a:t>
              </a:r>
              <a:endParaRPr dirty="0"/>
            </a:p>
          </p:txBody>
        </p:sp>
        <p:sp>
          <p:nvSpPr>
            <p:cNvPr id="9" name="Google Shape;8856;p65"/>
            <p:cNvSpPr/>
            <p:nvPr/>
          </p:nvSpPr>
          <p:spPr>
            <a:xfrm>
              <a:off x="6296450" y="2611125"/>
              <a:ext cx="1071275" cy="157150"/>
            </a:xfrm>
            <a:custGeom>
              <a:avLst/>
              <a:gdLst/>
              <a:ahLst/>
              <a:cxnLst/>
              <a:rect l="l" t="t" r="r" b="b"/>
              <a:pathLst>
                <a:path w="42851" h="6286" extrusionOk="0">
                  <a:moveTo>
                    <a:pt x="0" y="0"/>
                  </a:moveTo>
                  <a:lnTo>
                    <a:pt x="0" y="6285"/>
                  </a:lnTo>
                  <a:lnTo>
                    <a:pt x="42851" y="6285"/>
                  </a:lnTo>
                  <a:lnTo>
                    <a:pt x="42851" y="0"/>
                  </a:lnTo>
                  <a:close/>
                </a:path>
              </a:pathLst>
            </a:custGeom>
            <a:ln>
              <a:headEnd type="none" w="sm" len="sm"/>
              <a:tailEnd type="none" w="sm" len="s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t>Data Collection Policies &amp; Procedures</a:t>
              </a:r>
              <a:endParaRPr dirty="0"/>
            </a:p>
          </p:txBody>
        </p:sp>
        <p:sp>
          <p:nvSpPr>
            <p:cNvPr id="10" name="Google Shape;8857;p65"/>
            <p:cNvSpPr/>
            <p:nvPr/>
          </p:nvSpPr>
          <p:spPr>
            <a:xfrm>
              <a:off x="5230575" y="2611125"/>
              <a:ext cx="1071350" cy="157150"/>
            </a:xfrm>
            <a:custGeom>
              <a:avLst/>
              <a:gdLst/>
              <a:ahLst/>
              <a:cxnLst/>
              <a:rect l="l" t="t" r="r" b="b"/>
              <a:pathLst>
                <a:path w="42854" h="6286" extrusionOk="0">
                  <a:moveTo>
                    <a:pt x="0" y="0"/>
                  </a:moveTo>
                  <a:lnTo>
                    <a:pt x="0" y="6285"/>
                  </a:lnTo>
                  <a:lnTo>
                    <a:pt x="42854" y="6285"/>
                  </a:lnTo>
                  <a:lnTo>
                    <a:pt x="42854" y="0"/>
                  </a:lnTo>
                  <a:close/>
                </a:path>
              </a:pathLst>
            </a:custGeom>
            <a:ln>
              <a:headEnd type="none" w="sm" len="sm"/>
              <a:tailEnd type="none" w="sm" len="s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t>Data Flow Framework</a:t>
              </a:r>
              <a:endParaRPr dirty="0"/>
            </a:p>
          </p:txBody>
        </p:sp>
        <p:sp>
          <p:nvSpPr>
            <p:cNvPr id="11" name="Google Shape;8858;p65"/>
            <p:cNvSpPr/>
            <p:nvPr/>
          </p:nvSpPr>
          <p:spPr>
            <a:xfrm>
              <a:off x="6296450" y="2358900"/>
              <a:ext cx="1071275" cy="157150"/>
            </a:xfrm>
            <a:custGeom>
              <a:avLst/>
              <a:gdLst/>
              <a:ahLst/>
              <a:cxnLst/>
              <a:rect l="l" t="t" r="r" b="b"/>
              <a:pathLst>
                <a:path w="42851" h="6286" extrusionOk="0">
                  <a:moveTo>
                    <a:pt x="0" y="1"/>
                  </a:moveTo>
                  <a:lnTo>
                    <a:pt x="0" y="6286"/>
                  </a:lnTo>
                  <a:lnTo>
                    <a:pt x="42851" y="6286"/>
                  </a:lnTo>
                  <a:lnTo>
                    <a:pt x="42851" y="1"/>
                  </a:lnTo>
                  <a:close/>
                </a:path>
              </a:pathLst>
            </a:custGeom>
            <a:ln>
              <a:headEnd type="none" w="sm" len="sm"/>
              <a:tailEnd type="none" w="sm" len="s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Data Matching</a:t>
              </a:r>
              <a:endParaRPr dirty="0"/>
            </a:p>
          </p:txBody>
        </p:sp>
        <p:sp>
          <p:nvSpPr>
            <p:cNvPr id="12" name="Google Shape;8859;p65"/>
            <p:cNvSpPr/>
            <p:nvPr/>
          </p:nvSpPr>
          <p:spPr>
            <a:xfrm>
              <a:off x="5230575" y="2358900"/>
              <a:ext cx="1071350" cy="157150"/>
            </a:xfrm>
            <a:custGeom>
              <a:avLst/>
              <a:gdLst/>
              <a:ahLst/>
              <a:cxnLst/>
              <a:rect l="l" t="t" r="r" b="b"/>
              <a:pathLst>
                <a:path w="42854" h="6286" extrusionOk="0">
                  <a:moveTo>
                    <a:pt x="0" y="1"/>
                  </a:moveTo>
                  <a:lnTo>
                    <a:pt x="0" y="6286"/>
                  </a:lnTo>
                  <a:lnTo>
                    <a:pt x="42854" y="6286"/>
                  </a:lnTo>
                  <a:lnTo>
                    <a:pt x="42854" y="1"/>
                  </a:lnTo>
                  <a:close/>
                </a:path>
              </a:pathLst>
            </a:custGeom>
            <a:ln>
              <a:headEnd type="none" w="sm" len="sm"/>
              <a:tailEnd type="none" w="sm" len="s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Definition of Terms for Data Collection</a:t>
              </a:r>
            </a:p>
          </p:txBody>
        </p:sp>
        <p:sp>
          <p:nvSpPr>
            <p:cNvPr id="14" name="Google Shape;8861;p65"/>
            <p:cNvSpPr/>
            <p:nvPr/>
          </p:nvSpPr>
          <p:spPr>
            <a:xfrm>
              <a:off x="5474700" y="2106700"/>
              <a:ext cx="1648975" cy="157150"/>
            </a:xfrm>
            <a:custGeom>
              <a:avLst/>
              <a:gdLst/>
              <a:ahLst/>
              <a:cxnLst/>
              <a:rect l="l" t="t" r="r" b="b"/>
              <a:pathLst>
                <a:path w="33089" h="6286" extrusionOk="0">
                  <a:moveTo>
                    <a:pt x="0" y="0"/>
                  </a:moveTo>
                  <a:lnTo>
                    <a:pt x="0" y="6285"/>
                  </a:lnTo>
                  <a:lnTo>
                    <a:pt x="33089" y="6285"/>
                  </a:lnTo>
                  <a:lnTo>
                    <a:pt x="33089" y="0"/>
                  </a:lnTo>
                  <a:close/>
                </a:path>
              </a:pathLst>
            </a:custGeom>
            <a:ln>
              <a:headEnd type="none" w="sm" len="sm"/>
              <a:tailEnd type="none" w="sm" len="s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Performance Indicators, MSG’s, &amp; other Measures</a:t>
              </a:r>
              <a:endParaRPr dirty="0"/>
            </a:p>
          </p:txBody>
        </p:sp>
        <p:sp>
          <p:nvSpPr>
            <p:cNvPr id="15" name="Google Shape;8862;p65"/>
            <p:cNvSpPr/>
            <p:nvPr/>
          </p:nvSpPr>
          <p:spPr>
            <a:xfrm>
              <a:off x="6296450" y="1854475"/>
              <a:ext cx="827225" cy="157175"/>
            </a:xfrm>
            <a:custGeom>
              <a:avLst/>
              <a:gdLst/>
              <a:ahLst/>
              <a:cxnLst/>
              <a:rect l="l" t="t" r="r" b="b"/>
              <a:pathLst>
                <a:path w="33089" h="6287" extrusionOk="0">
                  <a:moveTo>
                    <a:pt x="0" y="1"/>
                  </a:moveTo>
                  <a:lnTo>
                    <a:pt x="0" y="6286"/>
                  </a:lnTo>
                  <a:lnTo>
                    <a:pt x="33089" y="6286"/>
                  </a:lnTo>
                  <a:lnTo>
                    <a:pt x="33089" y="1"/>
                  </a:lnTo>
                  <a:close/>
                </a:path>
              </a:pathLst>
            </a:custGeom>
            <a:ln>
              <a:headEnd type="none" w="sm" len="sm"/>
              <a:tailEnd type="none" w="sm" len="s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t>Overview: NRS Methods</a:t>
              </a:r>
              <a:endParaRPr dirty="0"/>
            </a:p>
          </p:txBody>
        </p:sp>
        <p:sp>
          <p:nvSpPr>
            <p:cNvPr id="16" name="Google Shape;8863;p65"/>
            <p:cNvSpPr/>
            <p:nvPr/>
          </p:nvSpPr>
          <p:spPr>
            <a:xfrm>
              <a:off x="5548512" y="1854475"/>
              <a:ext cx="753413" cy="157175"/>
            </a:xfrm>
            <a:custGeom>
              <a:avLst/>
              <a:gdLst/>
              <a:ahLst/>
              <a:cxnLst/>
              <a:rect l="l" t="t" r="r" b="b"/>
              <a:pathLst>
                <a:path w="26580" h="6287" extrusionOk="0">
                  <a:moveTo>
                    <a:pt x="1" y="1"/>
                  </a:moveTo>
                  <a:lnTo>
                    <a:pt x="1" y="6286"/>
                  </a:lnTo>
                  <a:lnTo>
                    <a:pt x="26580" y="6286"/>
                  </a:lnTo>
                  <a:lnTo>
                    <a:pt x="26580" y="1"/>
                  </a:lnTo>
                  <a:close/>
                </a:path>
              </a:pathLst>
            </a:custGeom>
            <a:ln>
              <a:headEnd type="none" w="sm" len="sm"/>
              <a:tailEnd type="none" w="sm" len="s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t>Overview: NRS Measures	</a:t>
              </a:r>
              <a:endParaRPr dirty="0"/>
            </a:p>
          </p:txBody>
        </p:sp>
        <p:sp>
          <p:nvSpPr>
            <p:cNvPr id="17" name="Google Shape;8864;p65"/>
            <p:cNvSpPr/>
            <p:nvPr/>
          </p:nvSpPr>
          <p:spPr>
            <a:xfrm>
              <a:off x="6296450" y="1602275"/>
              <a:ext cx="501750" cy="157075"/>
            </a:xfrm>
            <a:custGeom>
              <a:avLst/>
              <a:gdLst/>
              <a:ahLst/>
              <a:cxnLst/>
              <a:rect l="l" t="t" r="r" b="b"/>
              <a:pathLst>
                <a:path w="20070" h="6283" extrusionOk="0">
                  <a:moveTo>
                    <a:pt x="0" y="1"/>
                  </a:moveTo>
                  <a:lnTo>
                    <a:pt x="0" y="6283"/>
                  </a:lnTo>
                  <a:lnTo>
                    <a:pt x="20069" y="6283"/>
                  </a:lnTo>
                  <a:lnTo>
                    <a:pt x="20069" y="1"/>
                  </a:lnTo>
                  <a:close/>
                </a:path>
              </a:pathLst>
            </a:custGeom>
            <a:ln>
              <a:headEnd type="none" w="sm" len="sm"/>
              <a:tailEnd type="none" w="sm" len="s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8865;p65"/>
            <p:cNvSpPr/>
            <p:nvPr/>
          </p:nvSpPr>
          <p:spPr>
            <a:xfrm>
              <a:off x="5800100" y="1602275"/>
              <a:ext cx="501825" cy="157075"/>
            </a:xfrm>
            <a:custGeom>
              <a:avLst/>
              <a:gdLst/>
              <a:ahLst/>
              <a:cxnLst/>
              <a:rect l="l" t="t" r="r" b="b"/>
              <a:pathLst>
                <a:path w="20073" h="6283" extrusionOk="0">
                  <a:moveTo>
                    <a:pt x="1" y="1"/>
                  </a:moveTo>
                  <a:lnTo>
                    <a:pt x="1" y="6283"/>
                  </a:lnTo>
                  <a:lnTo>
                    <a:pt x="20073" y="6283"/>
                  </a:lnTo>
                  <a:lnTo>
                    <a:pt x="20073" y="1"/>
                  </a:lnTo>
                  <a:close/>
                </a:path>
              </a:pathLst>
            </a:custGeom>
            <a:ln>
              <a:headEnd type="none" w="sm" len="sm"/>
              <a:tailEnd type="none" w="sm" len="s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866;p65"/>
            <p:cNvSpPr/>
            <p:nvPr/>
          </p:nvSpPr>
          <p:spPr>
            <a:xfrm>
              <a:off x="6301225" y="1554475"/>
              <a:ext cx="25" cy="1550150"/>
            </a:xfrm>
            <a:custGeom>
              <a:avLst/>
              <a:gdLst/>
              <a:ahLst/>
              <a:cxnLst/>
              <a:rect l="l" t="t" r="r" b="b"/>
              <a:pathLst>
                <a:path w="1" h="62006" fill="none" extrusionOk="0">
                  <a:moveTo>
                    <a:pt x="1" y="0"/>
                  </a:moveTo>
                  <a:lnTo>
                    <a:pt x="1" y="62006"/>
                  </a:lnTo>
                </a:path>
              </a:pathLst>
            </a:custGeom>
            <a:ln>
              <a:headEnd type="none" w="sm" len="sm"/>
              <a:tailEnd type="none" w="sm" len="s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5061661" y="1582233"/>
            <a:ext cx="2537537" cy="307777"/>
          </a:xfrm>
          <a:prstGeom prst="rect">
            <a:avLst/>
          </a:prstGeom>
          <a:noFill/>
          <a:ln>
            <a:noFill/>
          </a:ln>
        </p:spPr>
        <p:txBody>
          <a:bodyPr wrap="square" rtlCol="0">
            <a:spAutoFit/>
          </a:bodyPr>
          <a:lstStyle/>
          <a:p>
            <a:pPr algn="ctr"/>
            <a:r>
              <a:rPr lang="en-US" dirty="0" smtClean="0"/>
              <a:t>NRS History </a:t>
            </a:r>
            <a:endParaRPr lang="en-US" dirty="0"/>
          </a:p>
        </p:txBody>
      </p:sp>
      <p:pic>
        <p:nvPicPr>
          <p:cNvPr id="22" name="Picture 21"/>
          <p:cNvPicPr>
            <a:picLocks noChangeAspect="1"/>
          </p:cNvPicPr>
          <p:nvPr/>
        </p:nvPicPr>
        <p:blipFill>
          <a:blip r:embed="rId4"/>
          <a:stretch>
            <a:fillRect/>
          </a:stretch>
        </p:blipFill>
        <p:spPr>
          <a:xfrm>
            <a:off x="0" y="2180117"/>
            <a:ext cx="3310662" cy="1052226"/>
          </a:xfrm>
          <a:prstGeom prst="rect">
            <a:avLst/>
          </a:prstGeom>
        </p:spPr>
      </p:pic>
    </p:spTree>
    <p:extLst>
      <p:ext uri="{BB962C8B-B14F-4D97-AF65-F5344CB8AC3E}">
        <p14:creationId xmlns:p14="http://schemas.microsoft.com/office/powerpoint/2010/main" val="349670360"/>
      </p:ext>
    </p:extLst>
  </p:cSld>
  <p:clrMapOvr>
    <a:masterClrMapping/>
  </p:clrMapOvr>
  <p:timing>
    <p:tnLst>
      <p:par>
        <p:cTn id="1" dur="indefinite" restart="never" nodeType="tmRoot"/>
      </p:par>
    </p:tnLst>
  </p:timing>
</p:sld>
</file>

<file path=ppt/theme/theme1.xml><?xml version="1.0" encoding="utf-8"?>
<a:theme xmlns:a="http://schemas.openxmlformats.org/drawingml/2006/main" name="Winter Forest">
  <a:themeElements>
    <a:clrScheme name="Simple Light">
      <a:dk1>
        <a:srgbClr val="000000"/>
      </a:dk1>
      <a:lt1>
        <a:srgbClr val="FFFFFF"/>
      </a:lt1>
      <a:dk2>
        <a:srgbClr val="666C79"/>
      </a:dk2>
      <a:lt2>
        <a:srgbClr val="382620"/>
      </a:lt2>
      <a:accent1>
        <a:srgbClr val="E1E6EB"/>
      </a:accent1>
      <a:accent2>
        <a:srgbClr val="CCC8BC"/>
      </a:accent2>
      <a:accent3>
        <a:srgbClr val="4B6977"/>
      </a:accent3>
      <a:accent4>
        <a:srgbClr val="CCC8BC"/>
      </a:accent4>
      <a:accent5>
        <a:srgbClr val="B4C4CE"/>
      </a:accent5>
      <a:accent6>
        <a:srgbClr val="4B6977"/>
      </a:accent6>
      <a:hlink>
        <a:srgbClr val="3826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inter Forest">
  <a:themeElements>
    <a:clrScheme name="Simple Light">
      <a:dk1>
        <a:srgbClr val="000000"/>
      </a:dk1>
      <a:lt1>
        <a:srgbClr val="FFFFFF"/>
      </a:lt1>
      <a:dk2>
        <a:srgbClr val="666C79"/>
      </a:dk2>
      <a:lt2>
        <a:srgbClr val="382620"/>
      </a:lt2>
      <a:accent1>
        <a:srgbClr val="E1E6EB"/>
      </a:accent1>
      <a:accent2>
        <a:srgbClr val="CCC8BC"/>
      </a:accent2>
      <a:accent3>
        <a:srgbClr val="4B6977"/>
      </a:accent3>
      <a:accent4>
        <a:srgbClr val="CCC8BC"/>
      </a:accent4>
      <a:accent5>
        <a:srgbClr val="B4C4CE"/>
      </a:accent5>
      <a:accent6>
        <a:srgbClr val="4B6977"/>
      </a:accent6>
      <a:hlink>
        <a:srgbClr val="3826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3156</TotalTime>
  <Words>11020</Words>
  <Application>Microsoft Office PowerPoint</Application>
  <PresentationFormat>On-screen Show (16:9)</PresentationFormat>
  <Paragraphs>642</Paragraphs>
  <Slides>49</Slides>
  <Notes>46</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49</vt:i4>
      </vt:variant>
    </vt:vector>
  </HeadingPairs>
  <TitlesOfParts>
    <vt:vector size="61" baseType="lpstr">
      <vt:lpstr>Fira Sans Extra Condensed Medium</vt:lpstr>
      <vt:lpstr>Garamond</vt:lpstr>
      <vt:lpstr>Arial</vt:lpstr>
      <vt:lpstr>Lato</vt:lpstr>
      <vt:lpstr>Calibri</vt:lpstr>
      <vt:lpstr>Wingdings</vt:lpstr>
      <vt:lpstr>Muli</vt:lpstr>
      <vt:lpstr>Times New Roman</vt:lpstr>
      <vt:lpstr>Anton</vt:lpstr>
      <vt:lpstr>Winter Forest</vt:lpstr>
      <vt:lpstr>1_Winter Forest</vt:lpstr>
      <vt:lpstr>Acrobat Document</vt:lpstr>
      <vt:lpstr>New Director Training</vt:lpstr>
      <vt:lpstr>PowerPoint Presentation</vt:lpstr>
      <vt:lpstr>Purposes of Adult Education</vt:lpstr>
      <vt:lpstr> WY AE Program Concept</vt:lpstr>
      <vt:lpstr>OCTAE Initiatives for AE</vt:lpstr>
      <vt:lpstr>OCTAE Division of Adult Education &amp; Literacy (DAEL)</vt:lpstr>
      <vt:lpstr>NRS</vt:lpstr>
      <vt:lpstr>NRS</vt:lpstr>
      <vt:lpstr>NRS: Implementation Guidelines</vt:lpstr>
      <vt:lpstr>NRS Definitions &amp; Regulations for Adult Education</vt:lpstr>
      <vt:lpstr>Participant vs. Reportable Individual</vt:lpstr>
      <vt:lpstr>Types of Learners</vt:lpstr>
      <vt:lpstr>Distance Learning Curriculum Models</vt:lpstr>
      <vt:lpstr>Educational Functioning Levels</vt:lpstr>
      <vt:lpstr>Periods of Participations (PoP’s)</vt:lpstr>
      <vt:lpstr>Periods of Participation</vt:lpstr>
      <vt:lpstr>Performance: MSG</vt:lpstr>
      <vt:lpstr>Performance: Outcome Measures for Post-Exit Indicators</vt:lpstr>
      <vt:lpstr>Performance Accountability</vt:lpstr>
      <vt:lpstr>WY Performance Targets by EFL (FY 20/21 &amp; 21/22)</vt:lpstr>
      <vt:lpstr>Performance Targets</vt:lpstr>
      <vt:lpstr>Performance &amp; Sanctions</vt:lpstr>
      <vt:lpstr>Exclusions to Performance</vt:lpstr>
      <vt:lpstr>PowerPoint Presentation</vt:lpstr>
      <vt:lpstr>PowerPoint Presentation</vt:lpstr>
      <vt:lpstr>Statistical Adjustment Model</vt:lpstr>
      <vt:lpstr>Why Use the Statistical Adjustment Model?</vt:lpstr>
      <vt:lpstr>PowerPoint Presentation</vt:lpstr>
      <vt:lpstr>NRS: Why Collect Data on Barriers to Employment?</vt:lpstr>
      <vt:lpstr>What Does The Collection of Data for Barriers to Employment Mean for Local Providers?</vt:lpstr>
      <vt:lpstr>Data Collection</vt:lpstr>
      <vt:lpstr>Data Matching: Post Exit indicators </vt:lpstr>
      <vt:lpstr>Data Matching </vt:lpstr>
      <vt:lpstr>The Survey Instrument</vt:lpstr>
      <vt:lpstr>Surveying for Wages</vt:lpstr>
      <vt:lpstr>Identifying ‘Who’ Needs to be Surveyed</vt:lpstr>
      <vt:lpstr>PowerPoint Presentation</vt:lpstr>
      <vt:lpstr>Wyoming’s Multi-Leveled Approach to Data Validation</vt:lpstr>
      <vt:lpstr>PowerPoint Presentation</vt:lpstr>
      <vt:lpstr>State Educational Agency (SEA)</vt:lpstr>
      <vt:lpstr>The On-Ramp</vt:lpstr>
      <vt:lpstr>Career Pathways</vt:lpstr>
      <vt:lpstr>Career Services</vt:lpstr>
      <vt:lpstr>Wyoming’s AE Career Services vs. Training Services</vt:lpstr>
      <vt:lpstr>State Policies</vt:lpstr>
      <vt:lpstr>Professional Development</vt:lpstr>
      <vt:lpstr>Planning Template for PD</vt:lpstr>
      <vt:lpstr>Standards in Action: Teacher Evaluations</vt:lpstr>
      <vt:lpstr>Stephen Covey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WINTER FOREST</dc:title>
  <dc:creator>McQueen, Diane</dc:creator>
  <cp:lastModifiedBy>McQueen, Diane</cp:lastModifiedBy>
  <cp:revision>242</cp:revision>
  <cp:lastPrinted>2021-02-01T18:06:27Z</cp:lastPrinted>
  <dcterms:modified xsi:type="dcterms:W3CDTF">2021-03-12T17:24:37Z</dcterms:modified>
</cp:coreProperties>
</file>