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81"/>
  </p:notesMasterIdLst>
  <p:sldIdLst>
    <p:sldId id="256" r:id="rId2"/>
    <p:sldId id="417" r:id="rId3"/>
    <p:sldId id="472" r:id="rId4"/>
    <p:sldId id="503" r:id="rId5"/>
    <p:sldId id="504" r:id="rId6"/>
    <p:sldId id="508" r:id="rId7"/>
    <p:sldId id="505" r:id="rId8"/>
    <p:sldId id="509" r:id="rId9"/>
    <p:sldId id="506" r:id="rId10"/>
    <p:sldId id="510" r:id="rId11"/>
    <p:sldId id="513" r:id="rId12"/>
    <p:sldId id="511" r:id="rId13"/>
    <p:sldId id="507" r:id="rId14"/>
    <p:sldId id="514" r:id="rId15"/>
    <p:sldId id="473" r:id="rId16"/>
    <p:sldId id="493" r:id="rId17"/>
    <p:sldId id="495" r:id="rId18"/>
    <p:sldId id="516" r:id="rId19"/>
    <p:sldId id="494" r:id="rId20"/>
    <p:sldId id="496" r:id="rId21"/>
    <p:sldId id="497" r:id="rId22"/>
    <p:sldId id="517" r:id="rId23"/>
    <p:sldId id="500" r:id="rId24"/>
    <p:sldId id="498" r:id="rId25"/>
    <p:sldId id="550" r:id="rId26"/>
    <p:sldId id="499" r:id="rId27"/>
    <p:sldId id="551" r:id="rId28"/>
    <p:sldId id="518" r:id="rId29"/>
    <p:sldId id="515" r:id="rId30"/>
    <p:sldId id="519" r:id="rId31"/>
    <p:sldId id="523" r:id="rId32"/>
    <p:sldId id="501" r:id="rId33"/>
    <p:sldId id="520" r:id="rId34"/>
    <p:sldId id="524" r:id="rId35"/>
    <p:sldId id="502" r:id="rId36"/>
    <p:sldId id="512" r:id="rId37"/>
    <p:sldId id="525" r:id="rId38"/>
    <p:sldId id="527" r:id="rId39"/>
    <p:sldId id="526" r:id="rId40"/>
    <p:sldId id="530" r:id="rId41"/>
    <p:sldId id="528" r:id="rId42"/>
    <p:sldId id="547" r:id="rId43"/>
    <p:sldId id="479" r:id="rId44"/>
    <p:sldId id="545" r:id="rId45"/>
    <p:sldId id="532" r:id="rId46"/>
    <p:sldId id="546" r:id="rId47"/>
    <p:sldId id="480" r:id="rId48"/>
    <p:sldId id="548" r:id="rId49"/>
    <p:sldId id="481" r:id="rId50"/>
    <p:sldId id="549" r:id="rId51"/>
    <p:sldId id="483" r:id="rId52"/>
    <p:sldId id="486" r:id="rId53"/>
    <p:sldId id="487" r:id="rId54"/>
    <p:sldId id="489" r:id="rId55"/>
    <p:sldId id="490" r:id="rId56"/>
    <p:sldId id="491" r:id="rId57"/>
    <p:sldId id="533" r:id="rId58"/>
    <p:sldId id="522" r:id="rId59"/>
    <p:sldId id="534" r:id="rId60"/>
    <p:sldId id="521" r:id="rId61"/>
    <p:sldId id="538" r:id="rId62"/>
    <p:sldId id="535" r:id="rId63"/>
    <p:sldId id="552" r:id="rId64"/>
    <p:sldId id="539" r:id="rId65"/>
    <p:sldId id="537" r:id="rId66"/>
    <p:sldId id="553" r:id="rId67"/>
    <p:sldId id="482" r:id="rId68"/>
    <p:sldId id="540" r:id="rId69"/>
    <p:sldId id="536" r:id="rId70"/>
    <p:sldId id="542" r:id="rId71"/>
    <p:sldId id="541" r:id="rId72"/>
    <p:sldId id="554" r:id="rId73"/>
    <p:sldId id="476" r:id="rId74"/>
    <p:sldId id="477" r:id="rId75"/>
    <p:sldId id="492" r:id="rId76"/>
    <p:sldId id="431" r:id="rId77"/>
    <p:sldId id="470" r:id="rId78"/>
    <p:sldId id="471" r:id="rId79"/>
    <p:sldId id="259" r:id="rId80"/>
  </p:sldIdLst>
  <p:sldSz cx="9144000" cy="5143500" type="screen16x9"/>
  <p:notesSz cx="6858000" cy="9313863"/>
  <p:embeddedFontLst>
    <p:embeddedFont>
      <p:font typeface="Fira Sans Extra Condensed Medium" panose="020B0604020202020204" charset="0"/>
      <p:regular r:id="rId82"/>
      <p:bold r:id="rId83"/>
      <p:italic r:id="rId84"/>
      <p:boldItalic r:id="rId85"/>
    </p:embeddedFont>
    <p:embeddedFont>
      <p:font typeface="Garamond" panose="02020404030301010803" pitchFamily="18" charset="0"/>
      <p:regular r:id="rId86"/>
      <p:bold r:id="rId87"/>
      <p:italic r:id="rId88"/>
    </p:embeddedFont>
    <p:embeddedFont>
      <p:font typeface="Lato" panose="020B0604020202020204" charset="0"/>
      <p:regular r:id="rId89"/>
      <p:bold r:id="rId90"/>
      <p:italic r:id="rId91"/>
      <p:boldItalic r:id="rId92"/>
    </p:embeddedFont>
    <p:embeddedFont>
      <p:font typeface="Calibri" panose="020F0502020204030204" pitchFamily="34" charset="0"/>
      <p:regular r:id="rId93"/>
      <p:bold r:id="rId94"/>
      <p:italic r:id="rId95"/>
      <p:boldItalic r:id="rId96"/>
    </p:embeddedFont>
    <p:embeddedFont>
      <p:font typeface="Anton" panose="020B0604020202020204" charset="0"/>
      <p:regular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41C187-667F-475A-93F7-69D2008E90F6}">
  <a:tblStyle styleId="{FA41C187-667F-475A-93F7-69D2008E9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15" autoAdjust="0"/>
  </p:normalViewPr>
  <p:slideViewPr>
    <p:cSldViewPr snapToGrid="0">
      <p:cViewPr varScale="1">
        <p:scale>
          <a:sx n="87" d="100"/>
          <a:sy n="87" d="100"/>
        </p:scale>
        <p:origin x="640" y="60"/>
      </p:cViewPr>
      <p:guideLst/>
    </p:cSldViewPr>
  </p:slideViewPr>
  <p:notesTextViewPr>
    <p:cViewPr>
      <p:scale>
        <a:sx n="3" d="2"/>
        <a:sy n="3" d="2"/>
      </p:scale>
      <p:origin x="0" y="0"/>
    </p:cViewPr>
  </p:notesTextViewPr>
  <p:sorterViewPr>
    <p:cViewPr varScale="1">
      <p:scale>
        <a:sx n="1" d="1"/>
        <a:sy n="1" d="1"/>
      </p:scale>
      <p:origin x="0" y="-121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3.fntdata"/><Relationship Id="rId89" Type="http://schemas.openxmlformats.org/officeDocument/2006/relationships/font" Target="fonts/font8.fntdata"/><Relationship Id="rId97"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jpg"/></Relationships>
</file>

<file path=ppt/diagrams/_rels/data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image" Target="../media/image25.jpg"/></Relationships>
</file>

<file path=ppt/diagrams/_rels/data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7.png"/><Relationship Id="rId1" Type="http://schemas.openxmlformats.org/officeDocument/2006/relationships/image" Target="../media/image25.jpg"/></Relationships>
</file>

<file path=ppt/diagrams/_rels/data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7.png"/><Relationship Id="rId1" Type="http://schemas.openxmlformats.org/officeDocument/2006/relationships/image" Target="../media/image53.jpg"/></Relationships>
</file>

<file path=ppt/diagrams/_rels/data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image" Target="../media/image53.jp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ata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25.jpg"/></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ata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image" Target="../media/image32.jpg"/></Relationships>
</file>

<file path=ppt/diagrams/_rels/data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image" Target="../media/image3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jpg"/></Relationships>
</file>

<file path=ppt/diagrams/_rels/drawing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image" Target="../media/image25.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7.png"/><Relationship Id="rId1" Type="http://schemas.openxmlformats.org/officeDocument/2006/relationships/image" Target="../media/image25.jpg"/></Relationships>
</file>

<file path=ppt/diagrams/_rels/drawing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7.png"/><Relationship Id="rId1" Type="http://schemas.openxmlformats.org/officeDocument/2006/relationships/image" Target="../media/image53.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image" Target="../media/image5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25.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image" Target="../media/image32.jpg"/></Relationships>
</file>

<file path=ppt/diagrams/_rels/drawing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image" Target="../media/image36.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B019C-5F85-4001-869A-85122E08E938}" type="doc">
      <dgm:prSet loTypeId="urn:microsoft.com/office/officeart/2005/8/layout/pList2" loCatId="list" qsTypeId="urn:microsoft.com/office/officeart/2005/8/quickstyle/simple1" qsCatId="simple" csTypeId="urn:microsoft.com/office/officeart/2005/8/colors/colorful2" csCatId="colorful" phldr="1"/>
      <dgm:spPr/>
    </dgm:pt>
    <dgm:pt modelId="{DAC29251-8742-4FB1-B564-7C8CB54FDB1F}">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Table</a:t>
          </a:r>
          <a:r>
            <a:rPr lang="en-US" baseline="0" dirty="0" smtClean="0"/>
            <a:t> 4 begins by identifying a students EFL level at intake and identifies how many students a program has at each level.</a:t>
          </a:r>
          <a:endParaRPr lang="en-US" dirty="0" smtClean="0"/>
        </a:p>
        <a:p>
          <a:pPr lvl="0" defTabSz="2489200">
            <a:lnSpc>
              <a:spcPct val="90000"/>
            </a:lnSpc>
            <a:spcBef>
              <a:spcPct val="0"/>
            </a:spcBef>
            <a:spcAft>
              <a:spcPct val="35000"/>
            </a:spcAft>
          </a:pPr>
          <a:endParaRPr lang="en-US" dirty="0"/>
        </a:p>
      </dgm:t>
    </dgm:pt>
    <dgm:pt modelId="{3F053DA8-E338-4BF7-8A52-2AD5F915AE9A}" type="parTrans" cxnId="{B9E1D8D3-CB7D-4CA2-801A-EC072AD5263C}">
      <dgm:prSet/>
      <dgm:spPr/>
      <dgm:t>
        <a:bodyPr/>
        <a:lstStyle/>
        <a:p>
          <a:endParaRPr lang="en-US"/>
        </a:p>
      </dgm:t>
    </dgm:pt>
    <dgm:pt modelId="{BC14BB5C-11EF-4523-97CD-27B72D3D65A8}" type="sibTrans" cxnId="{B9E1D8D3-CB7D-4CA2-801A-EC072AD5263C}">
      <dgm:prSet/>
      <dgm:spPr/>
      <dgm:t>
        <a:bodyPr/>
        <a:lstStyle/>
        <a:p>
          <a:endParaRPr lang="en-US"/>
        </a:p>
      </dgm:t>
    </dgm:pt>
    <dgm:pt modelId="{04047A97-2C25-4912-A468-3C94F66AF7FA}">
      <dgm:prSet phldrT="[Text]"/>
      <dgm:spPr/>
      <dgm:t>
        <a:bodyPr/>
        <a:lstStyle/>
        <a:p>
          <a:r>
            <a:rPr lang="en-US" dirty="0" smtClean="0"/>
            <a:t>Column C records the number of students excluded from performance for reasons outlined by the NRS.</a:t>
          </a:r>
          <a:endParaRPr lang="en-US" dirty="0"/>
        </a:p>
      </dgm:t>
    </dgm:pt>
    <dgm:pt modelId="{3CC15D7B-99B5-44BC-B13E-B731D355C36E}" type="parTrans" cxnId="{BCAE4FA5-CA8F-4099-B965-B9821146F0CE}">
      <dgm:prSet/>
      <dgm:spPr/>
      <dgm:t>
        <a:bodyPr/>
        <a:lstStyle/>
        <a:p>
          <a:endParaRPr lang="en-US"/>
        </a:p>
      </dgm:t>
    </dgm:pt>
    <dgm:pt modelId="{82BD579D-9161-407F-8E6E-A63DA8FFC11A}" type="sibTrans" cxnId="{BCAE4FA5-CA8F-4099-B965-B9821146F0CE}">
      <dgm:prSet/>
      <dgm:spPr/>
      <dgm:t>
        <a:bodyPr/>
        <a:lstStyle/>
        <a:p>
          <a:endParaRPr lang="en-US"/>
        </a:p>
      </dgm:t>
    </dgm:pt>
    <dgm:pt modelId="{40F25EF2-C1EB-4207-907C-BB053DC53106}">
      <dgm:prSet phldrT="[Text]"/>
      <dgm:spPr/>
      <dgm:t>
        <a:bodyPr/>
        <a:lstStyle/>
        <a:p>
          <a:r>
            <a:rPr lang="en-US" dirty="0" smtClean="0"/>
            <a:t>Column D records the total number of hours students have logged at each level.</a:t>
          </a:r>
          <a:endParaRPr lang="en-US" dirty="0"/>
        </a:p>
      </dgm:t>
    </dgm:pt>
    <dgm:pt modelId="{C5947857-5F33-4EA4-9B50-F351A48A730B}" type="parTrans" cxnId="{905DF3F9-C1C0-42BD-9F92-BE47D618C7D9}">
      <dgm:prSet/>
      <dgm:spPr/>
      <dgm:t>
        <a:bodyPr/>
        <a:lstStyle/>
        <a:p>
          <a:endParaRPr lang="en-US"/>
        </a:p>
      </dgm:t>
    </dgm:pt>
    <dgm:pt modelId="{96158737-E795-494D-B1CE-CADB6464D87B}" type="sibTrans" cxnId="{905DF3F9-C1C0-42BD-9F92-BE47D618C7D9}">
      <dgm:prSet/>
      <dgm:spPr/>
      <dgm:t>
        <a:bodyPr/>
        <a:lstStyle/>
        <a:p>
          <a:endParaRPr lang="en-US"/>
        </a:p>
      </dgm:t>
    </dgm:pt>
    <dgm:pt modelId="{31406B01-27A0-47E5-BAFF-1F96144C83BB}">
      <dgm:prSet phldrT="[Text]"/>
      <dgm:spPr/>
      <dgm:t>
        <a:bodyPr/>
        <a:lstStyle/>
        <a:p>
          <a:r>
            <a:rPr lang="en-US" dirty="0" smtClean="0"/>
            <a:t>Column E measures the number of students who made an EFL gain. Programs must understand that there are numerous ways in which this can be measured. (see subsequent slides)</a:t>
          </a:r>
          <a:endParaRPr lang="en-US" dirty="0"/>
        </a:p>
      </dgm:t>
    </dgm:pt>
    <dgm:pt modelId="{CBE7E812-DA6A-472E-A38F-6E0B99B1E6A4}" type="parTrans" cxnId="{1239E245-2B01-4DBA-806F-02E933214127}">
      <dgm:prSet/>
      <dgm:spPr/>
      <dgm:t>
        <a:bodyPr/>
        <a:lstStyle/>
        <a:p>
          <a:endParaRPr lang="en-US"/>
        </a:p>
      </dgm:t>
    </dgm:pt>
    <dgm:pt modelId="{8B071DAD-89A1-48CB-8328-DC4C1EB38C26}" type="sibTrans" cxnId="{1239E245-2B01-4DBA-806F-02E933214127}">
      <dgm:prSet/>
      <dgm:spPr/>
      <dgm:t>
        <a:bodyPr/>
        <a:lstStyle/>
        <a:p>
          <a:endParaRPr lang="en-US"/>
        </a:p>
      </dgm:t>
    </dgm:pt>
    <dgm:pt modelId="{71B7D2DD-C35F-457D-B057-F8548D174B5D}" type="pres">
      <dgm:prSet presAssocID="{8EDB019C-5F85-4001-869A-85122E08E938}" presName="Name0" presStyleCnt="0">
        <dgm:presLayoutVars>
          <dgm:dir/>
          <dgm:resizeHandles val="exact"/>
        </dgm:presLayoutVars>
      </dgm:prSet>
      <dgm:spPr/>
    </dgm:pt>
    <dgm:pt modelId="{581A337D-8FF2-440F-AFA6-D92F71A2E755}" type="pres">
      <dgm:prSet presAssocID="{8EDB019C-5F85-4001-869A-85122E08E938}" presName="bkgdShp" presStyleLbl="alignAccFollowNode1" presStyleIdx="0" presStyleCnt="1" custScaleY="75724"/>
      <dgm:spPr/>
    </dgm:pt>
    <dgm:pt modelId="{AB85700A-1B80-43C5-B369-31D2F1E0B8F6}" type="pres">
      <dgm:prSet presAssocID="{8EDB019C-5F85-4001-869A-85122E08E938}" presName="linComp" presStyleCnt="0"/>
      <dgm:spPr/>
    </dgm:pt>
    <dgm:pt modelId="{2E2BE9BC-C90F-43EE-908E-48C786996BBA}" type="pres">
      <dgm:prSet presAssocID="{DAC29251-8742-4FB1-B564-7C8CB54FDB1F}" presName="compNode" presStyleCnt="0"/>
      <dgm:spPr/>
    </dgm:pt>
    <dgm:pt modelId="{3237591D-8FA7-4883-8AC5-694A7CE0360F}" type="pres">
      <dgm:prSet presAssocID="{DAC29251-8742-4FB1-B564-7C8CB54FDB1F}" presName="node" presStyleLbl="node1" presStyleIdx="0" presStyleCnt="4">
        <dgm:presLayoutVars>
          <dgm:bulletEnabled val="1"/>
        </dgm:presLayoutVars>
      </dgm:prSet>
      <dgm:spPr/>
      <dgm:t>
        <a:bodyPr/>
        <a:lstStyle/>
        <a:p>
          <a:endParaRPr lang="en-US"/>
        </a:p>
      </dgm:t>
    </dgm:pt>
    <dgm:pt modelId="{05E5674B-D447-4858-9D73-BD280FBC4AC3}" type="pres">
      <dgm:prSet presAssocID="{DAC29251-8742-4FB1-B564-7C8CB54FDB1F}" presName="invisiNode" presStyleLbl="node1" presStyleIdx="0" presStyleCnt="4"/>
      <dgm:spPr/>
    </dgm:pt>
    <dgm:pt modelId="{67C9C6CC-8BC1-4A75-ACCF-DFD6DD8C20B2}" type="pres">
      <dgm:prSet presAssocID="{DAC29251-8742-4FB1-B564-7C8CB54FDB1F}" presName="imagNode" presStyleLbl="fgImgPlace1" presStyleIdx="0" presStyleCnt="4"/>
      <dgm:spPr>
        <a:blipFill rotWithShape="1">
          <a:blip xmlns:r="http://schemas.openxmlformats.org/officeDocument/2006/relationships" r:embed="rId1"/>
          <a:stretch>
            <a:fillRect/>
          </a:stretch>
        </a:blipFill>
      </dgm:spPr>
    </dgm:pt>
    <dgm:pt modelId="{AC6D8495-0B5F-40A3-B89D-73AF43C45C0D}" type="pres">
      <dgm:prSet presAssocID="{BC14BB5C-11EF-4523-97CD-27B72D3D65A8}" presName="sibTrans" presStyleLbl="sibTrans2D1" presStyleIdx="0" presStyleCnt="0"/>
      <dgm:spPr/>
      <dgm:t>
        <a:bodyPr/>
        <a:lstStyle/>
        <a:p>
          <a:endParaRPr lang="en-US"/>
        </a:p>
      </dgm:t>
    </dgm:pt>
    <dgm:pt modelId="{D98FB566-163E-49E7-9912-2AA7E9EC4EA8}" type="pres">
      <dgm:prSet presAssocID="{04047A97-2C25-4912-A468-3C94F66AF7FA}" presName="compNode" presStyleCnt="0"/>
      <dgm:spPr/>
    </dgm:pt>
    <dgm:pt modelId="{E69DA79F-75ED-4A53-998A-0F2F3BE3CF86}" type="pres">
      <dgm:prSet presAssocID="{04047A97-2C25-4912-A468-3C94F66AF7FA}" presName="node" presStyleLbl="node1" presStyleIdx="1" presStyleCnt="4">
        <dgm:presLayoutVars>
          <dgm:bulletEnabled val="1"/>
        </dgm:presLayoutVars>
      </dgm:prSet>
      <dgm:spPr/>
      <dgm:t>
        <a:bodyPr/>
        <a:lstStyle/>
        <a:p>
          <a:endParaRPr lang="en-US"/>
        </a:p>
      </dgm:t>
    </dgm:pt>
    <dgm:pt modelId="{04127212-848F-4C2B-9FC7-F0D8384DCF1D}" type="pres">
      <dgm:prSet presAssocID="{04047A97-2C25-4912-A468-3C94F66AF7FA}" presName="invisiNode" presStyleLbl="node1" presStyleIdx="1" presStyleCnt="4"/>
      <dgm:spPr/>
    </dgm:pt>
    <dgm:pt modelId="{F1A4DED1-5908-422D-8EA4-181B301537BD}" type="pres">
      <dgm:prSet presAssocID="{04047A97-2C25-4912-A468-3C94F66AF7FA}" presName="imagNode" presStyleLbl="fgImgPlace1" presStyleIdx="1" presStyleCnt="4"/>
      <dgm:spPr>
        <a:blipFill rotWithShape="1">
          <a:blip xmlns:r="http://schemas.openxmlformats.org/officeDocument/2006/relationships" r:embed="rId2"/>
          <a:stretch>
            <a:fillRect/>
          </a:stretch>
        </a:blipFill>
      </dgm:spPr>
    </dgm:pt>
    <dgm:pt modelId="{C38BA3E8-A4D3-4B55-9E75-CA22370D9C65}" type="pres">
      <dgm:prSet presAssocID="{82BD579D-9161-407F-8E6E-A63DA8FFC11A}" presName="sibTrans" presStyleLbl="sibTrans2D1" presStyleIdx="0" presStyleCnt="0"/>
      <dgm:spPr/>
      <dgm:t>
        <a:bodyPr/>
        <a:lstStyle/>
        <a:p>
          <a:endParaRPr lang="en-US"/>
        </a:p>
      </dgm:t>
    </dgm:pt>
    <dgm:pt modelId="{482EEDF8-E139-42B2-8E85-54626194C934}" type="pres">
      <dgm:prSet presAssocID="{40F25EF2-C1EB-4207-907C-BB053DC53106}" presName="compNode" presStyleCnt="0"/>
      <dgm:spPr/>
    </dgm:pt>
    <dgm:pt modelId="{A402079C-FC3E-4196-B60F-EBD31E0D8AF5}" type="pres">
      <dgm:prSet presAssocID="{40F25EF2-C1EB-4207-907C-BB053DC53106}" presName="node" presStyleLbl="node1" presStyleIdx="2" presStyleCnt="4">
        <dgm:presLayoutVars>
          <dgm:bulletEnabled val="1"/>
        </dgm:presLayoutVars>
      </dgm:prSet>
      <dgm:spPr/>
      <dgm:t>
        <a:bodyPr/>
        <a:lstStyle/>
        <a:p>
          <a:endParaRPr lang="en-US"/>
        </a:p>
      </dgm:t>
    </dgm:pt>
    <dgm:pt modelId="{B92ECC92-56D9-45B6-8943-71ACBF39B9D8}" type="pres">
      <dgm:prSet presAssocID="{40F25EF2-C1EB-4207-907C-BB053DC53106}" presName="invisiNode" presStyleLbl="node1" presStyleIdx="2" presStyleCnt="4"/>
      <dgm:spPr/>
    </dgm:pt>
    <dgm:pt modelId="{99AD355F-954A-4828-BEAC-9B25DBC4349D}" type="pres">
      <dgm:prSet presAssocID="{40F25EF2-C1EB-4207-907C-BB053DC53106}" presName="imagNode" presStyleLbl="fgImgPlace1" presStyleIdx="2" presStyleCnt="4"/>
      <dgm:spPr>
        <a:blipFill rotWithShape="1">
          <a:blip xmlns:r="http://schemas.openxmlformats.org/officeDocument/2006/relationships" r:embed="rId3"/>
          <a:stretch>
            <a:fillRect/>
          </a:stretch>
        </a:blipFill>
      </dgm:spPr>
    </dgm:pt>
    <dgm:pt modelId="{B12743E0-604B-47D3-B3AF-46FD5CC805F3}" type="pres">
      <dgm:prSet presAssocID="{96158737-E795-494D-B1CE-CADB6464D87B}" presName="sibTrans" presStyleLbl="sibTrans2D1" presStyleIdx="0" presStyleCnt="0"/>
      <dgm:spPr/>
      <dgm:t>
        <a:bodyPr/>
        <a:lstStyle/>
        <a:p>
          <a:endParaRPr lang="en-US"/>
        </a:p>
      </dgm:t>
    </dgm:pt>
    <dgm:pt modelId="{06CEF1C6-A6ED-4203-883E-7E8D5BA9F20E}" type="pres">
      <dgm:prSet presAssocID="{31406B01-27A0-47E5-BAFF-1F96144C83BB}" presName="compNode" presStyleCnt="0"/>
      <dgm:spPr/>
    </dgm:pt>
    <dgm:pt modelId="{FE519599-3CE0-4C63-B05E-2BD35718BD2C}" type="pres">
      <dgm:prSet presAssocID="{31406B01-27A0-47E5-BAFF-1F96144C83BB}" presName="node" presStyleLbl="node1" presStyleIdx="3" presStyleCnt="4">
        <dgm:presLayoutVars>
          <dgm:bulletEnabled val="1"/>
        </dgm:presLayoutVars>
      </dgm:prSet>
      <dgm:spPr/>
      <dgm:t>
        <a:bodyPr/>
        <a:lstStyle/>
        <a:p>
          <a:endParaRPr lang="en-US"/>
        </a:p>
      </dgm:t>
    </dgm:pt>
    <dgm:pt modelId="{1F741E09-CBC1-448F-AFF3-8D0C31A4914E}" type="pres">
      <dgm:prSet presAssocID="{31406B01-27A0-47E5-BAFF-1F96144C83BB}" presName="invisiNode" presStyleLbl="node1" presStyleIdx="3" presStyleCnt="4"/>
      <dgm:spPr/>
    </dgm:pt>
    <dgm:pt modelId="{D921843C-BBA9-4FE4-8A27-513C30213CA1}" type="pres">
      <dgm:prSet presAssocID="{31406B01-27A0-47E5-BAFF-1F96144C83BB}" presName="imagNode" presStyleLbl="fgImgPlace1" presStyleIdx="3" presStyleCnt="4" custScaleX="69128" custScaleY="70505"/>
      <dgm:spPr>
        <a:blipFill rotWithShape="1">
          <a:blip xmlns:r="http://schemas.openxmlformats.org/officeDocument/2006/relationships" r:embed="rId4"/>
          <a:stretch>
            <a:fillRect/>
          </a:stretch>
        </a:blipFill>
      </dgm:spPr>
    </dgm:pt>
  </dgm:ptLst>
  <dgm:cxnLst>
    <dgm:cxn modelId="{5870C07C-8E4F-4DF6-9A40-C15631A79CCE}" type="presOf" srcId="{96158737-E795-494D-B1CE-CADB6464D87B}" destId="{B12743E0-604B-47D3-B3AF-46FD5CC805F3}" srcOrd="0" destOrd="0" presId="urn:microsoft.com/office/officeart/2005/8/layout/pList2"/>
    <dgm:cxn modelId="{1239E245-2B01-4DBA-806F-02E933214127}" srcId="{8EDB019C-5F85-4001-869A-85122E08E938}" destId="{31406B01-27A0-47E5-BAFF-1F96144C83BB}" srcOrd="3" destOrd="0" parTransId="{CBE7E812-DA6A-472E-A38F-6E0B99B1E6A4}" sibTransId="{8B071DAD-89A1-48CB-8328-DC4C1EB38C26}"/>
    <dgm:cxn modelId="{04006063-4AF4-46BC-A56E-1198B6CD2CB0}" type="presOf" srcId="{40F25EF2-C1EB-4207-907C-BB053DC53106}" destId="{A402079C-FC3E-4196-B60F-EBD31E0D8AF5}" srcOrd="0" destOrd="0" presId="urn:microsoft.com/office/officeart/2005/8/layout/pList2"/>
    <dgm:cxn modelId="{FA8CE68F-428C-498F-BC8B-25F045C40E73}" type="presOf" srcId="{8EDB019C-5F85-4001-869A-85122E08E938}" destId="{71B7D2DD-C35F-457D-B057-F8548D174B5D}" srcOrd="0" destOrd="0" presId="urn:microsoft.com/office/officeart/2005/8/layout/pList2"/>
    <dgm:cxn modelId="{0AA46569-472E-4B4D-87F9-2E0F009B7A20}" type="presOf" srcId="{BC14BB5C-11EF-4523-97CD-27B72D3D65A8}" destId="{AC6D8495-0B5F-40A3-B89D-73AF43C45C0D}" srcOrd="0" destOrd="0" presId="urn:microsoft.com/office/officeart/2005/8/layout/pList2"/>
    <dgm:cxn modelId="{B2EAA15D-F6D7-4539-AEB8-B50BE4C866C7}" type="presOf" srcId="{DAC29251-8742-4FB1-B564-7C8CB54FDB1F}" destId="{3237591D-8FA7-4883-8AC5-694A7CE0360F}" srcOrd="0" destOrd="0" presId="urn:microsoft.com/office/officeart/2005/8/layout/pList2"/>
    <dgm:cxn modelId="{905DF3F9-C1C0-42BD-9F92-BE47D618C7D9}" srcId="{8EDB019C-5F85-4001-869A-85122E08E938}" destId="{40F25EF2-C1EB-4207-907C-BB053DC53106}" srcOrd="2" destOrd="0" parTransId="{C5947857-5F33-4EA4-9B50-F351A48A730B}" sibTransId="{96158737-E795-494D-B1CE-CADB6464D87B}"/>
    <dgm:cxn modelId="{B9E1D8D3-CB7D-4CA2-801A-EC072AD5263C}" srcId="{8EDB019C-5F85-4001-869A-85122E08E938}" destId="{DAC29251-8742-4FB1-B564-7C8CB54FDB1F}" srcOrd="0" destOrd="0" parTransId="{3F053DA8-E338-4BF7-8A52-2AD5F915AE9A}" sibTransId="{BC14BB5C-11EF-4523-97CD-27B72D3D65A8}"/>
    <dgm:cxn modelId="{BCAE4FA5-CA8F-4099-B965-B9821146F0CE}" srcId="{8EDB019C-5F85-4001-869A-85122E08E938}" destId="{04047A97-2C25-4912-A468-3C94F66AF7FA}" srcOrd="1" destOrd="0" parTransId="{3CC15D7B-99B5-44BC-B13E-B731D355C36E}" sibTransId="{82BD579D-9161-407F-8E6E-A63DA8FFC11A}"/>
    <dgm:cxn modelId="{10EC0E68-FEBF-4437-A0E7-892D58218169}" type="presOf" srcId="{31406B01-27A0-47E5-BAFF-1F96144C83BB}" destId="{FE519599-3CE0-4C63-B05E-2BD35718BD2C}" srcOrd="0" destOrd="0" presId="urn:microsoft.com/office/officeart/2005/8/layout/pList2"/>
    <dgm:cxn modelId="{DCDF67F7-EAF8-4515-B680-FC228086D509}" type="presOf" srcId="{82BD579D-9161-407F-8E6E-A63DA8FFC11A}" destId="{C38BA3E8-A4D3-4B55-9E75-CA22370D9C65}" srcOrd="0" destOrd="0" presId="urn:microsoft.com/office/officeart/2005/8/layout/pList2"/>
    <dgm:cxn modelId="{56078E7D-AE18-465D-9410-CB1389480AB4}" type="presOf" srcId="{04047A97-2C25-4912-A468-3C94F66AF7FA}" destId="{E69DA79F-75ED-4A53-998A-0F2F3BE3CF86}" srcOrd="0" destOrd="0" presId="urn:microsoft.com/office/officeart/2005/8/layout/pList2"/>
    <dgm:cxn modelId="{36EE8713-5518-4FF0-90A6-802B1B687071}" type="presParOf" srcId="{71B7D2DD-C35F-457D-B057-F8548D174B5D}" destId="{581A337D-8FF2-440F-AFA6-D92F71A2E755}" srcOrd="0" destOrd="0" presId="urn:microsoft.com/office/officeart/2005/8/layout/pList2"/>
    <dgm:cxn modelId="{35208FC8-697A-41C9-9ECA-DC39078B15D3}" type="presParOf" srcId="{71B7D2DD-C35F-457D-B057-F8548D174B5D}" destId="{AB85700A-1B80-43C5-B369-31D2F1E0B8F6}" srcOrd="1" destOrd="0" presId="urn:microsoft.com/office/officeart/2005/8/layout/pList2"/>
    <dgm:cxn modelId="{3F8C02A0-9FAD-43D7-84A1-0AFA882793AE}" type="presParOf" srcId="{AB85700A-1B80-43C5-B369-31D2F1E0B8F6}" destId="{2E2BE9BC-C90F-43EE-908E-48C786996BBA}" srcOrd="0" destOrd="0" presId="urn:microsoft.com/office/officeart/2005/8/layout/pList2"/>
    <dgm:cxn modelId="{375E8F96-EDDF-4D5F-B13B-AB8CD6595B2B}" type="presParOf" srcId="{2E2BE9BC-C90F-43EE-908E-48C786996BBA}" destId="{3237591D-8FA7-4883-8AC5-694A7CE0360F}" srcOrd="0" destOrd="0" presId="urn:microsoft.com/office/officeart/2005/8/layout/pList2"/>
    <dgm:cxn modelId="{B1BE64C4-21B8-4121-B286-2A5DF6DBA87E}" type="presParOf" srcId="{2E2BE9BC-C90F-43EE-908E-48C786996BBA}" destId="{05E5674B-D447-4858-9D73-BD280FBC4AC3}" srcOrd="1" destOrd="0" presId="urn:microsoft.com/office/officeart/2005/8/layout/pList2"/>
    <dgm:cxn modelId="{632418F1-8543-4AF8-8529-83FD36EA6278}" type="presParOf" srcId="{2E2BE9BC-C90F-43EE-908E-48C786996BBA}" destId="{67C9C6CC-8BC1-4A75-ACCF-DFD6DD8C20B2}" srcOrd="2" destOrd="0" presId="urn:microsoft.com/office/officeart/2005/8/layout/pList2"/>
    <dgm:cxn modelId="{AF702643-CC55-4338-B798-53CDE38B2EC4}" type="presParOf" srcId="{AB85700A-1B80-43C5-B369-31D2F1E0B8F6}" destId="{AC6D8495-0B5F-40A3-B89D-73AF43C45C0D}" srcOrd="1" destOrd="0" presId="urn:microsoft.com/office/officeart/2005/8/layout/pList2"/>
    <dgm:cxn modelId="{88E59E71-2A1A-4C16-93A5-3408A6A3281D}" type="presParOf" srcId="{AB85700A-1B80-43C5-B369-31D2F1E0B8F6}" destId="{D98FB566-163E-49E7-9912-2AA7E9EC4EA8}" srcOrd="2" destOrd="0" presId="urn:microsoft.com/office/officeart/2005/8/layout/pList2"/>
    <dgm:cxn modelId="{C6367D09-EA7D-4D0D-AEDC-2F2826EAEB91}" type="presParOf" srcId="{D98FB566-163E-49E7-9912-2AA7E9EC4EA8}" destId="{E69DA79F-75ED-4A53-998A-0F2F3BE3CF86}" srcOrd="0" destOrd="0" presId="urn:microsoft.com/office/officeart/2005/8/layout/pList2"/>
    <dgm:cxn modelId="{A34DD3F4-04D3-4E59-8E39-B887723AB58E}" type="presParOf" srcId="{D98FB566-163E-49E7-9912-2AA7E9EC4EA8}" destId="{04127212-848F-4C2B-9FC7-F0D8384DCF1D}" srcOrd="1" destOrd="0" presId="urn:microsoft.com/office/officeart/2005/8/layout/pList2"/>
    <dgm:cxn modelId="{34725AB2-CBAA-40C1-8031-FB3855797BBC}" type="presParOf" srcId="{D98FB566-163E-49E7-9912-2AA7E9EC4EA8}" destId="{F1A4DED1-5908-422D-8EA4-181B301537BD}" srcOrd="2" destOrd="0" presId="urn:microsoft.com/office/officeart/2005/8/layout/pList2"/>
    <dgm:cxn modelId="{136FE0B8-5156-46DF-AD4F-E44D2AC00470}" type="presParOf" srcId="{AB85700A-1B80-43C5-B369-31D2F1E0B8F6}" destId="{C38BA3E8-A4D3-4B55-9E75-CA22370D9C65}" srcOrd="3" destOrd="0" presId="urn:microsoft.com/office/officeart/2005/8/layout/pList2"/>
    <dgm:cxn modelId="{CE5FD4DE-23FB-455E-8FA6-26F7EBB3FAE1}" type="presParOf" srcId="{AB85700A-1B80-43C5-B369-31D2F1E0B8F6}" destId="{482EEDF8-E139-42B2-8E85-54626194C934}" srcOrd="4" destOrd="0" presId="urn:microsoft.com/office/officeart/2005/8/layout/pList2"/>
    <dgm:cxn modelId="{E3EE969C-2700-4D9B-A836-72DD8A65D5B6}" type="presParOf" srcId="{482EEDF8-E139-42B2-8E85-54626194C934}" destId="{A402079C-FC3E-4196-B60F-EBD31E0D8AF5}" srcOrd="0" destOrd="0" presId="urn:microsoft.com/office/officeart/2005/8/layout/pList2"/>
    <dgm:cxn modelId="{C7B012C7-D508-4F96-BF43-77A2ECD3BC13}" type="presParOf" srcId="{482EEDF8-E139-42B2-8E85-54626194C934}" destId="{B92ECC92-56D9-45B6-8943-71ACBF39B9D8}" srcOrd="1" destOrd="0" presId="urn:microsoft.com/office/officeart/2005/8/layout/pList2"/>
    <dgm:cxn modelId="{0FF61F24-CA4E-492C-A153-2F2B691A8592}" type="presParOf" srcId="{482EEDF8-E139-42B2-8E85-54626194C934}" destId="{99AD355F-954A-4828-BEAC-9B25DBC4349D}" srcOrd="2" destOrd="0" presId="urn:microsoft.com/office/officeart/2005/8/layout/pList2"/>
    <dgm:cxn modelId="{D4C3EF66-EC87-41FF-8693-90DE2EB71136}" type="presParOf" srcId="{AB85700A-1B80-43C5-B369-31D2F1E0B8F6}" destId="{B12743E0-604B-47D3-B3AF-46FD5CC805F3}" srcOrd="5" destOrd="0" presId="urn:microsoft.com/office/officeart/2005/8/layout/pList2"/>
    <dgm:cxn modelId="{E59176B6-EFF1-483B-AC11-6EF20AFD52F0}" type="presParOf" srcId="{AB85700A-1B80-43C5-B369-31D2F1E0B8F6}" destId="{06CEF1C6-A6ED-4203-883E-7E8D5BA9F20E}" srcOrd="6" destOrd="0" presId="urn:microsoft.com/office/officeart/2005/8/layout/pList2"/>
    <dgm:cxn modelId="{832B98EF-0A5A-44F8-BBA8-06107A8E3687}" type="presParOf" srcId="{06CEF1C6-A6ED-4203-883E-7E8D5BA9F20E}" destId="{FE519599-3CE0-4C63-B05E-2BD35718BD2C}" srcOrd="0" destOrd="0" presId="urn:microsoft.com/office/officeart/2005/8/layout/pList2"/>
    <dgm:cxn modelId="{9F46F15F-3BCB-48EF-9A9D-6685091FA918}" type="presParOf" srcId="{06CEF1C6-A6ED-4203-883E-7E8D5BA9F20E}" destId="{1F741E09-CBC1-448F-AFF3-8D0C31A4914E}" srcOrd="1" destOrd="0" presId="urn:microsoft.com/office/officeart/2005/8/layout/pList2"/>
    <dgm:cxn modelId="{E1FE6C39-267B-445B-9A40-725C54EC8868}" type="presParOf" srcId="{06CEF1C6-A6ED-4203-883E-7E8D5BA9F20E}" destId="{D921843C-BBA9-4FE4-8A27-513C30213C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73614D-2A4B-48F1-817A-4287143C59BA}" type="doc">
      <dgm:prSet loTypeId="urn:microsoft.com/office/officeart/2005/8/layout/lProcess2" loCatId="list" qsTypeId="urn:microsoft.com/office/officeart/2005/8/quickstyle/simple1" qsCatId="simple" csTypeId="urn:microsoft.com/office/officeart/2005/8/colors/accent3_4" csCatId="accent3" phldr="1"/>
      <dgm:spPr/>
      <dgm:t>
        <a:bodyPr/>
        <a:lstStyle/>
        <a:p>
          <a:endParaRPr lang="en-US"/>
        </a:p>
      </dgm:t>
    </dgm:pt>
    <dgm:pt modelId="{D9D39A3D-3E4C-40AF-A8FB-93E58F248BAC}">
      <dgm:prSet phldrT="[Text]"/>
      <dgm:spPr/>
      <dgm:t>
        <a:bodyPr/>
        <a:lstStyle/>
        <a:p>
          <a:r>
            <a:rPr lang="en-US" dirty="0" smtClean="0"/>
            <a:t>Column B</a:t>
          </a:r>
          <a:endParaRPr lang="en-US" dirty="0"/>
        </a:p>
      </dgm:t>
    </dgm:pt>
    <dgm:pt modelId="{52FD138E-24A8-4713-AF7B-695E981FEB6E}" type="parTrans" cxnId="{C637ADCB-BD82-4427-BD83-87EDBEE84BF3}">
      <dgm:prSet/>
      <dgm:spPr/>
      <dgm:t>
        <a:bodyPr/>
        <a:lstStyle/>
        <a:p>
          <a:endParaRPr lang="en-US"/>
        </a:p>
      </dgm:t>
    </dgm:pt>
    <dgm:pt modelId="{345BFD6E-35EB-4C6E-9D5C-3C85BE4DBCB3}" type="sibTrans" cxnId="{C637ADCB-BD82-4427-BD83-87EDBEE84BF3}">
      <dgm:prSet/>
      <dgm:spPr/>
      <dgm:t>
        <a:bodyPr/>
        <a:lstStyle/>
        <a:p>
          <a:endParaRPr lang="en-US"/>
        </a:p>
      </dgm:t>
    </dgm:pt>
    <dgm:pt modelId="{9BAED9FC-42CC-4F9E-A2A3-58352281422F}">
      <dgm:prSet phldrT="[Text]"/>
      <dgm:spPr/>
      <dgm:t>
        <a:bodyPr/>
        <a:lstStyle/>
        <a:p>
          <a:r>
            <a:rPr lang="en-US" dirty="0" smtClean="0"/>
            <a:t># of students exited in previous fiscal year</a:t>
          </a:r>
          <a:endParaRPr lang="en-US" dirty="0"/>
        </a:p>
      </dgm:t>
    </dgm:pt>
    <dgm:pt modelId="{2D31FB6E-7A51-486B-AE23-E9E78C7DD790}" type="parTrans" cxnId="{67936157-80A6-4A93-9051-50B049452952}">
      <dgm:prSet/>
      <dgm:spPr/>
      <dgm:t>
        <a:bodyPr/>
        <a:lstStyle/>
        <a:p>
          <a:endParaRPr lang="en-US"/>
        </a:p>
      </dgm:t>
    </dgm:pt>
    <dgm:pt modelId="{A5A7AA0F-033E-4114-8CC8-1D078B7AB5C5}" type="sibTrans" cxnId="{67936157-80A6-4A93-9051-50B049452952}">
      <dgm:prSet/>
      <dgm:spPr/>
      <dgm:t>
        <a:bodyPr/>
        <a:lstStyle/>
        <a:p>
          <a:endParaRPr lang="en-US"/>
        </a:p>
      </dgm:t>
    </dgm:pt>
    <dgm:pt modelId="{BA257D2E-4F90-4393-9C56-C1AFF44E96F6}">
      <dgm:prSet phldrT="[Text]"/>
      <dgm:spPr/>
      <dgm:t>
        <a:bodyPr/>
        <a:lstStyle/>
        <a:p>
          <a:r>
            <a:rPr lang="en-US" dirty="0" smtClean="0"/>
            <a:t>Column C</a:t>
          </a:r>
          <a:endParaRPr lang="en-US" dirty="0"/>
        </a:p>
      </dgm:t>
    </dgm:pt>
    <dgm:pt modelId="{E0B756C3-C1CE-4DE6-BEC5-3050EB46FCE0}" type="parTrans" cxnId="{185F8B78-A626-4121-BD45-8BA858C90C8A}">
      <dgm:prSet/>
      <dgm:spPr/>
      <dgm:t>
        <a:bodyPr/>
        <a:lstStyle/>
        <a:p>
          <a:endParaRPr lang="en-US"/>
        </a:p>
      </dgm:t>
    </dgm:pt>
    <dgm:pt modelId="{F57969E4-BC9A-44A1-BE3B-35DF930C9F01}" type="sibTrans" cxnId="{185F8B78-A626-4121-BD45-8BA858C90C8A}">
      <dgm:prSet/>
      <dgm:spPr/>
      <dgm:t>
        <a:bodyPr/>
        <a:lstStyle/>
        <a:p>
          <a:endParaRPr lang="en-US"/>
        </a:p>
      </dgm:t>
    </dgm:pt>
    <dgm:pt modelId="{F5DC8CCF-8B04-4CE7-92B5-FD6CBA97E783}">
      <dgm:prSet phldrT="[Text]"/>
      <dgm:spPr/>
      <dgm:t>
        <a:bodyPr/>
        <a:lstStyle/>
        <a:p>
          <a:r>
            <a:rPr lang="en-US" dirty="0" smtClean="0"/>
            <a:t># of students employed</a:t>
          </a:r>
          <a:endParaRPr lang="en-US" dirty="0"/>
        </a:p>
      </dgm:t>
    </dgm:pt>
    <dgm:pt modelId="{B8185229-BC9F-4C85-AEFA-4F45E6969E2F}" type="parTrans" cxnId="{D0124B66-8072-48ED-A962-E88D69E954EB}">
      <dgm:prSet/>
      <dgm:spPr/>
      <dgm:t>
        <a:bodyPr/>
        <a:lstStyle/>
        <a:p>
          <a:endParaRPr lang="en-US"/>
        </a:p>
      </dgm:t>
    </dgm:pt>
    <dgm:pt modelId="{FD2FA88C-FF2B-4081-B055-70A38ADEEC9A}" type="sibTrans" cxnId="{D0124B66-8072-48ED-A962-E88D69E954EB}">
      <dgm:prSet/>
      <dgm:spPr/>
      <dgm:t>
        <a:bodyPr/>
        <a:lstStyle/>
        <a:p>
          <a:endParaRPr lang="en-US"/>
        </a:p>
      </dgm:t>
    </dgm:pt>
    <dgm:pt modelId="{7B61BF3E-AECE-47DE-BD3A-27FA09954F43}">
      <dgm:prSet phldrT="[Text]"/>
      <dgm:spPr/>
      <dgm:t>
        <a:bodyPr/>
        <a:lstStyle/>
        <a:p>
          <a:r>
            <a:rPr lang="en-US" dirty="0" smtClean="0"/>
            <a:t>Column D</a:t>
          </a:r>
          <a:endParaRPr lang="en-US" dirty="0"/>
        </a:p>
      </dgm:t>
    </dgm:pt>
    <dgm:pt modelId="{6FB637F0-52AB-4A8E-B5AB-1A55A4CEF4AA}" type="parTrans" cxnId="{368F5B3F-03CF-401D-A578-A62A343B5932}">
      <dgm:prSet/>
      <dgm:spPr/>
      <dgm:t>
        <a:bodyPr/>
        <a:lstStyle/>
        <a:p>
          <a:endParaRPr lang="en-US"/>
        </a:p>
      </dgm:t>
    </dgm:pt>
    <dgm:pt modelId="{128C4397-DD72-4B0E-B41B-71D25F7BEF3F}" type="sibTrans" cxnId="{368F5B3F-03CF-401D-A578-A62A343B5932}">
      <dgm:prSet/>
      <dgm:spPr/>
      <dgm:t>
        <a:bodyPr/>
        <a:lstStyle/>
        <a:p>
          <a:endParaRPr lang="en-US"/>
        </a:p>
      </dgm:t>
    </dgm:pt>
    <dgm:pt modelId="{A6611C12-8818-4938-A930-A760EE4B642F}">
      <dgm:prSet phldrT="[Text]"/>
      <dgm:spPr/>
      <dgm:t>
        <a:bodyPr/>
        <a:lstStyle/>
        <a:p>
          <a:r>
            <a:rPr lang="en-US" dirty="0" smtClean="0"/>
            <a:t>SUCCESS</a:t>
          </a:r>
          <a:endParaRPr lang="en-US" dirty="0"/>
        </a:p>
      </dgm:t>
    </dgm:pt>
    <dgm:pt modelId="{91CDABCD-388E-4E8A-B099-DD1E2BE9AB77}" type="parTrans" cxnId="{D9E0E4B8-3BD8-429E-9DF9-EA4C8867D32D}">
      <dgm:prSet/>
      <dgm:spPr/>
      <dgm:t>
        <a:bodyPr/>
        <a:lstStyle/>
        <a:p>
          <a:endParaRPr lang="en-US"/>
        </a:p>
      </dgm:t>
    </dgm:pt>
    <dgm:pt modelId="{D39EEB89-5BC8-419F-90E7-C7203AA56B6F}" type="sibTrans" cxnId="{D9E0E4B8-3BD8-429E-9DF9-EA4C8867D32D}">
      <dgm:prSet/>
      <dgm:spPr/>
      <dgm:t>
        <a:bodyPr/>
        <a:lstStyle/>
        <a:p>
          <a:endParaRPr lang="en-US"/>
        </a:p>
      </dgm:t>
    </dgm:pt>
    <dgm:pt modelId="{DD6D043D-B133-4FEC-B454-9B7772CBEEA9}">
      <dgm:prSet phldrT="[Text]"/>
      <dgm:spPr/>
      <dgm:t>
        <a:bodyPr/>
        <a:lstStyle/>
        <a:p>
          <a:r>
            <a:rPr lang="en-US" dirty="0" smtClean="0"/>
            <a:t>Column G</a:t>
          </a:r>
          <a:endParaRPr lang="en-US" dirty="0"/>
        </a:p>
      </dgm:t>
    </dgm:pt>
    <dgm:pt modelId="{23DA7897-8985-495F-BE9A-5FE4D8C8C338}" type="parTrans" cxnId="{835A5B5C-0C8C-4C1A-8D88-4DAF9EB47CCE}">
      <dgm:prSet/>
      <dgm:spPr/>
      <dgm:t>
        <a:bodyPr/>
        <a:lstStyle/>
        <a:p>
          <a:endParaRPr lang="en-US"/>
        </a:p>
      </dgm:t>
    </dgm:pt>
    <dgm:pt modelId="{0FD656A4-CF9B-430F-B6FC-1B32FFEAB8BB}" type="sibTrans" cxnId="{835A5B5C-0C8C-4C1A-8D88-4DAF9EB47CCE}">
      <dgm:prSet/>
      <dgm:spPr/>
      <dgm:t>
        <a:bodyPr/>
        <a:lstStyle/>
        <a:p>
          <a:endParaRPr lang="en-US"/>
        </a:p>
      </dgm:t>
    </dgm:pt>
    <dgm:pt modelId="{3F824E4D-6391-4EAA-BC82-F4179F3167E7}">
      <dgm:prSet phldrT="[Text]"/>
      <dgm:spPr/>
      <dgm:t>
        <a:bodyPr/>
        <a:lstStyle/>
        <a:p>
          <a:r>
            <a:rPr lang="en-US" dirty="0" smtClean="0"/>
            <a:t>Column E</a:t>
          </a:r>
          <a:endParaRPr lang="en-US" dirty="0"/>
        </a:p>
      </dgm:t>
    </dgm:pt>
    <dgm:pt modelId="{A8D46A3F-A1C6-40D2-8A0B-92557CBE7A66}" type="parTrans" cxnId="{C0293A8F-3BB6-46C0-8829-3FAD500492B5}">
      <dgm:prSet/>
      <dgm:spPr/>
      <dgm:t>
        <a:bodyPr/>
        <a:lstStyle/>
        <a:p>
          <a:endParaRPr lang="en-US"/>
        </a:p>
      </dgm:t>
    </dgm:pt>
    <dgm:pt modelId="{D7B249BE-6ACF-4DF1-9F26-4E9FE160C009}" type="sibTrans" cxnId="{C0293A8F-3BB6-46C0-8829-3FAD500492B5}">
      <dgm:prSet/>
      <dgm:spPr/>
      <dgm:t>
        <a:bodyPr/>
        <a:lstStyle/>
        <a:p>
          <a:endParaRPr lang="en-US"/>
        </a:p>
      </dgm:t>
    </dgm:pt>
    <dgm:pt modelId="{D7B5BA0C-BA7F-434B-872A-9AA82351CACC}">
      <dgm:prSet phldrT="[Text]"/>
      <dgm:spPr/>
      <dgm:t>
        <a:bodyPr/>
        <a:lstStyle/>
        <a:p>
          <a:r>
            <a:rPr lang="en-US" dirty="0" smtClean="0"/>
            <a:t>Column F</a:t>
          </a:r>
          <a:endParaRPr lang="en-US" dirty="0"/>
        </a:p>
      </dgm:t>
    </dgm:pt>
    <dgm:pt modelId="{4F4DC64E-6484-45BD-B9CE-73D6EA2B4C89}" type="parTrans" cxnId="{23B8D1CE-DCBE-43FA-ADBD-06BF7B8C806D}">
      <dgm:prSet/>
      <dgm:spPr/>
      <dgm:t>
        <a:bodyPr/>
        <a:lstStyle/>
        <a:p>
          <a:endParaRPr lang="en-US"/>
        </a:p>
      </dgm:t>
    </dgm:pt>
    <dgm:pt modelId="{8F8BD0C9-AAD0-43DA-9A7A-0A3CEC9E2C01}" type="sibTrans" cxnId="{23B8D1CE-DCBE-43FA-ADBD-06BF7B8C806D}">
      <dgm:prSet/>
      <dgm:spPr/>
      <dgm:t>
        <a:bodyPr/>
        <a:lstStyle/>
        <a:p>
          <a:endParaRPr lang="en-US"/>
        </a:p>
      </dgm:t>
    </dgm:pt>
    <dgm:pt modelId="{7EFDA1BB-992A-45ED-A077-43827BC1A7C9}">
      <dgm:prSet phldrT="[Text]"/>
      <dgm:spPr/>
      <dgm:t>
        <a:bodyPr/>
        <a:lstStyle/>
        <a:p>
          <a:r>
            <a:rPr lang="en-US" dirty="0" smtClean="0"/>
            <a:t>Excludes corrections</a:t>
          </a:r>
          <a:endParaRPr lang="en-US" dirty="0"/>
        </a:p>
      </dgm:t>
    </dgm:pt>
    <dgm:pt modelId="{62764DCF-A652-419E-9C8B-A345041B7CDE}" type="parTrans" cxnId="{5904B68C-2EF5-4175-B192-EE2FFC2D0175}">
      <dgm:prSet/>
      <dgm:spPr/>
      <dgm:t>
        <a:bodyPr/>
        <a:lstStyle/>
        <a:p>
          <a:endParaRPr lang="en-US"/>
        </a:p>
      </dgm:t>
    </dgm:pt>
    <dgm:pt modelId="{0C1F2765-C191-43FD-86F4-8889B7146AA5}" type="sibTrans" cxnId="{5904B68C-2EF5-4175-B192-EE2FFC2D0175}">
      <dgm:prSet/>
      <dgm:spPr/>
      <dgm:t>
        <a:bodyPr/>
        <a:lstStyle/>
        <a:p>
          <a:endParaRPr lang="en-US"/>
        </a:p>
      </dgm:t>
    </dgm:pt>
    <dgm:pt modelId="{1437B9A4-5425-4B62-B925-759A974B0502}">
      <dgm:prSet phldrT="[Text]"/>
      <dgm:spPr/>
      <dgm:t>
        <a:bodyPr/>
        <a:lstStyle/>
        <a:p>
          <a:r>
            <a:rPr lang="en-US" dirty="0" smtClean="0"/>
            <a:t>Median Earnings NOT recorded</a:t>
          </a:r>
          <a:endParaRPr lang="en-US" dirty="0"/>
        </a:p>
      </dgm:t>
    </dgm:pt>
    <dgm:pt modelId="{93DDEB67-38A2-4F3F-B28F-F67A526F1474}" type="parTrans" cxnId="{EEC196BA-6346-4CA2-B2B8-0A684A87F59C}">
      <dgm:prSet/>
      <dgm:spPr/>
      <dgm:t>
        <a:bodyPr/>
        <a:lstStyle/>
        <a:p>
          <a:endParaRPr lang="en-US"/>
        </a:p>
      </dgm:t>
    </dgm:pt>
    <dgm:pt modelId="{135BB675-9EB0-4C22-9DA4-3220D9797598}" type="sibTrans" cxnId="{EEC196BA-6346-4CA2-B2B8-0A684A87F59C}">
      <dgm:prSet/>
      <dgm:spPr/>
      <dgm:t>
        <a:bodyPr/>
        <a:lstStyle/>
        <a:p>
          <a:endParaRPr lang="en-US"/>
        </a:p>
      </dgm:t>
    </dgm:pt>
    <dgm:pt modelId="{604BB3D2-A894-4130-977F-7755C480F16E}">
      <dgm:prSet phldrT="[Text]"/>
      <dgm:spPr/>
      <dgm:t>
        <a:bodyPr/>
        <a:lstStyle/>
        <a:p>
          <a:r>
            <a:rPr lang="en-US" dirty="0" smtClean="0"/>
            <a:t>Total number of </a:t>
          </a:r>
          <a:r>
            <a:rPr lang="en-US" dirty="0" err="1" smtClean="0"/>
            <a:t>PoPs</a:t>
          </a:r>
          <a:endParaRPr lang="en-US" dirty="0"/>
        </a:p>
      </dgm:t>
    </dgm:pt>
    <dgm:pt modelId="{0AF79886-99A6-49EB-9DDE-2B632D7C9412}" type="parTrans" cxnId="{E78FFD95-F5F8-4C3C-B098-FA1A2D5565CD}">
      <dgm:prSet/>
      <dgm:spPr/>
      <dgm:t>
        <a:bodyPr/>
        <a:lstStyle/>
        <a:p>
          <a:endParaRPr lang="en-US"/>
        </a:p>
      </dgm:t>
    </dgm:pt>
    <dgm:pt modelId="{CFAB1768-FB84-4675-AB92-2FF788ECF4A3}" type="sibTrans" cxnId="{E78FFD95-F5F8-4C3C-B098-FA1A2D5565CD}">
      <dgm:prSet/>
      <dgm:spPr/>
      <dgm:t>
        <a:bodyPr/>
        <a:lstStyle/>
        <a:p>
          <a:endParaRPr lang="en-US"/>
        </a:p>
      </dgm:t>
    </dgm:pt>
    <dgm:pt modelId="{3E199E31-6A60-4769-B598-AA69DBEB360B}">
      <dgm:prSet phldrT="[Text]"/>
      <dgm:spPr/>
      <dgm:t>
        <a:bodyPr/>
        <a:lstStyle/>
        <a:p>
          <a:r>
            <a:rPr lang="en-US" dirty="0" smtClean="0"/>
            <a:t>Total # of </a:t>
          </a:r>
          <a:r>
            <a:rPr lang="en-US" dirty="0" err="1" smtClean="0"/>
            <a:t>PoP’s</a:t>
          </a:r>
          <a:r>
            <a:rPr lang="en-US" dirty="0" smtClean="0"/>
            <a:t> in which there were successful outcome measures</a:t>
          </a:r>
          <a:endParaRPr lang="en-US" dirty="0"/>
        </a:p>
      </dgm:t>
    </dgm:pt>
    <dgm:pt modelId="{06E37B09-0EDB-4CCB-AEF6-66916BA903E0}" type="parTrans" cxnId="{8A344174-65F6-41E3-B4E9-6805DF2EB21B}">
      <dgm:prSet/>
      <dgm:spPr/>
      <dgm:t>
        <a:bodyPr/>
        <a:lstStyle/>
        <a:p>
          <a:endParaRPr lang="en-US"/>
        </a:p>
      </dgm:t>
    </dgm:pt>
    <dgm:pt modelId="{BA9DF454-4D07-4B1A-B96E-5801B517A0B5}" type="sibTrans" cxnId="{8A344174-65F6-41E3-B4E9-6805DF2EB21B}">
      <dgm:prSet/>
      <dgm:spPr/>
      <dgm:t>
        <a:bodyPr/>
        <a:lstStyle/>
        <a:p>
          <a:endParaRPr lang="en-US"/>
        </a:p>
      </dgm:t>
    </dgm:pt>
    <dgm:pt modelId="{CB9695C5-8AAB-4913-8385-381F50B4EA47}">
      <dgm:prSet phldrT="[Text]"/>
      <dgm:spPr/>
      <dgm:t>
        <a:bodyPr/>
        <a:lstStyle/>
        <a:p>
          <a:r>
            <a:rPr lang="en-US" dirty="0" smtClean="0"/>
            <a:t>Performance tied to federal negotiated targets</a:t>
          </a:r>
          <a:endParaRPr lang="en-US" dirty="0"/>
        </a:p>
      </dgm:t>
    </dgm:pt>
    <dgm:pt modelId="{B96147EF-0B15-40AA-A51A-93C73AA049CE}" type="parTrans" cxnId="{E7BA74C8-A87C-497B-AAC6-D9FF7842FF69}">
      <dgm:prSet/>
      <dgm:spPr/>
      <dgm:t>
        <a:bodyPr/>
        <a:lstStyle/>
        <a:p>
          <a:endParaRPr lang="en-US"/>
        </a:p>
      </dgm:t>
    </dgm:pt>
    <dgm:pt modelId="{BBAE33D7-1E14-4133-BDD3-AFC4E8E88849}" type="sibTrans" cxnId="{E7BA74C8-A87C-497B-AAC6-D9FF7842FF69}">
      <dgm:prSet/>
      <dgm:spPr/>
      <dgm:t>
        <a:bodyPr/>
        <a:lstStyle/>
        <a:p>
          <a:endParaRPr lang="en-US"/>
        </a:p>
      </dgm:t>
    </dgm:pt>
    <dgm:pt modelId="{59039312-0BEE-46F7-9575-DB11798A782E}">
      <dgm:prSet phldrT="[Text]"/>
      <dgm:spPr/>
      <dgm:t>
        <a:bodyPr/>
        <a:lstStyle/>
        <a:p>
          <a:r>
            <a:rPr lang="en-US" dirty="0" smtClean="0"/>
            <a:t>Percentage of students who met the outcome measure.</a:t>
          </a:r>
          <a:endParaRPr lang="en-US" dirty="0"/>
        </a:p>
      </dgm:t>
    </dgm:pt>
    <dgm:pt modelId="{08500B95-747C-41DB-8127-DA3B26E1F823}" type="parTrans" cxnId="{1A15B9D3-444F-4D34-9386-69C17099C06D}">
      <dgm:prSet/>
      <dgm:spPr/>
      <dgm:t>
        <a:bodyPr/>
        <a:lstStyle/>
        <a:p>
          <a:endParaRPr lang="en-US"/>
        </a:p>
      </dgm:t>
    </dgm:pt>
    <dgm:pt modelId="{6D37FAB1-82EB-4F66-8E91-AB205A478817}" type="sibTrans" cxnId="{1A15B9D3-444F-4D34-9386-69C17099C06D}">
      <dgm:prSet/>
      <dgm:spPr/>
      <dgm:t>
        <a:bodyPr/>
        <a:lstStyle/>
        <a:p>
          <a:endParaRPr lang="en-US"/>
        </a:p>
      </dgm:t>
    </dgm:pt>
    <dgm:pt modelId="{F208FE56-F7B4-4503-9EF6-AFF43DEA9F2E}">
      <dgm:prSet phldrT="[Text]"/>
      <dgm:spPr/>
      <dgm:t>
        <a:bodyPr/>
        <a:lstStyle/>
        <a:p>
          <a:r>
            <a:rPr lang="en-US" dirty="0" smtClean="0"/>
            <a:t>Median earnings: Average salary of employed students during their 2</a:t>
          </a:r>
          <a:r>
            <a:rPr lang="en-US" baseline="30000" dirty="0" smtClean="0"/>
            <a:t>nd</a:t>
          </a:r>
          <a:r>
            <a:rPr lang="en-US" dirty="0" smtClean="0"/>
            <a:t> quarter after exit</a:t>
          </a:r>
          <a:endParaRPr lang="en-US" dirty="0"/>
        </a:p>
      </dgm:t>
    </dgm:pt>
    <dgm:pt modelId="{65DFFB46-F2D1-4ACA-8CA5-61C366F2686F}" type="parTrans" cxnId="{8915487D-071E-40EE-B275-D380D026D9D2}">
      <dgm:prSet/>
      <dgm:spPr/>
      <dgm:t>
        <a:bodyPr/>
        <a:lstStyle/>
        <a:p>
          <a:endParaRPr lang="en-US"/>
        </a:p>
      </dgm:t>
    </dgm:pt>
    <dgm:pt modelId="{1C8EE3D5-39EE-4998-8DF4-67B5282EAF90}" type="sibTrans" cxnId="{8915487D-071E-40EE-B275-D380D026D9D2}">
      <dgm:prSet/>
      <dgm:spPr/>
      <dgm:t>
        <a:bodyPr/>
        <a:lstStyle/>
        <a:p>
          <a:endParaRPr lang="en-US"/>
        </a:p>
      </dgm:t>
    </dgm:pt>
    <dgm:pt modelId="{A59D22B8-8A3F-4F98-9B13-44DE0E50CBE4}" type="pres">
      <dgm:prSet presAssocID="{7073614D-2A4B-48F1-817A-4287143C59BA}" presName="theList" presStyleCnt="0">
        <dgm:presLayoutVars>
          <dgm:dir/>
          <dgm:animLvl val="lvl"/>
          <dgm:resizeHandles val="exact"/>
        </dgm:presLayoutVars>
      </dgm:prSet>
      <dgm:spPr/>
      <dgm:t>
        <a:bodyPr/>
        <a:lstStyle/>
        <a:p>
          <a:endParaRPr lang="en-US"/>
        </a:p>
      </dgm:t>
    </dgm:pt>
    <dgm:pt modelId="{C7146119-F28B-48C0-A865-7A2A96323BA8}" type="pres">
      <dgm:prSet presAssocID="{D9D39A3D-3E4C-40AF-A8FB-93E58F248BAC}" presName="compNode" presStyleCnt="0"/>
      <dgm:spPr/>
    </dgm:pt>
    <dgm:pt modelId="{2BF9FA50-9DCC-4BCD-8CAB-A2626958485E}" type="pres">
      <dgm:prSet presAssocID="{D9D39A3D-3E4C-40AF-A8FB-93E58F248BAC}" presName="aNode" presStyleLbl="bgShp" presStyleIdx="0" presStyleCnt="6"/>
      <dgm:spPr/>
      <dgm:t>
        <a:bodyPr/>
        <a:lstStyle/>
        <a:p>
          <a:endParaRPr lang="en-US"/>
        </a:p>
      </dgm:t>
    </dgm:pt>
    <dgm:pt modelId="{17E94057-5EF9-49A7-8D35-6CF017638A20}" type="pres">
      <dgm:prSet presAssocID="{D9D39A3D-3E4C-40AF-A8FB-93E58F248BAC}" presName="textNode" presStyleLbl="bgShp" presStyleIdx="0" presStyleCnt="6"/>
      <dgm:spPr/>
      <dgm:t>
        <a:bodyPr/>
        <a:lstStyle/>
        <a:p>
          <a:endParaRPr lang="en-US"/>
        </a:p>
      </dgm:t>
    </dgm:pt>
    <dgm:pt modelId="{2C86810C-EDC5-4FB4-ABA9-0E780ED6924C}" type="pres">
      <dgm:prSet presAssocID="{D9D39A3D-3E4C-40AF-A8FB-93E58F248BAC}" presName="compChildNode" presStyleCnt="0"/>
      <dgm:spPr/>
    </dgm:pt>
    <dgm:pt modelId="{475CD31B-F4C7-49F0-BE9F-3CB356DBC0A7}" type="pres">
      <dgm:prSet presAssocID="{D9D39A3D-3E4C-40AF-A8FB-93E58F248BAC}" presName="theInnerList" presStyleCnt="0"/>
      <dgm:spPr/>
    </dgm:pt>
    <dgm:pt modelId="{6DF096CA-85A0-4E0C-BC22-49985D1C5A85}" type="pres">
      <dgm:prSet presAssocID="{9BAED9FC-42CC-4F9E-A2A3-58352281422F}" presName="childNode" presStyleLbl="node1" presStyleIdx="0" presStyleCnt="10">
        <dgm:presLayoutVars>
          <dgm:bulletEnabled val="1"/>
        </dgm:presLayoutVars>
      </dgm:prSet>
      <dgm:spPr/>
      <dgm:t>
        <a:bodyPr/>
        <a:lstStyle/>
        <a:p>
          <a:endParaRPr lang="en-US"/>
        </a:p>
      </dgm:t>
    </dgm:pt>
    <dgm:pt modelId="{4A3FEF29-6489-4E74-8D7A-83DDD1633263}" type="pres">
      <dgm:prSet presAssocID="{9BAED9FC-42CC-4F9E-A2A3-58352281422F}" presName="aSpace2" presStyleCnt="0"/>
      <dgm:spPr/>
    </dgm:pt>
    <dgm:pt modelId="{C09DE0E6-C693-40B5-BC18-004395FB7C82}" type="pres">
      <dgm:prSet presAssocID="{7EFDA1BB-992A-45ED-A077-43827BC1A7C9}" presName="childNode" presStyleLbl="node1" presStyleIdx="1" presStyleCnt="10">
        <dgm:presLayoutVars>
          <dgm:bulletEnabled val="1"/>
        </dgm:presLayoutVars>
      </dgm:prSet>
      <dgm:spPr/>
      <dgm:t>
        <a:bodyPr/>
        <a:lstStyle/>
        <a:p>
          <a:endParaRPr lang="en-US"/>
        </a:p>
      </dgm:t>
    </dgm:pt>
    <dgm:pt modelId="{BA9867D2-FB4C-4894-96F1-BCCA39B17F49}" type="pres">
      <dgm:prSet presAssocID="{7EFDA1BB-992A-45ED-A077-43827BC1A7C9}" presName="aSpace2" presStyleCnt="0"/>
      <dgm:spPr/>
    </dgm:pt>
    <dgm:pt modelId="{2BBFDD19-0692-4223-B513-00B2BB2BF7C2}" type="pres">
      <dgm:prSet presAssocID="{1437B9A4-5425-4B62-B925-759A974B0502}" presName="childNode" presStyleLbl="node1" presStyleIdx="2" presStyleCnt="10">
        <dgm:presLayoutVars>
          <dgm:bulletEnabled val="1"/>
        </dgm:presLayoutVars>
      </dgm:prSet>
      <dgm:spPr/>
      <dgm:t>
        <a:bodyPr/>
        <a:lstStyle/>
        <a:p>
          <a:endParaRPr lang="en-US"/>
        </a:p>
      </dgm:t>
    </dgm:pt>
    <dgm:pt modelId="{7E420377-447C-4284-8B9E-EC0C369A0C2D}" type="pres">
      <dgm:prSet presAssocID="{D9D39A3D-3E4C-40AF-A8FB-93E58F248BAC}" presName="aSpace" presStyleCnt="0"/>
      <dgm:spPr/>
    </dgm:pt>
    <dgm:pt modelId="{841B2B64-F189-429B-BD61-03AF1EF73517}" type="pres">
      <dgm:prSet presAssocID="{BA257D2E-4F90-4393-9C56-C1AFF44E96F6}" presName="compNode" presStyleCnt="0"/>
      <dgm:spPr/>
    </dgm:pt>
    <dgm:pt modelId="{584D260D-3E2F-4E8F-9FB8-41371BFCB489}" type="pres">
      <dgm:prSet presAssocID="{BA257D2E-4F90-4393-9C56-C1AFF44E96F6}" presName="aNode" presStyleLbl="bgShp" presStyleIdx="1" presStyleCnt="6"/>
      <dgm:spPr/>
      <dgm:t>
        <a:bodyPr/>
        <a:lstStyle/>
        <a:p>
          <a:endParaRPr lang="en-US"/>
        </a:p>
      </dgm:t>
    </dgm:pt>
    <dgm:pt modelId="{5F3E87E6-EB98-42FD-8062-85B982878200}" type="pres">
      <dgm:prSet presAssocID="{BA257D2E-4F90-4393-9C56-C1AFF44E96F6}" presName="textNode" presStyleLbl="bgShp" presStyleIdx="1" presStyleCnt="6"/>
      <dgm:spPr/>
      <dgm:t>
        <a:bodyPr/>
        <a:lstStyle/>
        <a:p>
          <a:endParaRPr lang="en-US"/>
        </a:p>
      </dgm:t>
    </dgm:pt>
    <dgm:pt modelId="{644E26F1-9B4E-4BA8-B485-BBFA98A85EA6}" type="pres">
      <dgm:prSet presAssocID="{BA257D2E-4F90-4393-9C56-C1AFF44E96F6}" presName="compChildNode" presStyleCnt="0"/>
      <dgm:spPr/>
    </dgm:pt>
    <dgm:pt modelId="{94C6AE4A-BAD7-4D92-A1F4-CCD58A684B54}" type="pres">
      <dgm:prSet presAssocID="{BA257D2E-4F90-4393-9C56-C1AFF44E96F6}" presName="theInnerList" presStyleCnt="0"/>
      <dgm:spPr/>
    </dgm:pt>
    <dgm:pt modelId="{B2BBFB01-A3EC-4721-A5C9-7322D7E20707}" type="pres">
      <dgm:prSet presAssocID="{F5DC8CCF-8B04-4CE7-92B5-FD6CBA97E783}" presName="childNode" presStyleLbl="node1" presStyleIdx="3" presStyleCnt="10">
        <dgm:presLayoutVars>
          <dgm:bulletEnabled val="1"/>
        </dgm:presLayoutVars>
      </dgm:prSet>
      <dgm:spPr/>
      <dgm:t>
        <a:bodyPr/>
        <a:lstStyle/>
        <a:p>
          <a:endParaRPr lang="en-US"/>
        </a:p>
      </dgm:t>
    </dgm:pt>
    <dgm:pt modelId="{32B9BE5C-6A66-45B4-893F-7F319AB82103}" type="pres">
      <dgm:prSet presAssocID="{BA257D2E-4F90-4393-9C56-C1AFF44E96F6}" presName="aSpace" presStyleCnt="0"/>
      <dgm:spPr/>
    </dgm:pt>
    <dgm:pt modelId="{BAF5FDFE-D151-4CD9-9B5E-3990D9BBCB70}" type="pres">
      <dgm:prSet presAssocID="{7B61BF3E-AECE-47DE-BD3A-27FA09954F43}" presName="compNode" presStyleCnt="0"/>
      <dgm:spPr/>
    </dgm:pt>
    <dgm:pt modelId="{559876BF-3760-402C-B528-789AFFBFFE98}" type="pres">
      <dgm:prSet presAssocID="{7B61BF3E-AECE-47DE-BD3A-27FA09954F43}" presName="aNode" presStyleLbl="bgShp" presStyleIdx="2" presStyleCnt="6"/>
      <dgm:spPr/>
      <dgm:t>
        <a:bodyPr/>
        <a:lstStyle/>
        <a:p>
          <a:endParaRPr lang="en-US"/>
        </a:p>
      </dgm:t>
    </dgm:pt>
    <dgm:pt modelId="{20D0AA3D-6AD7-411F-BDB0-C007E4DE8456}" type="pres">
      <dgm:prSet presAssocID="{7B61BF3E-AECE-47DE-BD3A-27FA09954F43}" presName="textNode" presStyleLbl="bgShp" presStyleIdx="2" presStyleCnt="6"/>
      <dgm:spPr/>
      <dgm:t>
        <a:bodyPr/>
        <a:lstStyle/>
        <a:p>
          <a:endParaRPr lang="en-US"/>
        </a:p>
      </dgm:t>
    </dgm:pt>
    <dgm:pt modelId="{99EEAE8E-0EA1-4293-9F52-3A10EB163B0E}" type="pres">
      <dgm:prSet presAssocID="{7B61BF3E-AECE-47DE-BD3A-27FA09954F43}" presName="compChildNode" presStyleCnt="0"/>
      <dgm:spPr/>
    </dgm:pt>
    <dgm:pt modelId="{2A899200-7243-4AA9-ACF4-EAB283AAD2ED}" type="pres">
      <dgm:prSet presAssocID="{7B61BF3E-AECE-47DE-BD3A-27FA09954F43}" presName="theInnerList" presStyleCnt="0"/>
      <dgm:spPr/>
    </dgm:pt>
    <dgm:pt modelId="{364F8CDF-F213-4A96-8DE1-01207DAFB2F4}" type="pres">
      <dgm:prSet presAssocID="{A6611C12-8818-4938-A930-A760EE4B642F}" presName="childNode" presStyleLbl="node1" presStyleIdx="4" presStyleCnt="10">
        <dgm:presLayoutVars>
          <dgm:bulletEnabled val="1"/>
        </dgm:presLayoutVars>
      </dgm:prSet>
      <dgm:spPr/>
      <dgm:t>
        <a:bodyPr/>
        <a:lstStyle/>
        <a:p>
          <a:endParaRPr lang="en-US"/>
        </a:p>
      </dgm:t>
    </dgm:pt>
    <dgm:pt modelId="{9AA4C8C0-A00D-4946-A873-0911E0510FD9}" type="pres">
      <dgm:prSet presAssocID="{7B61BF3E-AECE-47DE-BD3A-27FA09954F43}" presName="aSpace" presStyleCnt="0"/>
      <dgm:spPr/>
    </dgm:pt>
    <dgm:pt modelId="{8FFA4252-DB44-4FD1-8F8C-A8EED4515520}" type="pres">
      <dgm:prSet presAssocID="{3F824E4D-6391-4EAA-BC82-F4179F3167E7}" presName="compNode" presStyleCnt="0"/>
      <dgm:spPr/>
    </dgm:pt>
    <dgm:pt modelId="{6328E660-EF1B-4B28-B87E-F2558D40EB70}" type="pres">
      <dgm:prSet presAssocID="{3F824E4D-6391-4EAA-BC82-F4179F3167E7}" presName="aNode" presStyleLbl="bgShp" presStyleIdx="3" presStyleCnt="6"/>
      <dgm:spPr/>
      <dgm:t>
        <a:bodyPr/>
        <a:lstStyle/>
        <a:p>
          <a:endParaRPr lang="en-US"/>
        </a:p>
      </dgm:t>
    </dgm:pt>
    <dgm:pt modelId="{E0A1FAFE-E443-4025-9CA1-4BF42AB2C58D}" type="pres">
      <dgm:prSet presAssocID="{3F824E4D-6391-4EAA-BC82-F4179F3167E7}" presName="textNode" presStyleLbl="bgShp" presStyleIdx="3" presStyleCnt="6"/>
      <dgm:spPr/>
      <dgm:t>
        <a:bodyPr/>
        <a:lstStyle/>
        <a:p>
          <a:endParaRPr lang="en-US"/>
        </a:p>
      </dgm:t>
    </dgm:pt>
    <dgm:pt modelId="{8C88BF0F-25BC-41A7-B2D4-02F750A794B2}" type="pres">
      <dgm:prSet presAssocID="{3F824E4D-6391-4EAA-BC82-F4179F3167E7}" presName="compChildNode" presStyleCnt="0"/>
      <dgm:spPr/>
    </dgm:pt>
    <dgm:pt modelId="{3E5EA216-A3A0-4DF0-B434-7F34D5451375}" type="pres">
      <dgm:prSet presAssocID="{3F824E4D-6391-4EAA-BC82-F4179F3167E7}" presName="theInnerList" presStyleCnt="0"/>
      <dgm:spPr/>
    </dgm:pt>
    <dgm:pt modelId="{6F4E8E90-781D-44B6-8BCF-3DA146352340}" type="pres">
      <dgm:prSet presAssocID="{604BB3D2-A894-4130-977F-7755C480F16E}" presName="childNode" presStyleLbl="node1" presStyleIdx="5" presStyleCnt="10">
        <dgm:presLayoutVars>
          <dgm:bulletEnabled val="1"/>
        </dgm:presLayoutVars>
      </dgm:prSet>
      <dgm:spPr/>
      <dgm:t>
        <a:bodyPr/>
        <a:lstStyle/>
        <a:p>
          <a:endParaRPr lang="en-US"/>
        </a:p>
      </dgm:t>
    </dgm:pt>
    <dgm:pt modelId="{1545D98E-C3C4-4644-A47E-4077F2044896}" type="pres">
      <dgm:prSet presAssocID="{3F824E4D-6391-4EAA-BC82-F4179F3167E7}" presName="aSpace" presStyleCnt="0"/>
      <dgm:spPr/>
    </dgm:pt>
    <dgm:pt modelId="{3AACA223-28DB-4B3D-AAC0-5B400E57A6E6}" type="pres">
      <dgm:prSet presAssocID="{D7B5BA0C-BA7F-434B-872A-9AA82351CACC}" presName="compNode" presStyleCnt="0"/>
      <dgm:spPr/>
    </dgm:pt>
    <dgm:pt modelId="{504ACE57-8874-46E7-A2F5-B1875D93631D}" type="pres">
      <dgm:prSet presAssocID="{D7B5BA0C-BA7F-434B-872A-9AA82351CACC}" presName="aNode" presStyleLbl="bgShp" presStyleIdx="4" presStyleCnt="6"/>
      <dgm:spPr/>
      <dgm:t>
        <a:bodyPr/>
        <a:lstStyle/>
        <a:p>
          <a:endParaRPr lang="en-US"/>
        </a:p>
      </dgm:t>
    </dgm:pt>
    <dgm:pt modelId="{F09F02A1-235E-4188-A657-876491216F4B}" type="pres">
      <dgm:prSet presAssocID="{D7B5BA0C-BA7F-434B-872A-9AA82351CACC}" presName="textNode" presStyleLbl="bgShp" presStyleIdx="4" presStyleCnt="6"/>
      <dgm:spPr/>
      <dgm:t>
        <a:bodyPr/>
        <a:lstStyle/>
        <a:p>
          <a:endParaRPr lang="en-US"/>
        </a:p>
      </dgm:t>
    </dgm:pt>
    <dgm:pt modelId="{2184F635-E898-4392-8A4E-BE19FD0560A4}" type="pres">
      <dgm:prSet presAssocID="{D7B5BA0C-BA7F-434B-872A-9AA82351CACC}" presName="compChildNode" presStyleCnt="0"/>
      <dgm:spPr/>
    </dgm:pt>
    <dgm:pt modelId="{CA47E6A4-1775-46C0-B6EC-33DA3FC6DB71}" type="pres">
      <dgm:prSet presAssocID="{D7B5BA0C-BA7F-434B-872A-9AA82351CACC}" presName="theInnerList" presStyleCnt="0"/>
      <dgm:spPr/>
    </dgm:pt>
    <dgm:pt modelId="{A1D026A1-9B27-40C6-A852-D65172EC4C41}" type="pres">
      <dgm:prSet presAssocID="{3E199E31-6A60-4769-B598-AA69DBEB360B}" presName="childNode" presStyleLbl="node1" presStyleIdx="6" presStyleCnt="10">
        <dgm:presLayoutVars>
          <dgm:bulletEnabled val="1"/>
        </dgm:presLayoutVars>
      </dgm:prSet>
      <dgm:spPr/>
      <dgm:t>
        <a:bodyPr/>
        <a:lstStyle/>
        <a:p>
          <a:endParaRPr lang="en-US"/>
        </a:p>
      </dgm:t>
    </dgm:pt>
    <dgm:pt modelId="{44B0987C-7D0E-470F-87E3-D837C9B5CE37}" type="pres">
      <dgm:prSet presAssocID="{3E199E31-6A60-4769-B598-AA69DBEB360B}" presName="aSpace2" presStyleCnt="0"/>
      <dgm:spPr/>
    </dgm:pt>
    <dgm:pt modelId="{D3E90BBE-9851-40B4-B24A-3782DBCE11B2}" type="pres">
      <dgm:prSet presAssocID="{F208FE56-F7B4-4503-9EF6-AFF43DEA9F2E}" presName="childNode" presStyleLbl="node1" presStyleIdx="7" presStyleCnt="10">
        <dgm:presLayoutVars>
          <dgm:bulletEnabled val="1"/>
        </dgm:presLayoutVars>
      </dgm:prSet>
      <dgm:spPr/>
      <dgm:t>
        <a:bodyPr/>
        <a:lstStyle/>
        <a:p>
          <a:endParaRPr lang="en-US"/>
        </a:p>
      </dgm:t>
    </dgm:pt>
    <dgm:pt modelId="{170DE8C0-A252-41A7-86D1-A62F6D9FAE5E}" type="pres">
      <dgm:prSet presAssocID="{D7B5BA0C-BA7F-434B-872A-9AA82351CACC}" presName="aSpace" presStyleCnt="0"/>
      <dgm:spPr/>
    </dgm:pt>
    <dgm:pt modelId="{4BE97300-6649-400B-BA82-507BE49CA48E}" type="pres">
      <dgm:prSet presAssocID="{DD6D043D-B133-4FEC-B454-9B7772CBEEA9}" presName="compNode" presStyleCnt="0"/>
      <dgm:spPr/>
    </dgm:pt>
    <dgm:pt modelId="{3E082E86-7430-4193-89FB-6C005F89BA77}" type="pres">
      <dgm:prSet presAssocID="{DD6D043D-B133-4FEC-B454-9B7772CBEEA9}" presName="aNode" presStyleLbl="bgShp" presStyleIdx="5" presStyleCnt="6"/>
      <dgm:spPr/>
      <dgm:t>
        <a:bodyPr/>
        <a:lstStyle/>
        <a:p>
          <a:endParaRPr lang="en-US"/>
        </a:p>
      </dgm:t>
    </dgm:pt>
    <dgm:pt modelId="{722C4B92-839F-4A19-83F1-9E335E8EE6C2}" type="pres">
      <dgm:prSet presAssocID="{DD6D043D-B133-4FEC-B454-9B7772CBEEA9}" presName="textNode" presStyleLbl="bgShp" presStyleIdx="5" presStyleCnt="6"/>
      <dgm:spPr/>
      <dgm:t>
        <a:bodyPr/>
        <a:lstStyle/>
        <a:p>
          <a:endParaRPr lang="en-US"/>
        </a:p>
      </dgm:t>
    </dgm:pt>
    <dgm:pt modelId="{EB06DDD8-8509-4C0B-A481-037E31AC547D}" type="pres">
      <dgm:prSet presAssocID="{DD6D043D-B133-4FEC-B454-9B7772CBEEA9}" presName="compChildNode" presStyleCnt="0"/>
      <dgm:spPr/>
    </dgm:pt>
    <dgm:pt modelId="{7D77BCB3-79D3-426D-90AA-2FC6AA317444}" type="pres">
      <dgm:prSet presAssocID="{DD6D043D-B133-4FEC-B454-9B7772CBEEA9}" presName="theInnerList" presStyleCnt="0"/>
      <dgm:spPr/>
    </dgm:pt>
    <dgm:pt modelId="{F779BF92-E06C-426F-AA24-C3B6BF6E23D3}" type="pres">
      <dgm:prSet presAssocID="{59039312-0BEE-46F7-9575-DB11798A782E}" presName="childNode" presStyleLbl="node1" presStyleIdx="8" presStyleCnt="10">
        <dgm:presLayoutVars>
          <dgm:bulletEnabled val="1"/>
        </dgm:presLayoutVars>
      </dgm:prSet>
      <dgm:spPr/>
      <dgm:t>
        <a:bodyPr/>
        <a:lstStyle/>
        <a:p>
          <a:endParaRPr lang="en-US"/>
        </a:p>
      </dgm:t>
    </dgm:pt>
    <dgm:pt modelId="{7A33691E-9E5A-4B0F-9AE7-1902D3B65EA8}" type="pres">
      <dgm:prSet presAssocID="{59039312-0BEE-46F7-9575-DB11798A782E}" presName="aSpace2" presStyleCnt="0"/>
      <dgm:spPr/>
    </dgm:pt>
    <dgm:pt modelId="{CBF5AE63-C943-4060-AA09-61420D5B5F4E}" type="pres">
      <dgm:prSet presAssocID="{CB9695C5-8AAB-4913-8385-381F50B4EA47}" presName="childNode" presStyleLbl="node1" presStyleIdx="9" presStyleCnt="10">
        <dgm:presLayoutVars>
          <dgm:bulletEnabled val="1"/>
        </dgm:presLayoutVars>
      </dgm:prSet>
      <dgm:spPr/>
      <dgm:t>
        <a:bodyPr/>
        <a:lstStyle/>
        <a:p>
          <a:endParaRPr lang="en-US"/>
        </a:p>
      </dgm:t>
    </dgm:pt>
  </dgm:ptLst>
  <dgm:cxnLst>
    <dgm:cxn modelId="{368F5B3F-03CF-401D-A578-A62A343B5932}" srcId="{7073614D-2A4B-48F1-817A-4287143C59BA}" destId="{7B61BF3E-AECE-47DE-BD3A-27FA09954F43}" srcOrd="2" destOrd="0" parTransId="{6FB637F0-52AB-4A8E-B5AB-1A55A4CEF4AA}" sibTransId="{128C4397-DD72-4B0E-B41B-71D25F7BEF3F}"/>
    <dgm:cxn modelId="{E78FFD95-F5F8-4C3C-B098-FA1A2D5565CD}" srcId="{3F824E4D-6391-4EAA-BC82-F4179F3167E7}" destId="{604BB3D2-A894-4130-977F-7755C480F16E}" srcOrd="0" destOrd="0" parTransId="{0AF79886-99A6-49EB-9DDE-2B632D7C9412}" sibTransId="{CFAB1768-FB84-4675-AB92-2FF788ECF4A3}"/>
    <dgm:cxn modelId="{835A5B5C-0C8C-4C1A-8D88-4DAF9EB47CCE}" srcId="{7073614D-2A4B-48F1-817A-4287143C59BA}" destId="{DD6D043D-B133-4FEC-B454-9B7772CBEEA9}" srcOrd="5" destOrd="0" parTransId="{23DA7897-8985-495F-BE9A-5FE4D8C8C338}" sibTransId="{0FD656A4-CF9B-430F-B6FC-1B32FFEAB8BB}"/>
    <dgm:cxn modelId="{80883D38-5268-44B7-BC8A-FC1383F2E587}" type="presOf" srcId="{BA257D2E-4F90-4393-9C56-C1AFF44E96F6}" destId="{584D260D-3E2F-4E8F-9FB8-41371BFCB489}" srcOrd="0" destOrd="0" presId="urn:microsoft.com/office/officeart/2005/8/layout/lProcess2"/>
    <dgm:cxn modelId="{4E954684-B935-4F57-96BD-4B5282C1A17F}" type="presOf" srcId="{7B61BF3E-AECE-47DE-BD3A-27FA09954F43}" destId="{559876BF-3760-402C-B528-789AFFBFFE98}" srcOrd="0" destOrd="0" presId="urn:microsoft.com/office/officeart/2005/8/layout/lProcess2"/>
    <dgm:cxn modelId="{D2E275E5-DC77-4383-8A2B-760663B03362}" type="presOf" srcId="{59039312-0BEE-46F7-9575-DB11798A782E}" destId="{F779BF92-E06C-426F-AA24-C3B6BF6E23D3}" srcOrd="0" destOrd="0" presId="urn:microsoft.com/office/officeart/2005/8/layout/lProcess2"/>
    <dgm:cxn modelId="{85F5038F-C7D2-4C5D-99DE-F24B7864D6BA}" type="presOf" srcId="{1437B9A4-5425-4B62-B925-759A974B0502}" destId="{2BBFDD19-0692-4223-B513-00B2BB2BF7C2}" srcOrd="0" destOrd="0" presId="urn:microsoft.com/office/officeart/2005/8/layout/lProcess2"/>
    <dgm:cxn modelId="{EEC196BA-6346-4CA2-B2B8-0A684A87F59C}" srcId="{D9D39A3D-3E4C-40AF-A8FB-93E58F248BAC}" destId="{1437B9A4-5425-4B62-B925-759A974B0502}" srcOrd="2" destOrd="0" parTransId="{93DDEB67-38A2-4F3F-B28F-F67A526F1474}" sibTransId="{135BB675-9EB0-4C22-9DA4-3220D9797598}"/>
    <dgm:cxn modelId="{5904B68C-2EF5-4175-B192-EE2FFC2D0175}" srcId="{D9D39A3D-3E4C-40AF-A8FB-93E58F248BAC}" destId="{7EFDA1BB-992A-45ED-A077-43827BC1A7C9}" srcOrd="1" destOrd="0" parTransId="{62764DCF-A652-419E-9C8B-A345041B7CDE}" sibTransId="{0C1F2765-C191-43FD-86F4-8889B7146AA5}"/>
    <dgm:cxn modelId="{9F928ABF-7927-41E7-98E8-D561DAE8FFAD}" type="presOf" srcId="{F5DC8CCF-8B04-4CE7-92B5-FD6CBA97E783}" destId="{B2BBFB01-A3EC-4721-A5C9-7322D7E20707}" srcOrd="0" destOrd="0" presId="urn:microsoft.com/office/officeart/2005/8/layout/lProcess2"/>
    <dgm:cxn modelId="{D9E0E4B8-3BD8-429E-9DF9-EA4C8867D32D}" srcId="{7B61BF3E-AECE-47DE-BD3A-27FA09954F43}" destId="{A6611C12-8818-4938-A930-A760EE4B642F}" srcOrd="0" destOrd="0" parTransId="{91CDABCD-388E-4E8A-B099-DD1E2BE9AB77}" sibTransId="{D39EEB89-5BC8-419F-90E7-C7203AA56B6F}"/>
    <dgm:cxn modelId="{B848EDB9-CA9B-4AB7-9FA7-32751132A514}" type="presOf" srcId="{BA257D2E-4F90-4393-9C56-C1AFF44E96F6}" destId="{5F3E87E6-EB98-42FD-8062-85B982878200}" srcOrd="1" destOrd="0" presId="urn:microsoft.com/office/officeart/2005/8/layout/lProcess2"/>
    <dgm:cxn modelId="{683FA232-7226-4081-BBBC-777A77531FE1}" type="presOf" srcId="{DD6D043D-B133-4FEC-B454-9B7772CBEEA9}" destId="{3E082E86-7430-4193-89FB-6C005F89BA77}" srcOrd="0" destOrd="0" presId="urn:microsoft.com/office/officeart/2005/8/layout/lProcess2"/>
    <dgm:cxn modelId="{34D59DD0-DDB9-4291-9C40-09709DFD6B84}" type="presOf" srcId="{7EFDA1BB-992A-45ED-A077-43827BC1A7C9}" destId="{C09DE0E6-C693-40B5-BC18-004395FB7C82}" srcOrd="0" destOrd="0" presId="urn:microsoft.com/office/officeart/2005/8/layout/lProcess2"/>
    <dgm:cxn modelId="{D592D3E2-0744-4DE8-AA8D-8347CF68DE1A}" type="presOf" srcId="{D7B5BA0C-BA7F-434B-872A-9AA82351CACC}" destId="{504ACE57-8874-46E7-A2F5-B1875D93631D}" srcOrd="0" destOrd="0" presId="urn:microsoft.com/office/officeart/2005/8/layout/lProcess2"/>
    <dgm:cxn modelId="{620206C6-8914-49F6-939D-6BAF6525CB51}" type="presOf" srcId="{A6611C12-8818-4938-A930-A760EE4B642F}" destId="{364F8CDF-F213-4A96-8DE1-01207DAFB2F4}" srcOrd="0" destOrd="0" presId="urn:microsoft.com/office/officeart/2005/8/layout/lProcess2"/>
    <dgm:cxn modelId="{1A15B9D3-444F-4D34-9386-69C17099C06D}" srcId="{DD6D043D-B133-4FEC-B454-9B7772CBEEA9}" destId="{59039312-0BEE-46F7-9575-DB11798A782E}" srcOrd="0" destOrd="0" parTransId="{08500B95-747C-41DB-8127-DA3B26E1F823}" sibTransId="{6D37FAB1-82EB-4F66-8E91-AB205A478817}"/>
    <dgm:cxn modelId="{93367CE9-23B4-48F6-B8A9-98109FC268FA}" type="presOf" srcId="{7073614D-2A4B-48F1-817A-4287143C59BA}" destId="{A59D22B8-8A3F-4F98-9B13-44DE0E50CBE4}" srcOrd="0" destOrd="0" presId="urn:microsoft.com/office/officeart/2005/8/layout/lProcess2"/>
    <dgm:cxn modelId="{8A344174-65F6-41E3-B4E9-6805DF2EB21B}" srcId="{D7B5BA0C-BA7F-434B-872A-9AA82351CACC}" destId="{3E199E31-6A60-4769-B598-AA69DBEB360B}" srcOrd="0" destOrd="0" parTransId="{06E37B09-0EDB-4CCB-AEF6-66916BA903E0}" sibTransId="{BA9DF454-4D07-4B1A-B96E-5801B517A0B5}"/>
    <dgm:cxn modelId="{FE303935-E77F-49BF-A5A6-65B34EA00D44}" type="presOf" srcId="{3F824E4D-6391-4EAA-BC82-F4179F3167E7}" destId="{6328E660-EF1B-4B28-B87E-F2558D40EB70}" srcOrd="0" destOrd="0" presId="urn:microsoft.com/office/officeart/2005/8/layout/lProcess2"/>
    <dgm:cxn modelId="{152C6FDC-F722-4583-88DC-6BCC0B1C5A67}" type="presOf" srcId="{3F824E4D-6391-4EAA-BC82-F4179F3167E7}" destId="{E0A1FAFE-E443-4025-9CA1-4BF42AB2C58D}" srcOrd="1" destOrd="0" presId="urn:microsoft.com/office/officeart/2005/8/layout/lProcess2"/>
    <dgm:cxn modelId="{93AE802B-6958-4321-85EE-132DC1A7BE31}" type="presOf" srcId="{CB9695C5-8AAB-4913-8385-381F50B4EA47}" destId="{CBF5AE63-C943-4060-AA09-61420D5B5F4E}" srcOrd="0" destOrd="0" presId="urn:microsoft.com/office/officeart/2005/8/layout/lProcess2"/>
    <dgm:cxn modelId="{A8EAA21D-2659-460C-A05C-6240DA08322F}" type="presOf" srcId="{D9D39A3D-3E4C-40AF-A8FB-93E58F248BAC}" destId="{17E94057-5EF9-49A7-8D35-6CF017638A20}" srcOrd="1" destOrd="0" presId="urn:microsoft.com/office/officeart/2005/8/layout/lProcess2"/>
    <dgm:cxn modelId="{D0124B66-8072-48ED-A962-E88D69E954EB}" srcId="{BA257D2E-4F90-4393-9C56-C1AFF44E96F6}" destId="{F5DC8CCF-8B04-4CE7-92B5-FD6CBA97E783}" srcOrd="0" destOrd="0" parTransId="{B8185229-BC9F-4C85-AEFA-4F45E6969E2F}" sibTransId="{FD2FA88C-FF2B-4081-B055-70A38ADEEC9A}"/>
    <dgm:cxn modelId="{B6771F59-12E1-49CA-8B08-698069353DD4}" type="presOf" srcId="{9BAED9FC-42CC-4F9E-A2A3-58352281422F}" destId="{6DF096CA-85A0-4E0C-BC22-49985D1C5A85}" srcOrd="0" destOrd="0" presId="urn:microsoft.com/office/officeart/2005/8/layout/lProcess2"/>
    <dgm:cxn modelId="{F16E58A9-ABFC-4E20-BD56-4A14A88B32C0}" type="presOf" srcId="{3E199E31-6A60-4769-B598-AA69DBEB360B}" destId="{A1D026A1-9B27-40C6-A852-D65172EC4C41}" srcOrd="0" destOrd="0" presId="urn:microsoft.com/office/officeart/2005/8/layout/lProcess2"/>
    <dgm:cxn modelId="{67936157-80A6-4A93-9051-50B049452952}" srcId="{D9D39A3D-3E4C-40AF-A8FB-93E58F248BAC}" destId="{9BAED9FC-42CC-4F9E-A2A3-58352281422F}" srcOrd="0" destOrd="0" parTransId="{2D31FB6E-7A51-486B-AE23-E9E78C7DD790}" sibTransId="{A5A7AA0F-033E-4114-8CC8-1D078B7AB5C5}"/>
    <dgm:cxn modelId="{2BFFE8DB-B36F-46AB-8DA3-249361C179D3}" type="presOf" srcId="{DD6D043D-B133-4FEC-B454-9B7772CBEEA9}" destId="{722C4B92-839F-4A19-83F1-9E335E8EE6C2}" srcOrd="1" destOrd="0" presId="urn:microsoft.com/office/officeart/2005/8/layout/lProcess2"/>
    <dgm:cxn modelId="{185F8B78-A626-4121-BD45-8BA858C90C8A}" srcId="{7073614D-2A4B-48F1-817A-4287143C59BA}" destId="{BA257D2E-4F90-4393-9C56-C1AFF44E96F6}" srcOrd="1" destOrd="0" parTransId="{E0B756C3-C1CE-4DE6-BEC5-3050EB46FCE0}" sibTransId="{F57969E4-BC9A-44A1-BE3B-35DF930C9F01}"/>
    <dgm:cxn modelId="{23B8D1CE-DCBE-43FA-ADBD-06BF7B8C806D}" srcId="{7073614D-2A4B-48F1-817A-4287143C59BA}" destId="{D7B5BA0C-BA7F-434B-872A-9AA82351CACC}" srcOrd="4" destOrd="0" parTransId="{4F4DC64E-6484-45BD-B9CE-73D6EA2B4C89}" sibTransId="{8F8BD0C9-AAD0-43DA-9A7A-0A3CEC9E2C01}"/>
    <dgm:cxn modelId="{E7BA74C8-A87C-497B-AAC6-D9FF7842FF69}" srcId="{DD6D043D-B133-4FEC-B454-9B7772CBEEA9}" destId="{CB9695C5-8AAB-4913-8385-381F50B4EA47}" srcOrd="1" destOrd="0" parTransId="{B96147EF-0B15-40AA-A51A-93C73AA049CE}" sibTransId="{BBAE33D7-1E14-4133-BDD3-AFC4E8E88849}"/>
    <dgm:cxn modelId="{708D6179-FD20-4113-BA69-07B7C9A4DD51}" type="presOf" srcId="{F208FE56-F7B4-4503-9EF6-AFF43DEA9F2E}" destId="{D3E90BBE-9851-40B4-B24A-3782DBCE11B2}" srcOrd="0" destOrd="0" presId="urn:microsoft.com/office/officeart/2005/8/layout/lProcess2"/>
    <dgm:cxn modelId="{16402FF3-78CF-4E24-B478-A20595CDECBD}" type="presOf" srcId="{D9D39A3D-3E4C-40AF-A8FB-93E58F248BAC}" destId="{2BF9FA50-9DCC-4BCD-8CAB-A2626958485E}" srcOrd="0" destOrd="0" presId="urn:microsoft.com/office/officeart/2005/8/layout/lProcess2"/>
    <dgm:cxn modelId="{526DFA06-4765-4463-8B45-5E794C29968D}" type="presOf" srcId="{D7B5BA0C-BA7F-434B-872A-9AA82351CACC}" destId="{F09F02A1-235E-4188-A657-876491216F4B}" srcOrd="1" destOrd="0" presId="urn:microsoft.com/office/officeart/2005/8/layout/lProcess2"/>
    <dgm:cxn modelId="{988B0C0F-1947-43FD-8D11-7E36469349F3}" type="presOf" srcId="{604BB3D2-A894-4130-977F-7755C480F16E}" destId="{6F4E8E90-781D-44B6-8BCF-3DA146352340}" srcOrd="0" destOrd="0" presId="urn:microsoft.com/office/officeart/2005/8/layout/lProcess2"/>
    <dgm:cxn modelId="{C637ADCB-BD82-4427-BD83-87EDBEE84BF3}" srcId="{7073614D-2A4B-48F1-817A-4287143C59BA}" destId="{D9D39A3D-3E4C-40AF-A8FB-93E58F248BAC}" srcOrd="0" destOrd="0" parTransId="{52FD138E-24A8-4713-AF7B-695E981FEB6E}" sibTransId="{345BFD6E-35EB-4C6E-9D5C-3C85BE4DBCB3}"/>
    <dgm:cxn modelId="{8915487D-071E-40EE-B275-D380D026D9D2}" srcId="{D7B5BA0C-BA7F-434B-872A-9AA82351CACC}" destId="{F208FE56-F7B4-4503-9EF6-AFF43DEA9F2E}" srcOrd="1" destOrd="0" parTransId="{65DFFB46-F2D1-4ACA-8CA5-61C366F2686F}" sibTransId="{1C8EE3D5-39EE-4998-8DF4-67B5282EAF90}"/>
    <dgm:cxn modelId="{46B36465-4BEE-410C-B8C5-C8114A7A724C}" type="presOf" srcId="{7B61BF3E-AECE-47DE-BD3A-27FA09954F43}" destId="{20D0AA3D-6AD7-411F-BDB0-C007E4DE8456}" srcOrd="1" destOrd="0" presId="urn:microsoft.com/office/officeart/2005/8/layout/lProcess2"/>
    <dgm:cxn modelId="{C0293A8F-3BB6-46C0-8829-3FAD500492B5}" srcId="{7073614D-2A4B-48F1-817A-4287143C59BA}" destId="{3F824E4D-6391-4EAA-BC82-F4179F3167E7}" srcOrd="3" destOrd="0" parTransId="{A8D46A3F-A1C6-40D2-8A0B-92557CBE7A66}" sibTransId="{D7B249BE-6ACF-4DF1-9F26-4E9FE160C009}"/>
    <dgm:cxn modelId="{86CA3649-DE26-4B0F-945B-85328077C612}" type="presParOf" srcId="{A59D22B8-8A3F-4F98-9B13-44DE0E50CBE4}" destId="{C7146119-F28B-48C0-A865-7A2A96323BA8}" srcOrd="0" destOrd="0" presId="urn:microsoft.com/office/officeart/2005/8/layout/lProcess2"/>
    <dgm:cxn modelId="{6320276C-9F12-4E09-BF7C-C6B8DB42FB46}" type="presParOf" srcId="{C7146119-F28B-48C0-A865-7A2A96323BA8}" destId="{2BF9FA50-9DCC-4BCD-8CAB-A2626958485E}" srcOrd="0" destOrd="0" presId="urn:microsoft.com/office/officeart/2005/8/layout/lProcess2"/>
    <dgm:cxn modelId="{F4C91A62-B433-492F-A130-B8EB60359791}" type="presParOf" srcId="{C7146119-F28B-48C0-A865-7A2A96323BA8}" destId="{17E94057-5EF9-49A7-8D35-6CF017638A20}" srcOrd="1" destOrd="0" presId="urn:microsoft.com/office/officeart/2005/8/layout/lProcess2"/>
    <dgm:cxn modelId="{05FF4228-516F-4B72-9C83-8570A3330FD1}" type="presParOf" srcId="{C7146119-F28B-48C0-A865-7A2A96323BA8}" destId="{2C86810C-EDC5-4FB4-ABA9-0E780ED6924C}" srcOrd="2" destOrd="0" presId="urn:microsoft.com/office/officeart/2005/8/layout/lProcess2"/>
    <dgm:cxn modelId="{7513AA0B-FF21-4E9F-AEB0-5B02C1B6494C}" type="presParOf" srcId="{2C86810C-EDC5-4FB4-ABA9-0E780ED6924C}" destId="{475CD31B-F4C7-49F0-BE9F-3CB356DBC0A7}" srcOrd="0" destOrd="0" presId="urn:microsoft.com/office/officeart/2005/8/layout/lProcess2"/>
    <dgm:cxn modelId="{7F06BAE1-CCE7-472C-8739-BA4306B95BD8}" type="presParOf" srcId="{475CD31B-F4C7-49F0-BE9F-3CB356DBC0A7}" destId="{6DF096CA-85A0-4E0C-BC22-49985D1C5A85}" srcOrd="0" destOrd="0" presId="urn:microsoft.com/office/officeart/2005/8/layout/lProcess2"/>
    <dgm:cxn modelId="{8F40EA44-3FF3-48DA-BD08-6540505483DF}" type="presParOf" srcId="{475CD31B-F4C7-49F0-BE9F-3CB356DBC0A7}" destId="{4A3FEF29-6489-4E74-8D7A-83DDD1633263}" srcOrd="1" destOrd="0" presId="urn:microsoft.com/office/officeart/2005/8/layout/lProcess2"/>
    <dgm:cxn modelId="{D02B4085-04B1-4498-A0A4-0CC025319E56}" type="presParOf" srcId="{475CD31B-F4C7-49F0-BE9F-3CB356DBC0A7}" destId="{C09DE0E6-C693-40B5-BC18-004395FB7C82}" srcOrd="2" destOrd="0" presId="urn:microsoft.com/office/officeart/2005/8/layout/lProcess2"/>
    <dgm:cxn modelId="{EF4EC485-1FB4-4C36-A9A7-F8EB122039B5}" type="presParOf" srcId="{475CD31B-F4C7-49F0-BE9F-3CB356DBC0A7}" destId="{BA9867D2-FB4C-4894-96F1-BCCA39B17F49}" srcOrd="3" destOrd="0" presId="urn:microsoft.com/office/officeart/2005/8/layout/lProcess2"/>
    <dgm:cxn modelId="{A9F9EEB8-858D-4090-8F7D-BB6CA62D9188}" type="presParOf" srcId="{475CD31B-F4C7-49F0-BE9F-3CB356DBC0A7}" destId="{2BBFDD19-0692-4223-B513-00B2BB2BF7C2}" srcOrd="4" destOrd="0" presId="urn:microsoft.com/office/officeart/2005/8/layout/lProcess2"/>
    <dgm:cxn modelId="{F20CB428-2ABC-4D6F-8F63-B2399B2FDBB1}" type="presParOf" srcId="{A59D22B8-8A3F-4F98-9B13-44DE0E50CBE4}" destId="{7E420377-447C-4284-8B9E-EC0C369A0C2D}" srcOrd="1" destOrd="0" presId="urn:microsoft.com/office/officeart/2005/8/layout/lProcess2"/>
    <dgm:cxn modelId="{8156AA7A-5A74-4994-AEB0-3DDB1F0EDE74}" type="presParOf" srcId="{A59D22B8-8A3F-4F98-9B13-44DE0E50CBE4}" destId="{841B2B64-F189-429B-BD61-03AF1EF73517}" srcOrd="2" destOrd="0" presId="urn:microsoft.com/office/officeart/2005/8/layout/lProcess2"/>
    <dgm:cxn modelId="{ED54C58A-8EC8-4E33-951B-28C3E4B69B79}" type="presParOf" srcId="{841B2B64-F189-429B-BD61-03AF1EF73517}" destId="{584D260D-3E2F-4E8F-9FB8-41371BFCB489}" srcOrd="0" destOrd="0" presId="urn:microsoft.com/office/officeart/2005/8/layout/lProcess2"/>
    <dgm:cxn modelId="{6055BF89-435A-428D-B914-28CF6153EBB9}" type="presParOf" srcId="{841B2B64-F189-429B-BD61-03AF1EF73517}" destId="{5F3E87E6-EB98-42FD-8062-85B982878200}" srcOrd="1" destOrd="0" presId="urn:microsoft.com/office/officeart/2005/8/layout/lProcess2"/>
    <dgm:cxn modelId="{85AB07F5-C8BF-4FAA-97F2-B4DFCC29FD82}" type="presParOf" srcId="{841B2B64-F189-429B-BD61-03AF1EF73517}" destId="{644E26F1-9B4E-4BA8-B485-BBFA98A85EA6}" srcOrd="2" destOrd="0" presId="urn:microsoft.com/office/officeart/2005/8/layout/lProcess2"/>
    <dgm:cxn modelId="{07A35138-F881-4493-B7CA-82C2D8B0033B}" type="presParOf" srcId="{644E26F1-9B4E-4BA8-B485-BBFA98A85EA6}" destId="{94C6AE4A-BAD7-4D92-A1F4-CCD58A684B54}" srcOrd="0" destOrd="0" presId="urn:microsoft.com/office/officeart/2005/8/layout/lProcess2"/>
    <dgm:cxn modelId="{2B681B28-8F37-4B25-A4FD-9319AD387544}" type="presParOf" srcId="{94C6AE4A-BAD7-4D92-A1F4-CCD58A684B54}" destId="{B2BBFB01-A3EC-4721-A5C9-7322D7E20707}" srcOrd="0" destOrd="0" presId="urn:microsoft.com/office/officeart/2005/8/layout/lProcess2"/>
    <dgm:cxn modelId="{F67CB6DC-BDA7-4A77-AD23-848CAFDC2C2C}" type="presParOf" srcId="{A59D22B8-8A3F-4F98-9B13-44DE0E50CBE4}" destId="{32B9BE5C-6A66-45B4-893F-7F319AB82103}" srcOrd="3" destOrd="0" presId="urn:microsoft.com/office/officeart/2005/8/layout/lProcess2"/>
    <dgm:cxn modelId="{CCE59685-5E99-4BA3-B45D-06428B560A8E}" type="presParOf" srcId="{A59D22B8-8A3F-4F98-9B13-44DE0E50CBE4}" destId="{BAF5FDFE-D151-4CD9-9B5E-3990D9BBCB70}" srcOrd="4" destOrd="0" presId="urn:microsoft.com/office/officeart/2005/8/layout/lProcess2"/>
    <dgm:cxn modelId="{C1708888-519C-4E28-9A2B-B90EC2F00481}" type="presParOf" srcId="{BAF5FDFE-D151-4CD9-9B5E-3990D9BBCB70}" destId="{559876BF-3760-402C-B528-789AFFBFFE98}" srcOrd="0" destOrd="0" presId="urn:microsoft.com/office/officeart/2005/8/layout/lProcess2"/>
    <dgm:cxn modelId="{47F7AE08-6656-4DDD-8B74-C34666176CF4}" type="presParOf" srcId="{BAF5FDFE-D151-4CD9-9B5E-3990D9BBCB70}" destId="{20D0AA3D-6AD7-411F-BDB0-C007E4DE8456}" srcOrd="1" destOrd="0" presId="urn:microsoft.com/office/officeart/2005/8/layout/lProcess2"/>
    <dgm:cxn modelId="{FA20D70A-1879-4799-AB17-1629258D7092}" type="presParOf" srcId="{BAF5FDFE-D151-4CD9-9B5E-3990D9BBCB70}" destId="{99EEAE8E-0EA1-4293-9F52-3A10EB163B0E}" srcOrd="2" destOrd="0" presId="urn:microsoft.com/office/officeart/2005/8/layout/lProcess2"/>
    <dgm:cxn modelId="{F2D399F7-7E90-4190-9636-23A806D20FE2}" type="presParOf" srcId="{99EEAE8E-0EA1-4293-9F52-3A10EB163B0E}" destId="{2A899200-7243-4AA9-ACF4-EAB283AAD2ED}" srcOrd="0" destOrd="0" presId="urn:microsoft.com/office/officeart/2005/8/layout/lProcess2"/>
    <dgm:cxn modelId="{A576A600-400C-4F17-A335-677E1AA6C6CA}" type="presParOf" srcId="{2A899200-7243-4AA9-ACF4-EAB283AAD2ED}" destId="{364F8CDF-F213-4A96-8DE1-01207DAFB2F4}" srcOrd="0" destOrd="0" presId="urn:microsoft.com/office/officeart/2005/8/layout/lProcess2"/>
    <dgm:cxn modelId="{980C7795-B2FE-4E5C-A1DC-2FF9D3D1D8B9}" type="presParOf" srcId="{A59D22B8-8A3F-4F98-9B13-44DE0E50CBE4}" destId="{9AA4C8C0-A00D-4946-A873-0911E0510FD9}" srcOrd="5" destOrd="0" presId="urn:microsoft.com/office/officeart/2005/8/layout/lProcess2"/>
    <dgm:cxn modelId="{71C34ECD-92FE-43D0-AA54-50A71C5B69F7}" type="presParOf" srcId="{A59D22B8-8A3F-4F98-9B13-44DE0E50CBE4}" destId="{8FFA4252-DB44-4FD1-8F8C-A8EED4515520}" srcOrd="6" destOrd="0" presId="urn:microsoft.com/office/officeart/2005/8/layout/lProcess2"/>
    <dgm:cxn modelId="{23E6ECBC-133B-43B6-9E27-B643A7DC22F0}" type="presParOf" srcId="{8FFA4252-DB44-4FD1-8F8C-A8EED4515520}" destId="{6328E660-EF1B-4B28-B87E-F2558D40EB70}" srcOrd="0" destOrd="0" presId="urn:microsoft.com/office/officeart/2005/8/layout/lProcess2"/>
    <dgm:cxn modelId="{B90885A7-9370-42B8-B67F-E1CA3ABB1B33}" type="presParOf" srcId="{8FFA4252-DB44-4FD1-8F8C-A8EED4515520}" destId="{E0A1FAFE-E443-4025-9CA1-4BF42AB2C58D}" srcOrd="1" destOrd="0" presId="urn:microsoft.com/office/officeart/2005/8/layout/lProcess2"/>
    <dgm:cxn modelId="{2F103756-68AE-4A27-B33A-411AD81C477C}" type="presParOf" srcId="{8FFA4252-DB44-4FD1-8F8C-A8EED4515520}" destId="{8C88BF0F-25BC-41A7-B2D4-02F750A794B2}" srcOrd="2" destOrd="0" presId="urn:microsoft.com/office/officeart/2005/8/layout/lProcess2"/>
    <dgm:cxn modelId="{9AC10BC3-E6E3-45C5-8490-9C119AF85ED3}" type="presParOf" srcId="{8C88BF0F-25BC-41A7-B2D4-02F750A794B2}" destId="{3E5EA216-A3A0-4DF0-B434-7F34D5451375}" srcOrd="0" destOrd="0" presId="urn:microsoft.com/office/officeart/2005/8/layout/lProcess2"/>
    <dgm:cxn modelId="{1E4EAE20-DDBB-4F6F-9208-17FCCE2D604D}" type="presParOf" srcId="{3E5EA216-A3A0-4DF0-B434-7F34D5451375}" destId="{6F4E8E90-781D-44B6-8BCF-3DA146352340}" srcOrd="0" destOrd="0" presId="urn:microsoft.com/office/officeart/2005/8/layout/lProcess2"/>
    <dgm:cxn modelId="{F4E706DA-A397-428B-A68A-5CB707E71CDB}" type="presParOf" srcId="{A59D22B8-8A3F-4F98-9B13-44DE0E50CBE4}" destId="{1545D98E-C3C4-4644-A47E-4077F2044896}" srcOrd="7" destOrd="0" presId="urn:microsoft.com/office/officeart/2005/8/layout/lProcess2"/>
    <dgm:cxn modelId="{6BF04D45-A2CA-46D0-878D-EAB36268EF3F}" type="presParOf" srcId="{A59D22B8-8A3F-4F98-9B13-44DE0E50CBE4}" destId="{3AACA223-28DB-4B3D-AAC0-5B400E57A6E6}" srcOrd="8" destOrd="0" presId="urn:microsoft.com/office/officeart/2005/8/layout/lProcess2"/>
    <dgm:cxn modelId="{71D548D4-40A4-4A20-B904-90AE0059A153}" type="presParOf" srcId="{3AACA223-28DB-4B3D-AAC0-5B400E57A6E6}" destId="{504ACE57-8874-46E7-A2F5-B1875D93631D}" srcOrd="0" destOrd="0" presId="urn:microsoft.com/office/officeart/2005/8/layout/lProcess2"/>
    <dgm:cxn modelId="{565C070B-EC75-4B69-B7C3-6F4FFFA3C537}" type="presParOf" srcId="{3AACA223-28DB-4B3D-AAC0-5B400E57A6E6}" destId="{F09F02A1-235E-4188-A657-876491216F4B}" srcOrd="1" destOrd="0" presId="urn:microsoft.com/office/officeart/2005/8/layout/lProcess2"/>
    <dgm:cxn modelId="{FD2C3F7B-DF37-412C-8957-DDC753440F15}" type="presParOf" srcId="{3AACA223-28DB-4B3D-AAC0-5B400E57A6E6}" destId="{2184F635-E898-4392-8A4E-BE19FD0560A4}" srcOrd="2" destOrd="0" presId="urn:microsoft.com/office/officeart/2005/8/layout/lProcess2"/>
    <dgm:cxn modelId="{059129A8-9DD9-40B1-88F2-08B126B2B94D}" type="presParOf" srcId="{2184F635-E898-4392-8A4E-BE19FD0560A4}" destId="{CA47E6A4-1775-46C0-B6EC-33DA3FC6DB71}" srcOrd="0" destOrd="0" presId="urn:microsoft.com/office/officeart/2005/8/layout/lProcess2"/>
    <dgm:cxn modelId="{E538AB1F-096E-465F-B336-19D5AA13AFA8}" type="presParOf" srcId="{CA47E6A4-1775-46C0-B6EC-33DA3FC6DB71}" destId="{A1D026A1-9B27-40C6-A852-D65172EC4C41}" srcOrd="0" destOrd="0" presId="urn:microsoft.com/office/officeart/2005/8/layout/lProcess2"/>
    <dgm:cxn modelId="{9C8E3B82-CEBC-40BC-953D-28CC6B173613}" type="presParOf" srcId="{CA47E6A4-1775-46C0-B6EC-33DA3FC6DB71}" destId="{44B0987C-7D0E-470F-87E3-D837C9B5CE37}" srcOrd="1" destOrd="0" presId="urn:microsoft.com/office/officeart/2005/8/layout/lProcess2"/>
    <dgm:cxn modelId="{14C28D33-0411-47B9-8955-E3E331435873}" type="presParOf" srcId="{CA47E6A4-1775-46C0-B6EC-33DA3FC6DB71}" destId="{D3E90BBE-9851-40B4-B24A-3782DBCE11B2}" srcOrd="2" destOrd="0" presId="urn:microsoft.com/office/officeart/2005/8/layout/lProcess2"/>
    <dgm:cxn modelId="{414CCD6E-8CC9-4975-A938-BF4118FE7810}" type="presParOf" srcId="{A59D22B8-8A3F-4F98-9B13-44DE0E50CBE4}" destId="{170DE8C0-A252-41A7-86D1-A62F6D9FAE5E}" srcOrd="9" destOrd="0" presId="urn:microsoft.com/office/officeart/2005/8/layout/lProcess2"/>
    <dgm:cxn modelId="{1F6047BD-1B0A-4679-9FB3-5F8176F76C8E}" type="presParOf" srcId="{A59D22B8-8A3F-4F98-9B13-44DE0E50CBE4}" destId="{4BE97300-6649-400B-BA82-507BE49CA48E}" srcOrd="10" destOrd="0" presId="urn:microsoft.com/office/officeart/2005/8/layout/lProcess2"/>
    <dgm:cxn modelId="{E113DBA3-D56A-442F-ABF1-8BB969D9ED5B}" type="presParOf" srcId="{4BE97300-6649-400B-BA82-507BE49CA48E}" destId="{3E082E86-7430-4193-89FB-6C005F89BA77}" srcOrd="0" destOrd="0" presId="urn:microsoft.com/office/officeart/2005/8/layout/lProcess2"/>
    <dgm:cxn modelId="{BFFA9B78-040B-4608-9D4D-99F7429E9731}" type="presParOf" srcId="{4BE97300-6649-400B-BA82-507BE49CA48E}" destId="{722C4B92-839F-4A19-83F1-9E335E8EE6C2}" srcOrd="1" destOrd="0" presId="urn:microsoft.com/office/officeart/2005/8/layout/lProcess2"/>
    <dgm:cxn modelId="{8F232A0C-340F-4062-8BAA-734CF089022C}" type="presParOf" srcId="{4BE97300-6649-400B-BA82-507BE49CA48E}" destId="{EB06DDD8-8509-4C0B-A481-037E31AC547D}" srcOrd="2" destOrd="0" presId="urn:microsoft.com/office/officeart/2005/8/layout/lProcess2"/>
    <dgm:cxn modelId="{9269D2CC-06A2-425D-B5E5-1488C2EE39E2}" type="presParOf" srcId="{EB06DDD8-8509-4C0B-A481-037E31AC547D}" destId="{7D77BCB3-79D3-426D-90AA-2FC6AA317444}" srcOrd="0" destOrd="0" presId="urn:microsoft.com/office/officeart/2005/8/layout/lProcess2"/>
    <dgm:cxn modelId="{049805DA-1A5A-4E71-A016-5535E3E20FC8}" type="presParOf" srcId="{7D77BCB3-79D3-426D-90AA-2FC6AA317444}" destId="{F779BF92-E06C-426F-AA24-C3B6BF6E23D3}" srcOrd="0" destOrd="0" presId="urn:microsoft.com/office/officeart/2005/8/layout/lProcess2"/>
    <dgm:cxn modelId="{7FBD5703-297B-4D0D-A650-0F1C3BDCA6B3}" type="presParOf" srcId="{7D77BCB3-79D3-426D-90AA-2FC6AA317444}" destId="{7A33691E-9E5A-4B0F-9AE7-1902D3B65EA8}" srcOrd="1" destOrd="0" presId="urn:microsoft.com/office/officeart/2005/8/layout/lProcess2"/>
    <dgm:cxn modelId="{66C57EA7-B27E-436E-BA7B-36403DAD03DD}" type="presParOf" srcId="{7D77BCB3-79D3-426D-90AA-2FC6AA317444}" destId="{CBF5AE63-C943-4060-AA09-61420D5B5F4E}"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CE720CAF-E015-40A7-99FF-B0F499C14491}">
      <dgm:prSet phldrT="[Text]"/>
      <dgm:spPr/>
      <dgm:t>
        <a:bodyPr/>
        <a:lstStyle/>
        <a:p>
          <a:endParaRPr lang="en-US"/>
        </a:p>
      </dgm:t>
    </dgm:pt>
    <dgm:pt modelId="{06071602-C74D-4C03-9053-2ACEC21D2FF4}" type="parTrans" cxnId="{0C1787EA-86AD-4EDB-9D34-CD0B9BC933C8}">
      <dgm:prSet/>
      <dgm:spPr/>
      <dgm:t>
        <a:bodyPr/>
        <a:lstStyle/>
        <a:p>
          <a:endParaRPr lang="en-US"/>
        </a:p>
      </dgm:t>
    </dgm:pt>
    <dgm:pt modelId="{7BACE2B5-ACFC-4D46-8D49-FC60888626E9}" type="sibTrans" cxnId="{0C1787EA-86AD-4EDB-9D34-CD0B9BC933C8}">
      <dgm:prSet/>
      <dgm:spPr/>
      <dgm:t>
        <a:bodyPr/>
        <a:lstStyle/>
        <a:p>
          <a:endParaRPr lang="en-US"/>
        </a:p>
      </dgm:t>
    </dgm:pt>
    <dgm:pt modelId="{6BC0166C-8416-4E8D-8141-A28AA069C9D0}">
      <dgm:prSet phldrT="[Text]"/>
      <dgm:spPr/>
      <dgm:t>
        <a:bodyPr/>
        <a:lstStyle/>
        <a:p>
          <a:r>
            <a:rPr lang="en-US" dirty="0" smtClean="0"/>
            <a:t>Survey</a:t>
          </a:r>
          <a:endParaRPr lang="en-US" dirty="0"/>
        </a:p>
      </dgm:t>
    </dgm:pt>
    <dgm:pt modelId="{3B446B70-99DB-4823-A513-2AEE28051D33}" type="sibTrans" cxnId="{B92F3029-1A3A-436A-B99A-A18E8B53A780}">
      <dgm:prSet/>
      <dgm:spPr/>
      <dgm:t>
        <a:bodyPr/>
        <a:lstStyle/>
        <a:p>
          <a:endParaRPr lang="en-US"/>
        </a:p>
      </dgm:t>
    </dgm:pt>
    <dgm:pt modelId="{C3F38170-FCDF-42FA-88C6-7FF140408C0C}" type="parTrans" cxnId="{B92F3029-1A3A-436A-B99A-A18E8B53A780}">
      <dgm:prSet/>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86C8B920-FE6B-4E52-B970-0D3EF02016B9}" type="sibTrans" cxnId="{E7ED393F-66FC-4FE0-B532-636F8812829B}">
      <dgm:prSet/>
      <dgm:spPr/>
      <dgm:t>
        <a:bodyPr/>
        <a:lstStyle/>
        <a:p>
          <a:endParaRPr lang="en-US"/>
        </a:p>
      </dgm:t>
    </dgm:pt>
    <dgm:pt modelId="{69191D9A-2A62-464D-85CE-5FF9ED9F6AB6}" type="parTrans" cxnId="{E7ED393F-66FC-4FE0-B532-636F8812829B}">
      <dgm:prSet/>
      <dgm:spPr/>
      <dgm:t>
        <a:bodyPr/>
        <a:lstStyle/>
        <a:p>
          <a:endParaRPr lang="en-US"/>
        </a:p>
      </dgm:t>
    </dgm:pt>
    <dgm:pt modelId="{4384EBB2-5EFC-416A-AE5A-216468814F01}">
      <dgm:prSet phldrT="[Text]"/>
      <dgm:spPr/>
      <dgm:t>
        <a:bodyPr/>
        <a:lstStyle/>
        <a:p>
          <a:r>
            <a:rPr lang="en-US" dirty="0" smtClean="0"/>
            <a:t>Employment data match report</a:t>
          </a:r>
          <a:endParaRPr lang="en-US" dirty="0"/>
        </a:p>
      </dgm:t>
    </dgm:pt>
    <dgm:pt modelId="{22434D9B-5550-4D34-B55F-5C4E3A5D44FF}" type="sibTrans" cxnId="{0F834869-120E-4AE0-8B03-052F45D80505}">
      <dgm:prSet/>
      <dgm:spPr/>
      <dgm:t>
        <a:bodyPr/>
        <a:lstStyle/>
        <a:p>
          <a:endParaRPr lang="en-US"/>
        </a:p>
      </dgm:t>
    </dgm:pt>
    <dgm:pt modelId="{94D814BD-C33C-435A-8DAA-FE140AB9BC74}" type="parTrans" cxnId="{0F834869-120E-4AE0-8B03-052F45D80505}">
      <dgm:prSet/>
      <dgm:spPr/>
      <dgm:t>
        <a:bodyPr/>
        <a:lstStyle/>
        <a:p>
          <a:endParaRPr lang="en-US"/>
        </a:p>
      </dgm:t>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AD9FBC0D-0551-4319-B2CE-29FE3C511455}" type="pres">
      <dgm:prSet presAssocID="{4384EBB2-5EFC-416A-AE5A-216468814F01}" presName="Child1" presStyleLbl="revTx" presStyleIdx="0" presStyleCnt="2">
        <dgm:presLayoutVars>
          <dgm:chMax val="0"/>
          <dgm:chPref val="0"/>
          <dgm:bulletEnabled val="1"/>
        </dgm:presLayoutVars>
      </dgm:prSet>
      <dgm:spPr/>
      <dgm:t>
        <a:bodyPr/>
        <a:lstStyle/>
        <a:p>
          <a:endParaRPr lang="en-US"/>
        </a:p>
      </dgm:t>
    </dgm:pt>
    <dgm:pt modelId="{8927D72A-A96C-4D86-A50E-082D95D9E5C8}" type="pres">
      <dgm:prSet presAssocID="{6BC0166C-8416-4E8D-8141-A28AA069C9D0}" presName="Image2" presStyleCnt="0"/>
      <dgm:spPr/>
    </dgm:pt>
    <dgm:pt modelId="{416FEA6D-A850-473A-95A4-F4FDE568FBCB}" type="pres">
      <dgm:prSet presAssocID="{6BC0166C-8416-4E8D-8141-A28AA069C9D0}" presName="Imag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84DCAAE5-28AD-4457-81BC-701E8E59A0A7}" type="pres">
      <dgm:prSet presAssocID="{6BC0166C-8416-4E8D-8141-A28AA069C9D0}" presName="Child2" presStyleLbl="revTx" presStyleIdx="1" presStyleCnt="2">
        <dgm:presLayoutVars>
          <dgm:chMax val="0"/>
          <dgm:chPref val="0"/>
          <dgm:bulletEnabled val="1"/>
        </dgm:presLayoutVars>
      </dgm:prSet>
      <dgm:spPr/>
      <dgm:t>
        <a:bodyPr/>
        <a:lstStyle/>
        <a:p>
          <a:endParaRPr lang="en-US"/>
        </a:p>
      </dgm:t>
    </dgm:pt>
  </dgm:ptLst>
  <dgm:cxnLst>
    <dgm:cxn modelId="{1EEB0927-7B25-4256-AAE5-568EA5D3C00E}" srcId="{850900C5-CA9A-4D6B-B6AA-56FB55D705CE}" destId="{E6FFD1C7-9087-4759-A538-477BC85AD60F}" srcOrd="2" destOrd="0" parTransId="{A93BDFD3-18FC-4376-A978-09680F165D1B}" sibTransId="{3C8BE551-ACF4-4E09-BB0B-752AB96FF6A6}"/>
    <dgm:cxn modelId="{3D43F2B0-FAFF-450C-AFB8-A993E2AAB0F0}" type="presOf" srcId="{4384EBB2-5EFC-416A-AE5A-216468814F01}" destId="{AD9FBC0D-0551-4319-B2CE-29FE3C511455}" srcOrd="0" destOrd="0" presId="urn:microsoft.com/office/officeart/2011/layout/RadialPictureList"/>
    <dgm:cxn modelId="{B92F3029-1A3A-436A-B99A-A18E8B53A780}" srcId="{08629A18-47E8-4982-BD70-42A69CE05CE2}" destId="{6BC0166C-8416-4E8D-8141-A28AA069C9D0}" srcOrd="1" destOrd="0" parTransId="{C3F38170-FCDF-42FA-88C6-7FF140408C0C}" sibTransId="{3B446B70-99DB-4823-A513-2AEE28051D33}"/>
    <dgm:cxn modelId="{9E516D82-C60A-48B8-9ACC-ECEC6D4EB95E}" type="presOf" srcId="{08629A18-47E8-4982-BD70-42A69CE05CE2}" destId="{EE3B0A5C-5005-4323-83B7-AD2A56B73960}"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7D5C1945-4A98-4760-B035-0F8E033ADD38}" type="presOf" srcId="{6BC0166C-8416-4E8D-8141-A28AA069C9D0}" destId="{84DCAAE5-28AD-4457-81BC-701E8E59A0A7}" srcOrd="0" destOrd="0" presId="urn:microsoft.com/office/officeart/2011/layout/RadialPictureList"/>
    <dgm:cxn modelId="{73B1FEDE-02E1-488C-AE21-073C4D826296}" type="presOf" srcId="{850900C5-CA9A-4D6B-B6AA-56FB55D705CE}" destId="{CD7E9866-0E20-4DFF-B0DA-3E8ECE2A2542}" srcOrd="0" destOrd="0" presId="urn:microsoft.com/office/officeart/2011/layout/RadialPictureList"/>
    <dgm:cxn modelId="{0C1787EA-86AD-4EDB-9D34-CD0B9BC933C8}" srcId="{850900C5-CA9A-4D6B-B6AA-56FB55D705CE}" destId="{CE720CAF-E015-40A7-99FF-B0F499C14491}" srcOrd="1" destOrd="0" parTransId="{06071602-C74D-4C03-9053-2ACEC21D2FF4}" sibTransId="{7BACE2B5-ACFC-4D46-8D49-FC60888626E9}"/>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C376CE01-1F1A-4A6B-93FF-83CE78D7412A}" type="presParOf" srcId="{CD7E9866-0E20-4DFF-B0DA-3E8ECE2A2542}" destId="{8927D72A-A96C-4D86-A50E-082D95D9E5C8}" srcOrd="4" destOrd="0" presId="urn:microsoft.com/office/officeart/2011/layout/RadialPictureList"/>
    <dgm:cxn modelId="{77C51998-2AED-4A54-8E71-9E65A261256E}" type="presParOf" srcId="{8927D72A-A96C-4D86-A50E-082D95D9E5C8}" destId="{416FEA6D-A850-473A-95A4-F4FDE568FBCB}" srcOrd="0" destOrd="0" presId="urn:microsoft.com/office/officeart/2011/layout/RadialPictureList"/>
    <dgm:cxn modelId="{C91FA4C8-8F23-4492-AE16-75E7538E93B5}" type="presParOf" srcId="{CD7E9866-0E20-4DFF-B0DA-3E8ECE2A2542}" destId="{84DCAAE5-28AD-4457-81BC-701E8E59A0A7}" srcOrd="5"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69191D9A-2A62-464D-85CE-5FF9ED9F6AB6}" type="parTrans" cxnId="{E7ED393F-66FC-4FE0-B532-636F8812829B}">
      <dgm:prSet/>
      <dgm:spPr/>
      <dgm:t>
        <a:bodyPr/>
        <a:lstStyle/>
        <a:p>
          <a:endParaRPr lang="en-US"/>
        </a:p>
      </dgm:t>
    </dgm:pt>
    <dgm:pt modelId="{86C8B920-FE6B-4E52-B970-0D3EF02016B9}" type="sibTrans" cxnId="{E7ED393F-66FC-4FE0-B532-636F8812829B}">
      <dgm:prSet/>
      <dgm:spPr/>
      <dgm:t>
        <a:bodyPr/>
        <a:lstStyle/>
        <a:p>
          <a:endParaRPr lang="en-US"/>
        </a:p>
      </dgm:t>
    </dgm:pt>
    <dgm:pt modelId="{4384EBB2-5EFC-416A-AE5A-216468814F01}">
      <dgm:prSet phldrT="[Text]"/>
      <dgm:spPr/>
      <dgm:t>
        <a:bodyPr/>
        <a:lstStyle/>
        <a:p>
          <a:r>
            <a:rPr lang="en-US" dirty="0" smtClean="0"/>
            <a:t>Copy of Credential</a:t>
          </a:r>
          <a:endParaRPr lang="en-US" dirty="0"/>
        </a:p>
      </dgm:t>
    </dgm:pt>
    <dgm:pt modelId="{94D814BD-C33C-435A-8DAA-FE140AB9BC74}" type="parTrans" cxnId="{0F834869-120E-4AE0-8B03-052F45D80505}">
      <dgm:prSet/>
      <dgm:spPr/>
      <dgm:t>
        <a:bodyPr/>
        <a:lstStyle/>
        <a:p>
          <a:endParaRPr lang="en-US"/>
        </a:p>
      </dgm:t>
    </dgm:pt>
    <dgm:pt modelId="{22434D9B-5550-4D34-B55F-5C4E3A5D44FF}" type="sibTrans" cxnId="{0F834869-120E-4AE0-8B03-052F45D80505}">
      <dgm:prSet/>
      <dgm:spPr/>
      <dgm:t>
        <a:bodyPr/>
        <a:lstStyle/>
        <a:p>
          <a:endParaRPr lang="en-US"/>
        </a:p>
      </dgm:t>
    </dgm:pt>
    <dgm:pt modelId="{6BC0166C-8416-4E8D-8141-A28AA069C9D0}">
      <dgm:prSet phldrT="[Text]"/>
      <dgm:spPr/>
      <dgm:t>
        <a:bodyPr/>
        <a:lstStyle/>
        <a:p>
          <a:r>
            <a:rPr lang="en-US" dirty="0" smtClean="0"/>
            <a:t>HSEC Transcripts</a:t>
          </a:r>
          <a:endParaRPr lang="en-US" dirty="0"/>
        </a:p>
      </dgm:t>
    </dgm:pt>
    <dgm:pt modelId="{C3F38170-FCDF-42FA-88C6-7FF140408C0C}" type="parTrans" cxnId="{B92F3029-1A3A-436A-B99A-A18E8B53A780}">
      <dgm:prSet/>
      <dgm:spPr/>
      <dgm:t>
        <a:bodyPr/>
        <a:lstStyle/>
        <a:p>
          <a:endParaRPr lang="en-US"/>
        </a:p>
      </dgm:t>
    </dgm:pt>
    <dgm:pt modelId="{3B446B70-99DB-4823-A513-2AEE28051D33}" type="sibTrans" cxnId="{B92F3029-1A3A-436A-B99A-A18E8B53A780}">
      <dgm:prSet/>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CE720CAF-E015-40A7-99FF-B0F499C14491}">
      <dgm:prSet phldrT="[Text]"/>
      <dgm:spPr/>
      <dgm:t>
        <a:bodyPr/>
        <a:lstStyle/>
        <a:p>
          <a:r>
            <a:rPr lang="en-US" dirty="0" smtClean="0"/>
            <a:t>Postsecondary transcripts or Report from NSC/Community College showing enrollment</a:t>
          </a:r>
          <a:endParaRPr lang="en-US" dirty="0"/>
        </a:p>
      </dgm:t>
    </dgm:pt>
    <dgm:pt modelId="{06071602-C74D-4C03-9053-2ACEC21D2FF4}" type="parTrans" cxnId="{0C1787EA-86AD-4EDB-9D34-CD0B9BC933C8}">
      <dgm:prSet/>
      <dgm:spPr/>
      <dgm:t>
        <a:bodyPr/>
        <a:lstStyle/>
        <a:p>
          <a:endParaRPr lang="en-US"/>
        </a:p>
      </dgm:t>
    </dgm:pt>
    <dgm:pt modelId="{7BACE2B5-ACFC-4D46-8D49-FC60888626E9}" type="sibTrans" cxnId="{0C1787EA-86AD-4EDB-9D34-CD0B9BC933C8}">
      <dgm:prSet/>
      <dgm:spPr/>
      <dgm:t>
        <a:bodyPr/>
        <a:lstStyle/>
        <a:p>
          <a:endParaRPr lang="en-US"/>
        </a:p>
      </dgm:t>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AD9FBC0D-0551-4319-B2CE-29FE3C511455}" type="pres">
      <dgm:prSet presAssocID="{4384EBB2-5EFC-416A-AE5A-216468814F01}" presName="Child1" presStyleLbl="revTx" presStyleIdx="0" presStyleCnt="3">
        <dgm:presLayoutVars>
          <dgm:chMax val="0"/>
          <dgm:chPref val="0"/>
          <dgm:bulletEnabled val="1"/>
        </dgm:presLayoutVars>
      </dgm:prSet>
      <dgm:spPr/>
      <dgm:t>
        <a:bodyPr/>
        <a:lstStyle/>
        <a:p>
          <a:endParaRPr lang="en-US"/>
        </a:p>
      </dgm:t>
    </dgm:pt>
    <dgm:pt modelId="{8927D72A-A96C-4D86-A50E-082D95D9E5C8}" type="pres">
      <dgm:prSet presAssocID="{6BC0166C-8416-4E8D-8141-A28AA069C9D0}" presName="Image2" presStyleCnt="0"/>
      <dgm:spPr/>
    </dgm:pt>
    <dgm:pt modelId="{416FEA6D-A850-473A-95A4-F4FDE568FBCB}" type="pres">
      <dgm:prSet presAssocID="{6BC0166C-8416-4E8D-8141-A28AA069C9D0}"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84DCAAE5-28AD-4457-81BC-701E8E59A0A7}" type="pres">
      <dgm:prSet presAssocID="{6BC0166C-8416-4E8D-8141-A28AA069C9D0}" presName="Child2" presStyleLbl="revTx" presStyleIdx="1" presStyleCnt="3">
        <dgm:presLayoutVars>
          <dgm:chMax val="0"/>
          <dgm:chPref val="0"/>
          <dgm:bulletEnabled val="1"/>
        </dgm:presLayoutVars>
      </dgm:prSet>
      <dgm:spPr/>
      <dgm:t>
        <a:bodyPr/>
        <a:lstStyle/>
        <a:p>
          <a:endParaRPr lang="en-US"/>
        </a:p>
      </dgm:t>
    </dgm:pt>
    <dgm:pt modelId="{1B66271F-C768-4BC2-AD92-9BC0D5292216}" type="pres">
      <dgm:prSet presAssocID="{CE720CAF-E015-40A7-99FF-B0F499C14491}" presName="Image3" presStyleCnt="0"/>
      <dgm:spPr/>
    </dgm:pt>
    <dgm:pt modelId="{2FFB33F5-2BC9-437A-A67B-9DD080951BD9}" type="pres">
      <dgm:prSet presAssocID="{CE720CAF-E015-40A7-99FF-B0F499C14491}" presName="Image"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 modelId="{340C87C3-2593-4BC4-B80A-BF495081B897}" type="pres">
      <dgm:prSet presAssocID="{CE720CAF-E015-40A7-99FF-B0F499C14491}" presName="Child3" presStyleLbl="revTx" presStyleIdx="2" presStyleCnt="3">
        <dgm:presLayoutVars>
          <dgm:chMax val="0"/>
          <dgm:chPref val="0"/>
          <dgm:bulletEnabled val="1"/>
        </dgm:presLayoutVars>
      </dgm:prSet>
      <dgm:spPr/>
      <dgm:t>
        <a:bodyPr/>
        <a:lstStyle/>
        <a:p>
          <a:endParaRPr lang="en-US"/>
        </a:p>
      </dgm:t>
    </dgm:pt>
  </dgm:ptLst>
  <dgm:cxnLst>
    <dgm:cxn modelId="{1EEB0927-7B25-4256-AAE5-568EA5D3C00E}" srcId="{850900C5-CA9A-4D6B-B6AA-56FB55D705CE}" destId="{E6FFD1C7-9087-4759-A538-477BC85AD60F}" srcOrd="1" destOrd="0" parTransId="{A93BDFD3-18FC-4376-A978-09680F165D1B}" sibTransId="{3C8BE551-ACF4-4E09-BB0B-752AB96FF6A6}"/>
    <dgm:cxn modelId="{3D43F2B0-FAFF-450C-AFB8-A993E2AAB0F0}" type="presOf" srcId="{4384EBB2-5EFC-416A-AE5A-216468814F01}" destId="{AD9FBC0D-0551-4319-B2CE-29FE3C511455}" srcOrd="0" destOrd="0" presId="urn:microsoft.com/office/officeart/2011/layout/RadialPictureList"/>
    <dgm:cxn modelId="{B92F3029-1A3A-436A-B99A-A18E8B53A780}" srcId="{08629A18-47E8-4982-BD70-42A69CE05CE2}" destId="{6BC0166C-8416-4E8D-8141-A28AA069C9D0}" srcOrd="1" destOrd="0" parTransId="{C3F38170-FCDF-42FA-88C6-7FF140408C0C}" sibTransId="{3B446B70-99DB-4823-A513-2AEE28051D33}"/>
    <dgm:cxn modelId="{CF5C8B24-FF49-48E7-972C-B78CA9700105}" type="presOf" srcId="{CE720CAF-E015-40A7-99FF-B0F499C14491}" destId="{340C87C3-2593-4BC4-B80A-BF495081B897}" srcOrd="0" destOrd="0" presId="urn:microsoft.com/office/officeart/2011/layout/RadialPictureList"/>
    <dgm:cxn modelId="{9E516D82-C60A-48B8-9ACC-ECEC6D4EB95E}" type="presOf" srcId="{08629A18-47E8-4982-BD70-42A69CE05CE2}" destId="{EE3B0A5C-5005-4323-83B7-AD2A56B73960}"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7D5C1945-4A98-4760-B035-0F8E033ADD38}" type="presOf" srcId="{6BC0166C-8416-4E8D-8141-A28AA069C9D0}" destId="{84DCAAE5-28AD-4457-81BC-701E8E59A0A7}" srcOrd="0" destOrd="0" presId="urn:microsoft.com/office/officeart/2011/layout/RadialPictureList"/>
    <dgm:cxn modelId="{73B1FEDE-02E1-488C-AE21-073C4D826296}" type="presOf" srcId="{850900C5-CA9A-4D6B-B6AA-56FB55D705CE}" destId="{CD7E9866-0E20-4DFF-B0DA-3E8ECE2A2542}" srcOrd="0" destOrd="0" presId="urn:microsoft.com/office/officeart/2011/layout/RadialPictureList"/>
    <dgm:cxn modelId="{0C1787EA-86AD-4EDB-9D34-CD0B9BC933C8}" srcId="{08629A18-47E8-4982-BD70-42A69CE05CE2}" destId="{CE720CAF-E015-40A7-99FF-B0F499C14491}" srcOrd="2" destOrd="0" parTransId="{06071602-C74D-4C03-9053-2ACEC21D2FF4}" sibTransId="{7BACE2B5-ACFC-4D46-8D49-FC60888626E9}"/>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C376CE01-1F1A-4A6B-93FF-83CE78D7412A}" type="presParOf" srcId="{CD7E9866-0E20-4DFF-B0DA-3E8ECE2A2542}" destId="{8927D72A-A96C-4D86-A50E-082D95D9E5C8}" srcOrd="4" destOrd="0" presId="urn:microsoft.com/office/officeart/2011/layout/RadialPictureList"/>
    <dgm:cxn modelId="{77C51998-2AED-4A54-8E71-9E65A261256E}" type="presParOf" srcId="{8927D72A-A96C-4D86-A50E-082D95D9E5C8}" destId="{416FEA6D-A850-473A-95A4-F4FDE568FBCB}" srcOrd="0" destOrd="0" presId="urn:microsoft.com/office/officeart/2011/layout/RadialPictureList"/>
    <dgm:cxn modelId="{C91FA4C8-8F23-4492-AE16-75E7538E93B5}" type="presParOf" srcId="{CD7E9866-0E20-4DFF-B0DA-3E8ECE2A2542}" destId="{84DCAAE5-28AD-4457-81BC-701E8E59A0A7}" srcOrd="5" destOrd="0" presId="urn:microsoft.com/office/officeart/2011/layout/RadialPictureList"/>
    <dgm:cxn modelId="{466201EC-452A-4D20-915E-01CA5578A1D0}" type="presParOf" srcId="{CD7E9866-0E20-4DFF-B0DA-3E8ECE2A2542}" destId="{1B66271F-C768-4BC2-AD92-9BC0D5292216}" srcOrd="6" destOrd="0" presId="urn:microsoft.com/office/officeart/2011/layout/RadialPictureList"/>
    <dgm:cxn modelId="{1EF5EED8-DA41-4AA9-A8B6-CEAD721423EF}" type="presParOf" srcId="{1B66271F-C768-4BC2-AD92-9BC0D5292216}" destId="{2FFB33F5-2BC9-437A-A67B-9DD080951BD9}" srcOrd="0" destOrd="0" presId="urn:microsoft.com/office/officeart/2011/layout/RadialPictureList"/>
    <dgm:cxn modelId="{8B6E2CFE-E496-459F-BEA2-2A08AFD5669E}" type="presParOf" srcId="{CD7E9866-0E20-4DFF-B0DA-3E8ECE2A2542}" destId="{340C87C3-2593-4BC4-B80A-BF495081B897}"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C18ABD-2BFE-4812-B73E-8831FF10D99A}"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158ECFF5-6F1E-4615-BB1C-5C9C6D0A5D15}">
      <dgm:prSet phldrT="[Text]"/>
      <dgm:spPr/>
      <dgm:t>
        <a:bodyPr/>
        <a:lstStyle/>
        <a:p>
          <a:r>
            <a:rPr lang="en-US" dirty="0" smtClean="0"/>
            <a:t>Column B </a:t>
          </a:r>
          <a:endParaRPr lang="en-US" dirty="0"/>
        </a:p>
      </dgm:t>
    </dgm:pt>
    <dgm:pt modelId="{C3D3A02F-E277-400E-A170-83FC0EBEE3A5}" type="parTrans" cxnId="{4869D9D7-4606-414F-BD93-7E2FB32433F6}">
      <dgm:prSet/>
      <dgm:spPr/>
      <dgm:t>
        <a:bodyPr/>
        <a:lstStyle/>
        <a:p>
          <a:endParaRPr lang="en-US"/>
        </a:p>
      </dgm:t>
    </dgm:pt>
    <dgm:pt modelId="{22B95A52-51B0-48C6-88CC-F3B446EC3BE3}" type="sibTrans" cxnId="{4869D9D7-4606-414F-BD93-7E2FB32433F6}">
      <dgm:prSet/>
      <dgm:spPr/>
      <dgm:t>
        <a:bodyPr/>
        <a:lstStyle/>
        <a:p>
          <a:endParaRPr lang="en-US"/>
        </a:p>
      </dgm:t>
    </dgm:pt>
    <dgm:pt modelId="{B3882D96-C4B1-4CAA-94A6-86C1CFB1B204}">
      <dgm:prSet phldrT="[Text]"/>
      <dgm:spPr/>
      <dgm:t>
        <a:bodyPr/>
        <a:lstStyle/>
        <a:p>
          <a:r>
            <a:rPr lang="en-US" dirty="0" smtClean="0"/>
            <a:t>Must be exited</a:t>
          </a:r>
          <a:endParaRPr lang="en-US" dirty="0"/>
        </a:p>
      </dgm:t>
    </dgm:pt>
    <dgm:pt modelId="{F69E79F2-CF85-4520-9AFD-9FF4C36E8852}" type="parTrans" cxnId="{E42C0AF9-77D6-49F7-A841-6589CE103008}">
      <dgm:prSet/>
      <dgm:spPr/>
      <dgm:t>
        <a:bodyPr/>
        <a:lstStyle/>
        <a:p>
          <a:endParaRPr lang="en-US"/>
        </a:p>
      </dgm:t>
    </dgm:pt>
    <dgm:pt modelId="{D364FFF1-0586-41FC-9ED5-B14E02B4F801}" type="sibTrans" cxnId="{E42C0AF9-77D6-49F7-A841-6589CE103008}">
      <dgm:prSet/>
      <dgm:spPr/>
      <dgm:t>
        <a:bodyPr/>
        <a:lstStyle/>
        <a:p>
          <a:endParaRPr lang="en-US"/>
        </a:p>
      </dgm:t>
    </dgm:pt>
    <dgm:pt modelId="{BB513E88-B01B-4B2C-A318-BF6036BCE4B6}">
      <dgm:prSet phldrT="[Text]"/>
      <dgm:spPr/>
      <dgm:t>
        <a:bodyPr/>
        <a:lstStyle/>
        <a:p>
          <a:r>
            <a:rPr lang="en-US" dirty="0" smtClean="0"/>
            <a:t>Did not have a HS diploma upon entry</a:t>
          </a:r>
          <a:endParaRPr lang="en-US" dirty="0"/>
        </a:p>
      </dgm:t>
    </dgm:pt>
    <dgm:pt modelId="{795A4BC4-064C-4D8F-B26D-837F27FC0205}" type="parTrans" cxnId="{FF736D05-63EA-4B1C-81E5-141CF4B177D1}">
      <dgm:prSet/>
      <dgm:spPr/>
      <dgm:t>
        <a:bodyPr/>
        <a:lstStyle/>
        <a:p>
          <a:endParaRPr lang="en-US"/>
        </a:p>
      </dgm:t>
    </dgm:pt>
    <dgm:pt modelId="{B6167AA4-079D-42E2-9E82-9648CB6273FD}" type="sibTrans" cxnId="{FF736D05-63EA-4B1C-81E5-141CF4B177D1}">
      <dgm:prSet/>
      <dgm:spPr/>
      <dgm:t>
        <a:bodyPr/>
        <a:lstStyle/>
        <a:p>
          <a:endParaRPr lang="en-US"/>
        </a:p>
      </dgm:t>
    </dgm:pt>
    <dgm:pt modelId="{B63A54F1-0805-4F2A-AD87-DEF665B7EB58}">
      <dgm:prSet phldrT="[Text]"/>
      <dgm:spPr/>
      <dgm:t>
        <a:bodyPr/>
        <a:lstStyle/>
        <a:p>
          <a:r>
            <a:rPr lang="en-US" dirty="0" smtClean="0"/>
            <a:t>Columns C &amp; D (Participants Achieving Outcome)</a:t>
          </a:r>
          <a:endParaRPr lang="en-US" dirty="0"/>
        </a:p>
      </dgm:t>
    </dgm:pt>
    <dgm:pt modelId="{419AEA01-C382-4F47-BAAF-1161E19C3BE8}" type="parTrans" cxnId="{C7B74D00-0587-4D76-829D-BD3E46D5B5C9}">
      <dgm:prSet/>
      <dgm:spPr/>
      <dgm:t>
        <a:bodyPr/>
        <a:lstStyle/>
        <a:p>
          <a:endParaRPr lang="en-US"/>
        </a:p>
      </dgm:t>
    </dgm:pt>
    <dgm:pt modelId="{FAC6FDD3-18BD-4077-B50D-2A2CE3097A72}" type="sibTrans" cxnId="{C7B74D00-0587-4D76-829D-BD3E46D5B5C9}">
      <dgm:prSet/>
      <dgm:spPr/>
      <dgm:t>
        <a:bodyPr/>
        <a:lstStyle/>
        <a:p>
          <a:endParaRPr lang="en-US"/>
        </a:p>
      </dgm:t>
    </dgm:pt>
    <dgm:pt modelId="{47AE2CAA-6E2E-4C3F-A693-F46519169CB7}">
      <dgm:prSet phldrT="[Text]"/>
      <dgm:spPr/>
      <dgm:t>
        <a:bodyPr/>
        <a:lstStyle/>
        <a:p>
          <a:r>
            <a:rPr lang="en-US" dirty="0" smtClean="0"/>
            <a:t>Evidence of credential required AND</a:t>
          </a:r>
          <a:endParaRPr lang="en-US" dirty="0"/>
        </a:p>
      </dgm:t>
    </dgm:pt>
    <dgm:pt modelId="{FF83E592-704C-4302-A6A4-BA05CCF78FAC}" type="parTrans" cxnId="{15F2CAEA-7FDD-4FCC-9C88-4DAE92478989}">
      <dgm:prSet/>
      <dgm:spPr/>
      <dgm:t>
        <a:bodyPr/>
        <a:lstStyle/>
        <a:p>
          <a:endParaRPr lang="en-US"/>
        </a:p>
      </dgm:t>
    </dgm:pt>
    <dgm:pt modelId="{836B2A13-5E9C-4A03-A694-6BDD61268B03}" type="sibTrans" cxnId="{15F2CAEA-7FDD-4FCC-9C88-4DAE92478989}">
      <dgm:prSet/>
      <dgm:spPr/>
      <dgm:t>
        <a:bodyPr/>
        <a:lstStyle/>
        <a:p>
          <a:endParaRPr lang="en-US"/>
        </a:p>
      </dgm:t>
    </dgm:pt>
    <dgm:pt modelId="{21ECBB76-388E-4B87-9C17-DA5B16E0A008}">
      <dgm:prSet phldrT="[Text]"/>
      <dgm:spPr/>
      <dgm:t>
        <a:bodyPr/>
        <a:lstStyle/>
        <a:p>
          <a:r>
            <a:rPr lang="en-US" dirty="0" smtClean="0"/>
            <a:t>Evidence of employment</a:t>
          </a:r>
          <a:endParaRPr lang="en-US" dirty="0"/>
        </a:p>
      </dgm:t>
    </dgm:pt>
    <dgm:pt modelId="{B41081ED-7A53-4834-855E-5B5313068E69}" type="parTrans" cxnId="{9C7451EB-C507-4DA1-970A-F0E2D59F35DE}">
      <dgm:prSet/>
      <dgm:spPr/>
      <dgm:t>
        <a:bodyPr/>
        <a:lstStyle/>
        <a:p>
          <a:endParaRPr lang="en-US"/>
        </a:p>
      </dgm:t>
    </dgm:pt>
    <dgm:pt modelId="{350FC7FA-7956-4F30-B6B5-378BA9FADDBD}" type="sibTrans" cxnId="{9C7451EB-C507-4DA1-970A-F0E2D59F35DE}">
      <dgm:prSet/>
      <dgm:spPr/>
      <dgm:t>
        <a:bodyPr/>
        <a:lstStyle/>
        <a:p>
          <a:endParaRPr lang="en-US"/>
        </a:p>
      </dgm:t>
    </dgm:pt>
    <dgm:pt modelId="{FE3B9142-05B5-40C9-968C-B39162E5A44A}">
      <dgm:prSet phldrT="[Text]"/>
      <dgm:spPr/>
      <dgm:t>
        <a:bodyPr/>
        <a:lstStyle/>
        <a:p>
          <a:r>
            <a:rPr lang="en-US" dirty="0" smtClean="0"/>
            <a:t>Columns F (Total </a:t>
          </a:r>
          <a:r>
            <a:rPr lang="en-US" dirty="0" err="1" smtClean="0"/>
            <a:t>PoP’s</a:t>
          </a:r>
          <a:r>
            <a:rPr lang="en-US" dirty="0" smtClean="0"/>
            <a:t> where outcome measure achieved)</a:t>
          </a:r>
          <a:endParaRPr lang="en-US" dirty="0"/>
        </a:p>
      </dgm:t>
    </dgm:pt>
    <dgm:pt modelId="{1905CE20-5B41-4F86-88B1-400320BFC0F7}" type="parTrans" cxnId="{383EDD89-FDC5-4207-B7CA-9FE5F3DDA182}">
      <dgm:prSet/>
      <dgm:spPr/>
      <dgm:t>
        <a:bodyPr/>
        <a:lstStyle/>
        <a:p>
          <a:endParaRPr lang="en-US"/>
        </a:p>
      </dgm:t>
    </dgm:pt>
    <dgm:pt modelId="{7ACFB303-A2F3-4964-BB4B-A174DC429DA0}" type="sibTrans" cxnId="{383EDD89-FDC5-4207-B7CA-9FE5F3DDA182}">
      <dgm:prSet/>
      <dgm:spPr/>
      <dgm:t>
        <a:bodyPr/>
        <a:lstStyle/>
        <a:p>
          <a:endParaRPr lang="en-US"/>
        </a:p>
      </dgm:t>
    </dgm:pt>
    <dgm:pt modelId="{139D17E8-11EF-4D7D-B407-F536BB870C3B}">
      <dgm:prSet phldrT="[Text]"/>
      <dgm:spPr/>
      <dgm:t>
        <a:bodyPr/>
        <a:lstStyle/>
        <a:p>
          <a:r>
            <a:rPr lang="en-US" dirty="0" smtClean="0"/>
            <a:t>Same evidence required</a:t>
          </a:r>
          <a:endParaRPr lang="en-US" dirty="0"/>
        </a:p>
      </dgm:t>
    </dgm:pt>
    <dgm:pt modelId="{043450C3-7C26-44F8-8B83-32276688336A}" type="parTrans" cxnId="{BC34E0C5-4F3F-4EDE-B915-FE9CEB033089}">
      <dgm:prSet/>
      <dgm:spPr/>
      <dgm:t>
        <a:bodyPr/>
        <a:lstStyle/>
        <a:p>
          <a:endParaRPr lang="en-US"/>
        </a:p>
      </dgm:t>
    </dgm:pt>
    <dgm:pt modelId="{8ECEBD6C-25D9-4B55-8052-9E0A6DBCEA61}" type="sibTrans" cxnId="{BC34E0C5-4F3F-4EDE-B915-FE9CEB033089}">
      <dgm:prSet/>
      <dgm:spPr/>
      <dgm:t>
        <a:bodyPr/>
        <a:lstStyle/>
        <a:p>
          <a:endParaRPr lang="en-US"/>
        </a:p>
      </dgm:t>
    </dgm:pt>
    <dgm:pt modelId="{D72F08DE-CE82-4DCF-82B0-0619ADB827E3}">
      <dgm:prSet phldrT="[Text]"/>
      <dgm:spPr/>
      <dgm:t>
        <a:bodyPr/>
        <a:lstStyle/>
        <a:p>
          <a:r>
            <a:rPr lang="en-US" dirty="0" smtClean="0"/>
            <a:t>Were enrolled in a class at 9</a:t>
          </a:r>
          <a:r>
            <a:rPr lang="en-US" baseline="30000" dirty="0" smtClean="0"/>
            <a:t>th</a:t>
          </a:r>
          <a:r>
            <a:rPr lang="en-US" dirty="0" smtClean="0"/>
            <a:t> grade or higher (through enrollment or assessment)</a:t>
          </a:r>
          <a:endParaRPr lang="en-US" dirty="0"/>
        </a:p>
      </dgm:t>
    </dgm:pt>
    <dgm:pt modelId="{5D6ED2B6-E439-424F-B19A-BC73623B718F}" type="parTrans" cxnId="{79906653-FE34-4D7A-A553-53A98EC53760}">
      <dgm:prSet/>
      <dgm:spPr/>
      <dgm:t>
        <a:bodyPr/>
        <a:lstStyle/>
        <a:p>
          <a:endParaRPr lang="en-US"/>
        </a:p>
      </dgm:t>
    </dgm:pt>
    <dgm:pt modelId="{7C0D88D7-BF19-42CC-895E-F87C79DB3FD3}" type="sibTrans" cxnId="{79906653-FE34-4D7A-A553-53A98EC53760}">
      <dgm:prSet/>
      <dgm:spPr/>
      <dgm:t>
        <a:bodyPr/>
        <a:lstStyle/>
        <a:p>
          <a:endParaRPr lang="en-US"/>
        </a:p>
      </dgm:t>
    </dgm:pt>
    <dgm:pt modelId="{B163F177-7F4F-4EFD-811A-CE6DB67A3B3A}">
      <dgm:prSet phldrT="[Text]"/>
      <dgm:spPr/>
      <dgm:t>
        <a:bodyPr/>
        <a:lstStyle/>
        <a:p>
          <a:r>
            <a:rPr lang="en-US" dirty="0" smtClean="0"/>
            <a:t>Column G (Percentage of Participants in all </a:t>
          </a:r>
          <a:r>
            <a:rPr lang="en-US" dirty="0" err="1" smtClean="0"/>
            <a:t>PoP’s</a:t>
          </a:r>
          <a:r>
            <a:rPr lang="en-US" dirty="0" smtClean="0"/>
            <a:t> achieving outcome)</a:t>
          </a:r>
          <a:endParaRPr lang="en-US" dirty="0"/>
        </a:p>
      </dgm:t>
    </dgm:pt>
    <dgm:pt modelId="{4BB60940-8183-4865-875C-3CE0CC77B210}" type="parTrans" cxnId="{FF59E82A-EF79-485B-9082-394A49BC33EC}">
      <dgm:prSet/>
      <dgm:spPr/>
      <dgm:t>
        <a:bodyPr/>
        <a:lstStyle/>
        <a:p>
          <a:endParaRPr lang="en-US"/>
        </a:p>
      </dgm:t>
    </dgm:pt>
    <dgm:pt modelId="{AB6DF2E9-0EC6-447D-BAE9-5F34AC2E21EE}" type="sibTrans" cxnId="{FF59E82A-EF79-485B-9082-394A49BC33EC}">
      <dgm:prSet/>
      <dgm:spPr/>
      <dgm:t>
        <a:bodyPr/>
        <a:lstStyle/>
        <a:p>
          <a:endParaRPr lang="en-US"/>
        </a:p>
      </dgm:t>
    </dgm:pt>
    <dgm:pt modelId="{D758D4AA-9079-4C07-87E0-EB6856581D40}">
      <dgm:prSet phldrT="[Text]"/>
      <dgm:spPr/>
      <dgm:t>
        <a:bodyPr/>
        <a:lstStyle/>
        <a:p>
          <a:r>
            <a:rPr lang="en-US" dirty="0" smtClean="0"/>
            <a:t>Programs must strive to meet federal targets </a:t>
          </a:r>
          <a:endParaRPr lang="en-US" dirty="0"/>
        </a:p>
      </dgm:t>
    </dgm:pt>
    <dgm:pt modelId="{1920FDFE-0A4B-4C8F-9D97-2BE8BBEEFA6C}" type="parTrans" cxnId="{726A0B39-8CC8-47E0-AE7B-FB2D4E6BF6CD}">
      <dgm:prSet/>
      <dgm:spPr/>
      <dgm:t>
        <a:bodyPr/>
        <a:lstStyle/>
        <a:p>
          <a:endParaRPr lang="en-US"/>
        </a:p>
      </dgm:t>
    </dgm:pt>
    <dgm:pt modelId="{34F39ACE-6EF7-4102-B56D-6CACEA425872}" type="sibTrans" cxnId="{726A0B39-8CC8-47E0-AE7B-FB2D4E6BF6CD}">
      <dgm:prSet/>
      <dgm:spPr/>
      <dgm:t>
        <a:bodyPr/>
        <a:lstStyle/>
        <a:p>
          <a:endParaRPr lang="en-US"/>
        </a:p>
      </dgm:t>
    </dgm:pt>
    <dgm:pt modelId="{462A01C4-20C8-4E4A-ADD1-CD9374E8E4B8}" type="pres">
      <dgm:prSet presAssocID="{7AC18ABD-2BFE-4812-B73E-8831FF10D99A}" presName="Name0" presStyleCnt="0">
        <dgm:presLayoutVars>
          <dgm:dir/>
          <dgm:animLvl val="lvl"/>
          <dgm:resizeHandles val="exact"/>
        </dgm:presLayoutVars>
      </dgm:prSet>
      <dgm:spPr/>
      <dgm:t>
        <a:bodyPr/>
        <a:lstStyle/>
        <a:p>
          <a:endParaRPr lang="en-US"/>
        </a:p>
      </dgm:t>
    </dgm:pt>
    <dgm:pt modelId="{C102B7B2-7F7E-4888-8BB7-B315F1D9DB8C}" type="pres">
      <dgm:prSet presAssocID="{158ECFF5-6F1E-4615-BB1C-5C9C6D0A5D15}" presName="linNode" presStyleCnt="0"/>
      <dgm:spPr/>
    </dgm:pt>
    <dgm:pt modelId="{B0600359-6E95-4EA4-8C28-7D143511DE4E}" type="pres">
      <dgm:prSet presAssocID="{158ECFF5-6F1E-4615-BB1C-5C9C6D0A5D15}" presName="parentText" presStyleLbl="node1" presStyleIdx="0" presStyleCnt="4">
        <dgm:presLayoutVars>
          <dgm:chMax val="1"/>
          <dgm:bulletEnabled val="1"/>
        </dgm:presLayoutVars>
      </dgm:prSet>
      <dgm:spPr/>
      <dgm:t>
        <a:bodyPr/>
        <a:lstStyle/>
        <a:p>
          <a:endParaRPr lang="en-US"/>
        </a:p>
      </dgm:t>
    </dgm:pt>
    <dgm:pt modelId="{C13CF3A4-892D-4EF4-9D17-16052FDBFBAA}" type="pres">
      <dgm:prSet presAssocID="{158ECFF5-6F1E-4615-BB1C-5C9C6D0A5D15}" presName="descendantText" presStyleLbl="alignAccFollowNode1" presStyleIdx="0" presStyleCnt="4">
        <dgm:presLayoutVars>
          <dgm:bulletEnabled val="1"/>
        </dgm:presLayoutVars>
      </dgm:prSet>
      <dgm:spPr/>
      <dgm:t>
        <a:bodyPr/>
        <a:lstStyle/>
        <a:p>
          <a:endParaRPr lang="en-US"/>
        </a:p>
      </dgm:t>
    </dgm:pt>
    <dgm:pt modelId="{04442B16-3EB8-4996-8CCD-AB5913474643}" type="pres">
      <dgm:prSet presAssocID="{22B95A52-51B0-48C6-88CC-F3B446EC3BE3}" presName="sp" presStyleCnt="0"/>
      <dgm:spPr/>
    </dgm:pt>
    <dgm:pt modelId="{43928807-B426-4AF9-AE2C-E9691CE1FEEF}" type="pres">
      <dgm:prSet presAssocID="{B63A54F1-0805-4F2A-AD87-DEF665B7EB58}" presName="linNode" presStyleCnt="0"/>
      <dgm:spPr/>
    </dgm:pt>
    <dgm:pt modelId="{21D8B82E-32FA-4A7F-B8CD-3F51E40121F5}" type="pres">
      <dgm:prSet presAssocID="{B63A54F1-0805-4F2A-AD87-DEF665B7EB58}" presName="parentText" presStyleLbl="node1" presStyleIdx="1" presStyleCnt="4">
        <dgm:presLayoutVars>
          <dgm:chMax val="1"/>
          <dgm:bulletEnabled val="1"/>
        </dgm:presLayoutVars>
      </dgm:prSet>
      <dgm:spPr/>
      <dgm:t>
        <a:bodyPr/>
        <a:lstStyle/>
        <a:p>
          <a:endParaRPr lang="en-US"/>
        </a:p>
      </dgm:t>
    </dgm:pt>
    <dgm:pt modelId="{EE257FEF-9AAD-41F0-AB30-3BDA7257C358}" type="pres">
      <dgm:prSet presAssocID="{B63A54F1-0805-4F2A-AD87-DEF665B7EB58}" presName="descendantText" presStyleLbl="alignAccFollowNode1" presStyleIdx="1" presStyleCnt="4">
        <dgm:presLayoutVars>
          <dgm:bulletEnabled val="1"/>
        </dgm:presLayoutVars>
      </dgm:prSet>
      <dgm:spPr/>
      <dgm:t>
        <a:bodyPr/>
        <a:lstStyle/>
        <a:p>
          <a:endParaRPr lang="en-US"/>
        </a:p>
      </dgm:t>
    </dgm:pt>
    <dgm:pt modelId="{9B6C1312-55E5-4A11-A5D1-8A2424F1ECB0}" type="pres">
      <dgm:prSet presAssocID="{FAC6FDD3-18BD-4077-B50D-2A2CE3097A72}" presName="sp" presStyleCnt="0"/>
      <dgm:spPr/>
    </dgm:pt>
    <dgm:pt modelId="{5F22213F-487A-4383-90FE-4EFB8A519CA0}" type="pres">
      <dgm:prSet presAssocID="{FE3B9142-05B5-40C9-968C-B39162E5A44A}" presName="linNode" presStyleCnt="0"/>
      <dgm:spPr/>
    </dgm:pt>
    <dgm:pt modelId="{4AC19A0B-140B-4322-ACDE-B913C1CEEA7B}" type="pres">
      <dgm:prSet presAssocID="{FE3B9142-05B5-40C9-968C-B39162E5A44A}" presName="parentText" presStyleLbl="node1" presStyleIdx="2" presStyleCnt="4">
        <dgm:presLayoutVars>
          <dgm:chMax val="1"/>
          <dgm:bulletEnabled val="1"/>
        </dgm:presLayoutVars>
      </dgm:prSet>
      <dgm:spPr/>
      <dgm:t>
        <a:bodyPr/>
        <a:lstStyle/>
        <a:p>
          <a:endParaRPr lang="en-US"/>
        </a:p>
      </dgm:t>
    </dgm:pt>
    <dgm:pt modelId="{73462395-E34E-459B-8E3B-D9F308A31932}" type="pres">
      <dgm:prSet presAssocID="{FE3B9142-05B5-40C9-968C-B39162E5A44A}" presName="descendantText" presStyleLbl="alignAccFollowNode1" presStyleIdx="2" presStyleCnt="4">
        <dgm:presLayoutVars>
          <dgm:bulletEnabled val="1"/>
        </dgm:presLayoutVars>
      </dgm:prSet>
      <dgm:spPr/>
      <dgm:t>
        <a:bodyPr/>
        <a:lstStyle/>
        <a:p>
          <a:endParaRPr lang="en-US"/>
        </a:p>
      </dgm:t>
    </dgm:pt>
    <dgm:pt modelId="{6908346E-BD62-4B2F-9C09-D6D18D7CD4B3}" type="pres">
      <dgm:prSet presAssocID="{7ACFB303-A2F3-4964-BB4B-A174DC429DA0}" presName="sp" presStyleCnt="0"/>
      <dgm:spPr/>
    </dgm:pt>
    <dgm:pt modelId="{98B495BF-3111-4FAE-9863-DD27A0905924}" type="pres">
      <dgm:prSet presAssocID="{B163F177-7F4F-4EFD-811A-CE6DB67A3B3A}" presName="linNode" presStyleCnt="0"/>
      <dgm:spPr/>
    </dgm:pt>
    <dgm:pt modelId="{CA7B2505-40CE-440A-AA3B-2E921B0AF1FC}" type="pres">
      <dgm:prSet presAssocID="{B163F177-7F4F-4EFD-811A-CE6DB67A3B3A}" presName="parentText" presStyleLbl="node1" presStyleIdx="3" presStyleCnt="4">
        <dgm:presLayoutVars>
          <dgm:chMax val="1"/>
          <dgm:bulletEnabled val="1"/>
        </dgm:presLayoutVars>
      </dgm:prSet>
      <dgm:spPr/>
      <dgm:t>
        <a:bodyPr/>
        <a:lstStyle/>
        <a:p>
          <a:endParaRPr lang="en-US"/>
        </a:p>
      </dgm:t>
    </dgm:pt>
    <dgm:pt modelId="{FC643B5F-654C-4C7E-9ACF-CE8CB50A41F6}" type="pres">
      <dgm:prSet presAssocID="{B163F177-7F4F-4EFD-811A-CE6DB67A3B3A}" presName="descendantText" presStyleLbl="alignAccFollowNode1" presStyleIdx="3" presStyleCnt="4">
        <dgm:presLayoutVars>
          <dgm:bulletEnabled val="1"/>
        </dgm:presLayoutVars>
      </dgm:prSet>
      <dgm:spPr/>
      <dgm:t>
        <a:bodyPr/>
        <a:lstStyle/>
        <a:p>
          <a:endParaRPr lang="en-US"/>
        </a:p>
      </dgm:t>
    </dgm:pt>
  </dgm:ptLst>
  <dgm:cxnLst>
    <dgm:cxn modelId="{E42C0AF9-77D6-49F7-A841-6589CE103008}" srcId="{158ECFF5-6F1E-4615-BB1C-5C9C6D0A5D15}" destId="{B3882D96-C4B1-4CAA-94A6-86C1CFB1B204}" srcOrd="0" destOrd="0" parTransId="{F69E79F2-CF85-4520-9AFD-9FF4C36E8852}" sibTransId="{D364FFF1-0586-41FC-9ED5-B14E02B4F801}"/>
    <dgm:cxn modelId="{65EC5981-086A-4701-AD26-DAE272009B0A}" type="presOf" srcId="{B163F177-7F4F-4EFD-811A-CE6DB67A3B3A}" destId="{CA7B2505-40CE-440A-AA3B-2E921B0AF1FC}" srcOrd="0" destOrd="0" presId="urn:microsoft.com/office/officeart/2005/8/layout/vList5"/>
    <dgm:cxn modelId="{FF59E82A-EF79-485B-9082-394A49BC33EC}" srcId="{7AC18ABD-2BFE-4812-B73E-8831FF10D99A}" destId="{B163F177-7F4F-4EFD-811A-CE6DB67A3B3A}" srcOrd="3" destOrd="0" parTransId="{4BB60940-8183-4865-875C-3CE0CC77B210}" sibTransId="{AB6DF2E9-0EC6-447D-BAE9-5F34AC2E21EE}"/>
    <dgm:cxn modelId="{BC34E0C5-4F3F-4EDE-B915-FE9CEB033089}" srcId="{FE3B9142-05B5-40C9-968C-B39162E5A44A}" destId="{139D17E8-11EF-4D7D-B407-F536BB870C3B}" srcOrd="0" destOrd="0" parTransId="{043450C3-7C26-44F8-8B83-32276688336A}" sibTransId="{8ECEBD6C-25D9-4B55-8052-9E0A6DBCEA61}"/>
    <dgm:cxn modelId="{79906653-FE34-4D7A-A553-53A98EC53760}" srcId="{158ECFF5-6F1E-4615-BB1C-5C9C6D0A5D15}" destId="{D72F08DE-CE82-4DCF-82B0-0619ADB827E3}" srcOrd="2" destOrd="0" parTransId="{5D6ED2B6-E439-424F-B19A-BC73623B718F}" sibTransId="{7C0D88D7-BF19-42CC-895E-F87C79DB3FD3}"/>
    <dgm:cxn modelId="{4CE6CCBC-2EA8-4BB6-82E6-A5C2ED39EB8C}" type="presOf" srcId="{D72F08DE-CE82-4DCF-82B0-0619ADB827E3}" destId="{C13CF3A4-892D-4EF4-9D17-16052FDBFBAA}" srcOrd="0" destOrd="2" presId="urn:microsoft.com/office/officeart/2005/8/layout/vList5"/>
    <dgm:cxn modelId="{15CB8844-3C65-4B82-A737-52C93074DE89}" type="presOf" srcId="{21ECBB76-388E-4B87-9C17-DA5B16E0A008}" destId="{EE257FEF-9AAD-41F0-AB30-3BDA7257C358}" srcOrd="0" destOrd="1" presId="urn:microsoft.com/office/officeart/2005/8/layout/vList5"/>
    <dgm:cxn modelId="{FDBCD6F8-05A8-40B0-9011-FE9BB8BBEFC4}" type="presOf" srcId="{139D17E8-11EF-4D7D-B407-F536BB870C3B}" destId="{73462395-E34E-459B-8E3B-D9F308A31932}" srcOrd="0" destOrd="0" presId="urn:microsoft.com/office/officeart/2005/8/layout/vList5"/>
    <dgm:cxn modelId="{383EDD89-FDC5-4207-B7CA-9FE5F3DDA182}" srcId="{7AC18ABD-2BFE-4812-B73E-8831FF10D99A}" destId="{FE3B9142-05B5-40C9-968C-B39162E5A44A}" srcOrd="2" destOrd="0" parTransId="{1905CE20-5B41-4F86-88B1-400320BFC0F7}" sibTransId="{7ACFB303-A2F3-4964-BB4B-A174DC429DA0}"/>
    <dgm:cxn modelId="{4869D9D7-4606-414F-BD93-7E2FB32433F6}" srcId="{7AC18ABD-2BFE-4812-B73E-8831FF10D99A}" destId="{158ECFF5-6F1E-4615-BB1C-5C9C6D0A5D15}" srcOrd="0" destOrd="0" parTransId="{C3D3A02F-E277-400E-A170-83FC0EBEE3A5}" sibTransId="{22B95A52-51B0-48C6-88CC-F3B446EC3BE3}"/>
    <dgm:cxn modelId="{FF736D05-63EA-4B1C-81E5-141CF4B177D1}" srcId="{158ECFF5-6F1E-4615-BB1C-5C9C6D0A5D15}" destId="{BB513E88-B01B-4B2C-A318-BF6036BCE4B6}" srcOrd="1" destOrd="0" parTransId="{795A4BC4-064C-4D8F-B26D-837F27FC0205}" sibTransId="{B6167AA4-079D-42E2-9E82-9648CB6273FD}"/>
    <dgm:cxn modelId="{C7B74D00-0587-4D76-829D-BD3E46D5B5C9}" srcId="{7AC18ABD-2BFE-4812-B73E-8831FF10D99A}" destId="{B63A54F1-0805-4F2A-AD87-DEF665B7EB58}" srcOrd="1" destOrd="0" parTransId="{419AEA01-C382-4F47-BAAF-1161E19C3BE8}" sibTransId="{FAC6FDD3-18BD-4077-B50D-2A2CE3097A72}"/>
    <dgm:cxn modelId="{726A0B39-8CC8-47E0-AE7B-FB2D4E6BF6CD}" srcId="{B163F177-7F4F-4EFD-811A-CE6DB67A3B3A}" destId="{D758D4AA-9079-4C07-87E0-EB6856581D40}" srcOrd="0" destOrd="0" parTransId="{1920FDFE-0A4B-4C8F-9D97-2BE8BBEEFA6C}" sibTransId="{34F39ACE-6EF7-4102-B56D-6CACEA425872}"/>
    <dgm:cxn modelId="{9C7451EB-C507-4DA1-970A-F0E2D59F35DE}" srcId="{B63A54F1-0805-4F2A-AD87-DEF665B7EB58}" destId="{21ECBB76-388E-4B87-9C17-DA5B16E0A008}" srcOrd="1" destOrd="0" parTransId="{B41081ED-7A53-4834-855E-5B5313068E69}" sibTransId="{350FC7FA-7956-4F30-B6B5-378BA9FADDBD}"/>
    <dgm:cxn modelId="{A6EF1708-5618-4EAE-9748-5A580E5BB1C4}" type="presOf" srcId="{7AC18ABD-2BFE-4812-B73E-8831FF10D99A}" destId="{462A01C4-20C8-4E4A-ADD1-CD9374E8E4B8}" srcOrd="0" destOrd="0" presId="urn:microsoft.com/office/officeart/2005/8/layout/vList5"/>
    <dgm:cxn modelId="{A3D55B0E-E98D-4E30-8A54-D5843A4A8E47}" type="presOf" srcId="{47AE2CAA-6E2E-4C3F-A693-F46519169CB7}" destId="{EE257FEF-9AAD-41F0-AB30-3BDA7257C358}" srcOrd="0" destOrd="0" presId="urn:microsoft.com/office/officeart/2005/8/layout/vList5"/>
    <dgm:cxn modelId="{C1B02479-1E85-4799-986E-A2A266252E51}" type="presOf" srcId="{B63A54F1-0805-4F2A-AD87-DEF665B7EB58}" destId="{21D8B82E-32FA-4A7F-B8CD-3F51E40121F5}" srcOrd="0" destOrd="0" presId="urn:microsoft.com/office/officeart/2005/8/layout/vList5"/>
    <dgm:cxn modelId="{1AF5AAEF-C0CD-4AAA-BC95-C05EBE5127C4}" type="presOf" srcId="{D758D4AA-9079-4C07-87E0-EB6856581D40}" destId="{FC643B5F-654C-4C7E-9ACF-CE8CB50A41F6}" srcOrd="0" destOrd="0" presId="urn:microsoft.com/office/officeart/2005/8/layout/vList5"/>
    <dgm:cxn modelId="{15F2CAEA-7FDD-4FCC-9C88-4DAE92478989}" srcId="{B63A54F1-0805-4F2A-AD87-DEF665B7EB58}" destId="{47AE2CAA-6E2E-4C3F-A693-F46519169CB7}" srcOrd="0" destOrd="0" parTransId="{FF83E592-704C-4302-A6A4-BA05CCF78FAC}" sibTransId="{836B2A13-5E9C-4A03-A694-6BDD61268B03}"/>
    <dgm:cxn modelId="{837D3CDF-3600-4D33-9E54-00F04289AD7E}" type="presOf" srcId="{B3882D96-C4B1-4CAA-94A6-86C1CFB1B204}" destId="{C13CF3A4-892D-4EF4-9D17-16052FDBFBAA}" srcOrd="0" destOrd="0" presId="urn:microsoft.com/office/officeart/2005/8/layout/vList5"/>
    <dgm:cxn modelId="{52E6FE0F-429D-4AFC-8A47-42BE184BA1AB}" type="presOf" srcId="{FE3B9142-05B5-40C9-968C-B39162E5A44A}" destId="{4AC19A0B-140B-4322-ACDE-B913C1CEEA7B}" srcOrd="0" destOrd="0" presId="urn:microsoft.com/office/officeart/2005/8/layout/vList5"/>
    <dgm:cxn modelId="{A50F1DBD-E4F8-4B12-9458-DB52D6EBCE7A}" type="presOf" srcId="{BB513E88-B01B-4B2C-A318-BF6036BCE4B6}" destId="{C13CF3A4-892D-4EF4-9D17-16052FDBFBAA}" srcOrd="0" destOrd="1" presId="urn:microsoft.com/office/officeart/2005/8/layout/vList5"/>
    <dgm:cxn modelId="{9FE155EA-E095-43A6-B2AE-114E92D8E8E3}" type="presOf" srcId="{158ECFF5-6F1E-4615-BB1C-5C9C6D0A5D15}" destId="{B0600359-6E95-4EA4-8C28-7D143511DE4E}" srcOrd="0" destOrd="0" presId="urn:microsoft.com/office/officeart/2005/8/layout/vList5"/>
    <dgm:cxn modelId="{F9B25650-F7CB-4A94-9285-B4A6FF6044C7}" type="presParOf" srcId="{462A01C4-20C8-4E4A-ADD1-CD9374E8E4B8}" destId="{C102B7B2-7F7E-4888-8BB7-B315F1D9DB8C}" srcOrd="0" destOrd="0" presId="urn:microsoft.com/office/officeart/2005/8/layout/vList5"/>
    <dgm:cxn modelId="{50C1F697-5B61-4A9D-9FC3-A4AB1CE26DC5}" type="presParOf" srcId="{C102B7B2-7F7E-4888-8BB7-B315F1D9DB8C}" destId="{B0600359-6E95-4EA4-8C28-7D143511DE4E}" srcOrd="0" destOrd="0" presId="urn:microsoft.com/office/officeart/2005/8/layout/vList5"/>
    <dgm:cxn modelId="{B2258E84-642A-4139-89E0-4B0D866EE67F}" type="presParOf" srcId="{C102B7B2-7F7E-4888-8BB7-B315F1D9DB8C}" destId="{C13CF3A4-892D-4EF4-9D17-16052FDBFBAA}" srcOrd="1" destOrd="0" presId="urn:microsoft.com/office/officeart/2005/8/layout/vList5"/>
    <dgm:cxn modelId="{8D979676-022A-42EC-B6A0-0028D16B1F69}" type="presParOf" srcId="{462A01C4-20C8-4E4A-ADD1-CD9374E8E4B8}" destId="{04442B16-3EB8-4996-8CCD-AB5913474643}" srcOrd="1" destOrd="0" presId="urn:microsoft.com/office/officeart/2005/8/layout/vList5"/>
    <dgm:cxn modelId="{368C81CE-6BCD-4F80-9000-555FB22850A1}" type="presParOf" srcId="{462A01C4-20C8-4E4A-ADD1-CD9374E8E4B8}" destId="{43928807-B426-4AF9-AE2C-E9691CE1FEEF}" srcOrd="2" destOrd="0" presId="urn:microsoft.com/office/officeart/2005/8/layout/vList5"/>
    <dgm:cxn modelId="{EBC04F9D-D301-435F-96ED-BCBB87D84879}" type="presParOf" srcId="{43928807-B426-4AF9-AE2C-E9691CE1FEEF}" destId="{21D8B82E-32FA-4A7F-B8CD-3F51E40121F5}" srcOrd="0" destOrd="0" presId="urn:microsoft.com/office/officeart/2005/8/layout/vList5"/>
    <dgm:cxn modelId="{2567941E-FB1F-4524-AA27-DF00FBD54D2C}" type="presParOf" srcId="{43928807-B426-4AF9-AE2C-E9691CE1FEEF}" destId="{EE257FEF-9AAD-41F0-AB30-3BDA7257C358}" srcOrd="1" destOrd="0" presId="urn:microsoft.com/office/officeart/2005/8/layout/vList5"/>
    <dgm:cxn modelId="{6AB0A5C0-52E5-4D6F-9C26-A675FE8173FE}" type="presParOf" srcId="{462A01C4-20C8-4E4A-ADD1-CD9374E8E4B8}" destId="{9B6C1312-55E5-4A11-A5D1-8A2424F1ECB0}" srcOrd="3" destOrd="0" presId="urn:microsoft.com/office/officeart/2005/8/layout/vList5"/>
    <dgm:cxn modelId="{72F024C4-905F-46F4-9A35-E337181B16FD}" type="presParOf" srcId="{462A01C4-20C8-4E4A-ADD1-CD9374E8E4B8}" destId="{5F22213F-487A-4383-90FE-4EFB8A519CA0}" srcOrd="4" destOrd="0" presId="urn:microsoft.com/office/officeart/2005/8/layout/vList5"/>
    <dgm:cxn modelId="{D2988CA6-0752-4150-8BAA-97698D3D3787}" type="presParOf" srcId="{5F22213F-487A-4383-90FE-4EFB8A519CA0}" destId="{4AC19A0B-140B-4322-ACDE-B913C1CEEA7B}" srcOrd="0" destOrd="0" presId="urn:microsoft.com/office/officeart/2005/8/layout/vList5"/>
    <dgm:cxn modelId="{48CFEDD4-EB6B-428C-9918-EAFBC2F8916F}" type="presParOf" srcId="{5F22213F-487A-4383-90FE-4EFB8A519CA0}" destId="{73462395-E34E-459B-8E3B-D9F308A31932}" srcOrd="1" destOrd="0" presId="urn:microsoft.com/office/officeart/2005/8/layout/vList5"/>
    <dgm:cxn modelId="{1F909E54-C865-4687-AB0A-3EA3D9C91058}" type="presParOf" srcId="{462A01C4-20C8-4E4A-ADD1-CD9374E8E4B8}" destId="{6908346E-BD62-4B2F-9C09-D6D18D7CD4B3}" srcOrd="5" destOrd="0" presId="urn:microsoft.com/office/officeart/2005/8/layout/vList5"/>
    <dgm:cxn modelId="{340D119B-D8D6-4805-914B-55BAB01D4B65}" type="presParOf" srcId="{462A01C4-20C8-4E4A-ADD1-CD9374E8E4B8}" destId="{98B495BF-3111-4FAE-9863-DD27A0905924}" srcOrd="6" destOrd="0" presId="urn:microsoft.com/office/officeart/2005/8/layout/vList5"/>
    <dgm:cxn modelId="{16878213-588C-4E50-8BBD-ED20AFB06E6F}" type="presParOf" srcId="{98B495BF-3111-4FAE-9863-DD27A0905924}" destId="{CA7B2505-40CE-440A-AA3B-2E921B0AF1FC}" srcOrd="0" destOrd="0" presId="urn:microsoft.com/office/officeart/2005/8/layout/vList5"/>
    <dgm:cxn modelId="{7634DDFA-037C-488A-8D23-0A46FAFDAAC5}" type="presParOf" srcId="{98B495BF-3111-4FAE-9863-DD27A0905924}" destId="{FC643B5F-654C-4C7E-9ACF-CE8CB50A41F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69191D9A-2A62-464D-85CE-5FF9ED9F6AB6}" type="parTrans" cxnId="{E7ED393F-66FC-4FE0-B532-636F8812829B}">
      <dgm:prSet/>
      <dgm:spPr/>
      <dgm:t>
        <a:bodyPr/>
        <a:lstStyle/>
        <a:p>
          <a:endParaRPr lang="en-US"/>
        </a:p>
      </dgm:t>
    </dgm:pt>
    <dgm:pt modelId="{86C8B920-FE6B-4E52-B970-0D3EF02016B9}" type="sibTrans" cxnId="{E7ED393F-66FC-4FE0-B532-636F8812829B}">
      <dgm:prSet/>
      <dgm:spPr/>
      <dgm:t>
        <a:bodyPr/>
        <a:lstStyle/>
        <a:p>
          <a:endParaRPr lang="en-US"/>
        </a:p>
      </dgm:t>
    </dgm:pt>
    <dgm:pt modelId="{4384EBB2-5EFC-416A-AE5A-216468814F01}">
      <dgm:prSet phldrT="[Text]"/>
      <dgm:spPr/>
      <dgm:t>
        <a:bodyPr/>
        <a:lstStyle/>
        <a:p>
          <a:r>
            <a:rPr lang="en-US" dirty="0" smtClean="0"/>
            <a:t>Copy of Credential</a:t>
          </a:r>
          <a:endParaRPr lang="en-US" dirty="0"/>
        </a:p>
      </dgm:t>
    </dgm:pt>
    <dgm:pt modelId="{94D814BD-C33C-435A-8DAA-FE140AB9BC74}" type="parTrans" cxnId="{0F834869-120E-4AE0-8B03-052F45D80505}">
      <dgm:prSet/>
      <dgm:spPr/>
      <dgm:t>
        <a:bodyPr/>
        <a:lstStyle/>
        <a:p>
          <a:endParaRPr lang="en-US"/>
        </a:p>
      </dgm:t>
    </dgm:pt>
    <dgm:pt modelId="{22434D9B-5550-4D34-B55F-5C4E3A5D44FF}" type="sibTrans" cxnId="{0F834869-120E-4AE0-8B03-052F45D80505}">
      <dgm:prSet/>
      <dgm:spPr/>
      <dgm:t>
        <a:bodyPr/>
        <a:lstStyle/>
        <a:p>
          <a:endParaRPr lang="en-US"/>
        </a:p>
      </dgm:t>
    </dgm:pt>
    <dgm:pt modelId="{6BC0166C-8416-4E8D-8141-A28AA069C9D0}">
      <dgm:prSet phldrT="[Text]"/>
      <dgm:spPr/>
      <dgm:t>
        <a:bodyPr/>
        <a:lstStyle/>
        <a:p>
          <a:r>
            <a:rPr lang="en-US" dirty="0" smtClean="0"/>
            <a:t>HSEC Transcripts</a:t>
          </a:r>
          <a:endParaRPr lang="en-US" dirty="0"/>
        </a:p>
      </dgm:t>
    </dgm:pt>
    <dgm:pt modelId="{C3F38170-FCDF-42FA-88C6-7FF140408C0C}" type="parTrans" cxnId="{B92F3029-1A3A-436A-B99A-A18E8B53A780}">
      <dgm:prSet/>
      <dgm:spPr/>
      <dgm:t>
        <a:bodyPr/>
        <a:lstStyle/>
        <a:p>
          <a:endParaRPr lang="en-US"/>
        </a:p>
      </dgm:t>
    </dgm:pt>
    <dgm:pt modelId="{3B446B70-99DB-4823-A513-2AEE28051D33}" type="sibTrans" cxnId="{B92F3029-1A3A-436A-B99A-A18E8B53A780}">
      <dgm:prSet/>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CE720CAF-E015-40A7-99FF-B0F499C14491}">
      <dgm:prSet phldrT="[Text]"/>
      <dgm:spPr/>
      <dgm:t>
        <a:bodyPr/>
        <a:lstStyle/>
        <a:p>
          <a:endParaRPr lang="en-US"/>
        </a:p>
      </dgm:t>
    </dgm:pt>
    <dgm:pt modelId="{06071602-C74D-4C03-9053-2ACEC21D2FF4}" type="parTrans" cxnId="{0C1787EA-86AD-4EDB-9D34-CD0B9BC933C8}">
      <dgm:prSet/>
      <dgm:spPr/>
      <dgm:t>
        <a:bodyPr/>
        <a:lstStyle/>
        <a:p>
          <a:endParaRPr lang="en-US"/>
        </a:p>
      </dgm:t>
    </dgm:pt>
    <dgm:pt modelId="{7BACE2B5-ACFC-4D46-8D49-FC60888626E9}" type="sibTrans" cxnId="{0C1787EA-86AD-4EDB-9D34-CD0B9BC933C8}">
      <dgm:prSet/>
      <dgm:spPr/>
      <dgm:t>
        <a:bodyPr/>
        <a:lstStyle/>
        <a:p>
          <a:endParaRPr lang="en-US"/>
        </a:p>
      </dgm:t>
    </dgm:pt>
    <dgm:pt modelId="{E71CE3AF-5032-4E1B-A93D-B352DE48B2F6}">
      <dgm:prSet phldrT="[Text]"/>
      <dgm:spPr/>
      <dgm:t>
        <a:bodyPr/>
        <a:lstStyle/>
        <a:p>
          <a:r>
            <a:rPr lang="en-US" dirty="0" smtClean="0"/>
            <a:t>Employment data match report OR Survey</a:t>
          </a:r>
          <a:endParaRPr lang="en-US" dirty="0"/>
        </a:p>
      </dgm:t>
    </dgm:pt>
    <dgm:pt modelId="{4FE214B3-F7C4-452F-A012-366D6D8C1807}" type="parTrans" cxnId="{312F0078-F43E-4081-A833-C6F2E5BDBFF1}">
      <dgm:prSet/>
      <dgm:spPr/>
    </dgm:pt>
    <dgm:pt modelId="{18CC3D39-8BD4-4B2C-B9B1-98D887606F6C}" type="sibTrans" cxnId="{312F0078-F43E-4081-A833-C6F2E5BDBFF1}">
      <dgm:prSet/>
      <dgm:spPr/>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AD9FBC0D-0551-4319-B2CE-29FE3C511455}" type="pres">
      <dgm:prSet presAssocID="{4384EBB2-5EFC-416A-AE5A-216468814F01}" presName="Child1" presStyleLbl="revTx" presStyleIdx="0" presStyleCnt="3">
        <dgm:presLayoutVars>
          <dgm:chMax val="0"/>
          <dgm:chPref val="0"/>
          <dgm:bulletEnabled val="1"/>
        </dgm:presLayoutVars>
      </dgm:prSet>
      <dgm:spPr/>
      <dgm:t>
        <a:bodyPr/>
        <a:lstStyle/>
        <a:p>
          <a:endParaRPr lang="en-US"/>
        </a:p>
      </dgm:t>
    </dgm:pt>
    <dgm:pt modelId="{8927D72A-A96C-4D86-A50E-082D95D9E5C8}" type="pres">
      <dgm:prSet presAssocID="{6BC0166C-8416-4E8D-8141-A28AA069C9D0}" presName="Image2" presStyleCnt="0"/>
      <dgm:spPr/>
    </dgm:pt>
    <dgm:pt modelId="{416FEA6D-A850-473A-95A4-F4FDE568FBCB}" type="pres">
      <dgm:prSet presAssocID="{6BC0166C-8416-4E8D-8141-A28AA069C9D0}"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84DCAAE5-28AD-4457-81BC-701E8E59A0A7}" type="pres">
      <dgm:prSet presAssocID="{6BC0166C-8416-4E8D-8141-A28AA069C9D0}" presName="Child2" presStyleLbl="revTx" presStyleIdx="1" presStyleCnt="3">
        <dgm:presLayoutVars>
          <dgm:chMax val="0"/>
          <dgm:chPref val="0"/>
          <dgm:bulletEnabled val="1"/>
        </dgm:presLayoutVars>
      </dgm:prSet>
      <dgm:spPr/>
      <dgm:t>
        <a:bodyPr/>
        <a:lstStyle/>
        <a:p>
          <a:endParaRPr lang="en-US"/>
        </a:p>
      </dgm:t>
    </dgm:pt>
    <dgm:pt modelId="{CC7EB75C-096B-4564-85E5-21223085C5C8}" type="pres">
      <dgm:prSet presAssocID="{E71CE3AF-5032-4E1B-A93D-B352DE48B2F6}" presName="Image3" presStyleCnt="0"/>
      <dgm:spPr/>
    </dgm:pt>
    <dgm:pt modelId="{2A4F14C7-078D-4FE2-B832-857496CE3D8D}" type="pres">
      <dgm:prSet presAssocID="{E71CE3AF-5032-4E1B-A93D-B352DE48B2F6}"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A4279130-3C6D-4F20-8543-0FC90CE37370}" type="pres">
      <dgm:prSet presAssocID="{E71CE3AF-5032-4E1B-A93D-B352DE48B2F6}" presName="Child3" presStyleLbl="revTx" presStyleIdx="2" presStyleCnt="3">
        <dgm:presLayoutVars>
          <dgm:chMax val="0"/>
          <dgm:chPref val="0"/>
          <dgm:bulletEnabled val="1"/>
        </dgm:presLayoutVars>
      </dgm:prSet>
      <dgm:spPr/>
      <dgm:t>
        <a:bodyPr/>
        <a:lstStyle/>
        <a:p>
          <a:endParaRPr lang="en-US"/>
        </a:p>
      </dgm:t>
    </dgm:pt>
  </dgm:ptLst>
  <dgm:cxnLst>
    <dgm:cxn modelId="{312F0078-F43E-4081-A833-C6F2E5BDBFF1}" srcId="{08629A18-47E8-4982-BD70-42A69CE05CE2}" destId="{E71CE3AF-5032-4E1B-A93D-B352DE48B2F6}" srcOrd="2" destOrd="0" parTransId="{4FE214B3-F7C4-452F-A012-366D6D8C1807}" sibTransId="{18CC3D39-8BD4-4B2C-B9B1-98D887606F6C}"/>
    <dgm:cxn modelId="{0C1787EA-86AD-4EDB-9D34-CD0B9BC933C8}" srcId="{850900C5-CA9A-4D6B-B6AA-56FB55D705CE}" destId="{CE720CAF-E015-40A7-99FF-B0F499C14491}" srcOrd="1" destOrd="0" parTransId="{06071602-C74D-4C03-9053-2ACEC21D2FF4}" sibTransId="{7BACE2B5-ACFC-4D46-8D49-FC60888626E9}"/>
    <dgm:cxn modelId="{9E516D82-C60A-48B8-9ACC-ECEC6D4EB95E}" type="presOf" srcId="{08629A18-47E8-4982-BD70-42A69CE05CE2}" destId="{EE3B0A5C-5005-4323-83B7-AD2A56B73960}" srcOrd="0" destOrd="0" presId="urn:microsoft.com/office/officeart/2011/layout/RadialPictureList"/>
    <dgm:cxn modelId="{73B1FEDE-02E1-488C-AE21-073C4D826296}" type="presOf" srcId="{850900C5-CA9A-4D6B-B6AA-56FB55D705CE}" destId="{CD7E9866-0E20-4DFF-B0DA-3E8ECE2A2542}"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B92F3029-1A3A-436A-B99A-A18E8B53A780}" srcId="{08629A18-47E8-4982-BD70-42A69CE05CE2}" destId="{6BC0166C-8416-4E8D-8141-A28AA069C9D0}" srcOrd="1" destOrd="0" parTransId="{C3F38170-FCDF-42FA-88C6-7FF140408C0C}" sibTransId="{3B446B70-99DB-4823-A513-2AEE28051D33}"/>
    <dgm:cxn modelId="{3D43F2B0-FAFF-450C-AFB8-A993E2AAB0F0}" type="presOf" srcId="{4384EBB2-5EFC-416A-AE5A-216468814F01}" destId="{AD9FBC0D-0551-4319-B2CE-29FE3C511455}" srcOrd="0" destOrd="0" presId="urn:microsoft.com/office/officeart/2011/layout/RadialPictureList"/>
    <dgm:cxn modelId="{199BB18A-B510-413B-94EB-1AF7B01E520E}" type="presOf" srcId="{E71CE3AF-5032-4E1B-A93D-B352DE48B2F6}" destId="{A4279130-3C6D-4F20-8543-0FC90CE37370}" srcOrd="0" destOrd="0" presId="urn:microsoft.com/office/officeart/2011/layout/RadialPictureList"/>
    <dgm:cxn modelId="{7D5C1945-4A98-4760-B035-0F8E033ADD38}" type="presOf" srcId="{6BC0166C-8416-4E8D-8141-A28AA069C9D0}" destId="{84DCAAE5-28AD-4457-81BC-701E8E59A0A7}" srcOrd="0" destOrd="0" presId="urn:microsoft.com/office/officeart/2011/layout/RadialPictureList"/>
    <dgm:cxn modelId="{1EEB0927-7B25-4256-AAE5-568EA5D3C00E}" srcId="{850900C5-CA9A-4D6B-B6AA-56FB55D705CE}" destId="{E6FFD1C7-9087-4759-A538-477BC85AD60F}" srcOrd="2" destOrd="0" parTransId="{A93BDFD3-18FC-4376-A978-09680F165D1B}" sibTransId="{3C8BE551-ACF4-4E09-BB0B-752AB96FF6A6}"/>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C376CE01-1F1A-4A6B-93FF-83CE78D7412A}" type="presParOf" srcId="{CD7E9866-0E20-4DFF-B0DA-3E8ECE2A2542}" destId="{8927D72A-A96C-4D86-A50E-082D95D9E5C8}" srcOrd="4" destOrd="0" presId="urn:microsoft.com/office/officeart/2011/layout/RadialPictureList"/>
    <dgm:cxn modelId="{77C51998-2AED-4A54-8E71-9E65A261256E}" type="presParOf" srcId="{8927D72A-A96C-4D86-A50E-082D95D9E5C8}" destId="{416FEA6D-A850-473A-95A4-F4FDE568FBCB}" srcOrd="0" destOrd="0" presId="urn:microsoft.com/office/officeart/2011/layout/RadialPictureList"/>
    <dgm:cxn modelId="{C91FA4C8-8F23-4492-AE16-75E7538E93B5}" type="presParOf" srcId="{CD7E9866-0E20-4DFF-B0DA-3E8ECE2A2542}" destId="{84DCAAE5-28AD-4457-81BC-701E8E59A0A7}" srcOrd="5" destOrd="0" presId="urn:microsoft.com/office/officeart/2011/layout/RadialPictureList"/>
    <dgm:cxn modelId="{346D0224-2BB8-4092-BCFC-122C451E92D8}" type="presParOf" srcId="{CD7E9866-0E20-4DFF-B0DA-3E8ECE2A2542}" destId="{CC7EB75C-096B-4564-85E5-21223085C5C8}" srcOrd="6" destOrd="0" presId="urn:microsoft.com/office/officeart/2011/layout/RadialPictureList"/>
    <dgm:cxn modelId="{EE18950B-07A4-473F-AFD4-80E1C7250D0E}" type="presParOf" srcId="{CC7EB75C-096B-4564-85E5-21223085C5C8}" destId="{2A4F14C7-078D-4FE2-B832-857496CE3D8D}" srcOrd="0" destOrd="0" presId="urn:microsoft.com/office/officeart/2011/layout/RadialPictureList"/>
    <dgm:cxn modelId="{BB4D3EE0-B6B2-4179-BB16-3D0A1EE7C00E}" type="presParOf" srcId="{CD7E9866-0E20-4DFF-B0DA-3E8ECE2A2542}" destId="{A4279130-3C6D-4F20-8543-0FC90CE37370}"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69191D9A-2A62-464D-85CE-5FF9ED9F6AB6}" type="parTrans" cxnId="{E7ED393F-66FC-4FE0-B532-636F8812829B}">
      <dgm:prSet/>
      <dgm:spPr/>
      <dgm:t>
        <a:bodyPr/>
        <a:lstStyle/>
        <a:p>
          <a:endParaRPr lang="en-US"/>
        </a:p>
      </dgm:t>
    </dgm:pt>
    <dgm:pt modelId="{86C8B920-FE6B-4E52-B970-0D3EF02016B9}" type="sibTrans" cxnId="{E7ED393F-66FC-4FE0-B532-636F8812829B}">
      <dgm:prSet/>
      <dgm:spPr/>
      <dgm:t>
        <a:bodyPr/>
        <a:lstStyle/>
        <a:p>
          <a:endParaRPr lang="en-US"/>
        </a:p>
      </dgm:t>
    </dgm:pt>
    <dgm:pt modelId="{4384EBB2-5EFC-416A-AE5A-216468814F01}">
      <dgm:prSet phldrT="[Text]"/>
      <dgm:spPr/>
      <dgm:t>
        <a:bodyPr/>
        <a:lstStyle/>
        <a:p>
          <a:r>
            <a:rPr lang="en-US" dirty="0" smtClean="0"/>
            <a:t>Copy of PS/Training Credential</a:t>
          </a:r>
          <a:endParaRPr lang="en-US" dirty="0"/>
        </a:p>
      </dgm:t>
    </dgm:pt>
    <dgm:pt modelId="{94D814BD-C33C-435A-8DAA-FE140AB9BC74}" type="parTrans" cxnId="{0F834869-120E-4AE0-8B03-052F45D80505}">
      <dgm:prSet/>
      <dgm:spPr/>
      <dgm:t>
        <a:bodyPr/>
        <a:lstStyle/>
        <a:p>
          <a:endParaRPr lang="en-US"/>
        </a:p>
      </dgm:t>
    </dgm:pt>
    <dgm:pt modelId="{22434D9B-5550-4D34-B55F-5C4E3A5D44FF}" type="sibTrans" cxnId="{0F834869-120E-4AE0-8B03-052F45D80505}">
      <dgm:prSet/>
      <dgm:spPr/>
      <dgm:t>
        <a:bodyPr/>
        <a:lstStyle/>
        <a:p>
          <a:endParaRPr lang="en-US"/>
        </a:p>
      </dgm:t>
    </dgm:pt>
    <dgm:pt modelId="{6BC0166C-8416-4E8D-8141-A28AA069C9D0}">
      <dgm:prSet phldrT="[Text]"/>
      <dgm:spPr/>
      <dgm:t>
        <a:bodyPr/>
        <a:lstStyle/>
        <a:p>
          <a:r>
            <a:rPr lang="en-US" dirty="0" smtClean="0"/>
            <a:t>Postsecondary Transcripts</a:t>
          </a:r>
          <a:endParaRPr lang="en-US" dirty="0"/>
        </a:p>
      </dgm:t>
    </dgm:pt>
    <dgm:pt modelId="{C3F38170-FCDF-42FA-88C6-7FF140408C0C}" type="parTrans" cxnId="{B92F3029-1A3A-436A-B99A-A18E8B53A780}">
      <dgm:prSet/>
      <dgm:spPr/>
      <dgm:t>
        <a:bodyPr/>
        <a:lstStyle/>
        <a:p>
          <a:endParaRPr lang="en-US"/>
        </a:p>
      </dgm:t>
    </dgm:pt>
    <dgm:pt modelId="{3B446B70-99DB-4823-A513-2AEE28051D33}" type="sibTrans" cxnId="{B92F3029-1A3A-436A-B99A-A18E8B53A780}">
      <dgm:prSet/>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CE720CAF-E015-40A7-99FF-B0F499C14491}">
      <dgm:prSet phldrT="[Text]"/>
      <dgm:spPr/>
      <dgm:t>
        <a:bodyPr/>
        <a:lstStyle/>
        <a:p>
          <a:endParaRPr lang="en-US"/>
        </a:p>
      </dgm:t>
    </dgm:pt>
    <dgm:pt modelId="{06071602-C74D-4C03-9053-2ACEC21D2FF4}" type="parTrans" cxnId="{0C1787EA-86AD-4EDB-9D34-CD0B9BC933C8}">
      <dgm:prSet/>
      <dgm:spPr/>
      <dgm:t>
        <a:bodyPr/>
        <a:lstStyle/>
        <a:p>
          <a:endParaRPr lang="en-US"/>
        </a:p>
      </dgm:t>
    </dgm:pt>
    <dgm:pt modelId="{7BACE2B5-ACFC-4D46-8D49-FC60888626E9}" type="sibTrans" cxnId="{0C1787EA-86AD-4EDB-9D34-CD0B9BC933C8}">
      <dgm:prSet/>
      <dgm:spPr/>
      <dgm:t>
        <a:bodyPr/>
        <a:lstStyle/>
        <a:p>
          <a:endParaRPr lang="en-US"/>
        </a:p>
      </dgm:t>
    </dgm:pt>
    <dgm:pt modelId="{E71CE3AF-5032-4E1B-A93D-B352DE48B2F6}">
      <dgm:prSet phldrT="[Text]"/>
      <dgm:spPr/>
      <dgm:t>
        <a:bodyPr/>
        <a:lstStyle/>
        <a:p>
          <a:r>
            <a:rPr lang="en-US" dirty="0" smtClean="0"/>
            <a:t>Employment data match report OR Survey</a:t>
          </a:r>
          <a:endParaRPr lang="en-US" dirty="0"/>
        </a:p>
      </dgm:t>
    </dgm:pt>
    <dgm:pt modelId="{4FE214B3-F7C4-452F-A012-366D6D8C1807}" type="parTrans" cxnId="{312F0078-F43E-4081-A833-C6F2E5BDBFF1}">
      <dgm:prSet/>
      <dgm:spPr/>
      <dgm:t>
        <a:bodyPr/>
        <a:lstStyle/>
        <a:p>
          <a:endParaRPr lang="en-US"/>
        </a:p>
      </dgm:t>
    </dgm:pt>
    <dgm:pt modelId="{18CC3D39-8BD4-4B2C-B9B1-98D887606F6C}" type="sibTrans" cxnId="{312F0078-F43E-4081-A833-C6F2E5BDBFF1}">
      <dgm:prSet/>
      <dgm:spPr/>
      <dgm:t>
        <a:bodyPr/>
        <a:lstStyle/>
        <a:p>
          <a:endParaRPr lang="en-US"/>
        </a:p>
      </dgm:t>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AD9FBC0D-0551-4319-B2CE-29FE3C511455}" type="pres">
      <dgm:prSet presAssocID="{4384EBB2-5EFC-416A-AE5A-216468814F01}" presName="Child1" presStyleLbl="revTx" presStyleIdx="0" presStyleCnt="3">
        <dgm:presLayoutVars>
          <dgm:chMax val="0"/>
          <dgm:chPref val="0"/>
          <dgm:bulletEnabled val="1"/>
        </dgm:presLayoutVars>
      </dgm:prSet>
      <dgm:spPr/>
      <dgm:t>
        <a:bodyPr/>
        <a:lstStyle/>
        <a:p>
          <a:endParaRPr lang="en-US"/>
        </a:p>
      </dgm:t>
    </dgm:pt>
    <dgm:pt modelId="{8927D72A-A96C-4D86-A50E-082D95D9E5C8}" type="pres">
      <dgm:prSet presAssocID="{6BC0166C-8416-4E8D-8141-A28AA069C9D0}" presName="Image2" presStyleCnt="0"/>
      <dgm:spPr/>
    </dgm:pt>
    <dgm:pt modelId="{416FEA6D-A850-473A-95A4-F4FDE568FBCB}" type="pres">
      <dgm:prSet presAssocID="{6BC0166C-8416-4E8D-8141-A28AA069C9D0}"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84DCAAE5-28AD-4457-81BC-701E8E59A0A7}" type="pres">
      <dgm:prSet presAssocID="{6BC0166C-8416-4E8D-8141-A28AA069C9D0}" presName="Child2" presStyleLbl="revTx" presStyleIdx="1" presStyleCnt="3">
        <dgm:presLayoutVars>
          <dgm:chMax val="0"/>
          <dgm:chPref val="0"/>
          <dgm:bulletEnabled val="1"/>
        </dgm:presLayoutVars>
      </dgm:prSet>
      <dgm:spPr/>
      <dgm:t>
        <a:bodyPr/>
        <a:lstStyle/>
        <a:p>
          <a:endParaRPr lang="en-US"/>
        </a:p>
      </dgm:t>
    </dgm:pt>
    <dgm:pt modelId="{CC7EB75C-096B-4564-85E5-21223085C5C8}" type="pres">
      <dgm:prSet presAssocID="{E71CE3AF-5032-4E1B-A93D-B352DE48B2F6}" presName="Image3" presStyleCnt="0"/>
      <dgm:spPr/>
    </dgm:pt>
    <dgm:pt modelId="{2A4F14C7-078D-4FE2-B832-857496CE3D8D}" type="pres">
      <dgm:prSet presAssocID="{E71CE3AF-5032-4E1B-A93D-B352DE48B2F6}"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A4279130-3C6D-4F20-8543-0FC90CE37370}" type="pres">
      <dgm:prSet presAssocID="{E71CE3AF-5032-4E1B-A93D-B352DE48B2F6}" presName="Child3" presStyleLbl="revTx" presStyleIdx="2" presStyleCnt="3">
        <dgm:presLayoutVars>
          <dgm:chMax val="0"/>
          <dgm:chPref val="0"/>
          <dgm:bulletEnabled val="1"/>
        </dgm:presLayoutVars>
      </dgm:prSet>
      <dgm:spPr/>
      <dgm:t>
        <a:bodyPr/>
        <a:lstStyle/>
        <a:p>
          <a:endParaRPr lang="en-US"/>
        </a:p>
      </dgm:t>
    </dgm:pt>
  </dgm:ptLst>
  <dgm:cxnLst>
    <dgm:cxn modelId="{312F0078-F43E-4081-A833-C6F2E5BDBFF1}" srcId="{08629A18-47E8-4982-BD70-42A69CE05CE2}" destId="{E71CE3AF-5032-4E1B-A93D-B352DE48B2F6}" srcOrd="2" destOrd="0" parTransId="{4FE214B3-F7C4-452F-A012-366D6D8C1807}" sibTransId="{18CC3D39-8BD4-4B2C-B9B1-98D887606F6C}"/>
    <dgm:cxn modelId="{0C1787EA-86AD-4EDB-9D34-CD0B9BC933C8}" srcId="{850900C5-CA9A-4D6B-B6AA-56FB55D705CE}" destId="{CE720CAF-E015-40A7-99FF-B0F499C14491}" srcOrd="1" destOrd="0" parTransId="{06071602-C74D-4C03-9053-2ACEC21D2FF4}" sibTransId="{7BACE2B5-ACFC-4D46-8D49-FC60888626E9}"/>
    <dgm:cxn modelId="{9E516D82-C60A-48B8-9ACC-ECEC6D4EB95E}" type="presOf" srcId="{08629A18-47E8-4982-BD70-42A69CE05CE2}" destId="{EE3B0A5C-5005-4323-83B7-AD2A56B73960}" srcOrd="0" destOrd="0" presId="urn:microsoft.com/office/officeart/2011/layout/RadialPictureList"/>
    <dgm:cxn modelId="{73B1FEDE-02E1-488C-AE21-073C4D826296}" type="presOf" srcId="{850900C5-CA9A-4D6B-B6AA-56FB55D705CE}" destId="{CD7E9866-0E20-4DFF-B0DA-3E8ECE2A2542}"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B92F3029-1A3A-436A-B99A-A18E8B53A780}" srcId="{08629A18-47E8-4982-BD70-42A69CE05CE2}" destId="{6BC0166C-8416-4E8D-8141-A28AA069C9D0}" srcOrd="1" destOrd="0" parTransId="{C3F38170-FCDF-42FA-88C6-7FF140408C0C}" sibTransId="{3B446B70-99DB-4823-A513-2AEE28051D33}"/>
    <dgm:cxn modelId="{3D43F2B0-FAFF-450C-AFB8-A993E2AAB0F0}" type="presOf" srcId="{4384EBB2-5EFC-416A-AE5A-216468814F01}" destId="{AD9FBC0D-0551-4319-B2CE-29FE3C511455}" srcOrd="0" destOrd="0" presId="urn:microsoft.com/office/officeart/2011/layout/RadialPictureList"/>
    <dgm:cxn modelId="{199BB18A-B510-413B-94EB-1AF7B01E520E}" type="presOf" srcId="{E71CE3AF-5032-4E1B-A93D-B352DE48B2F6}" destId="{A4279130-3C6D-4F20-8543-0FC90CE37370}" srcOrd="0" destOrd="0" presId="urn:microsoft.com/office/officeart/2011/layout/RadialPictureList"/>
    <dgm:cxn modelId="{7D5C1945-4A98-4760-B035-0F8E033ADD38}" type="presOf" srcId="{6BC0166C-8416-4E8D-8141-A28AA069C9D0}" destId="{84DCAAE5-28AD-4457-81BC-701E8E59A0A7}" srcOrd="0" destOrd="0" presId="urn:microsoft.com/office/officeart/2011/layout/RadialPictureList"/>
    <dgm:cxn modelId="{1EEB0927-7B25-4256-AAE5-568EA5D3C00E}" srcId="{850900C5-CA9A-4D6B-B6AA-56FB55D705CE}" destId="{E6FFD1C7-9087-4759-A538-477BC85AD60F}" srcOrd="2" destOrd="0" parTransId="{A93BDFD3-18FC-4376-A978-09680F165D1B}" sibTransId="{3C8BE551-ACF4-4E09-BB0B-752AB96FF6A6}"/>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C376CE01-1F1A-4A6B-93FF-83CE78D7412A}" type="presParOf" srcId="{CD7E9866-0E20-4DFF-B0DA-3E8ECE2A2542}" destId="{8927D72A-A96C-4D86-A50E-082D95D9E5C8}" srcOrd="4" destOrd="0" presId="urn:microsoft.com/office/officeart/2011/layout/RadialPictureList"/>
    <dgm:cxn modelId="{77C51998-2AED-4A54-8E71-9E65A261256E}" type="presParOf" srcId="{8927D72A-A96C-4D86-A50E-082D95D9E5C8}" destId="{416FEA6D-A850-473A-95A4-F4FDE568FBCB}" srcOrd="0" destOrd="0" presId="urn:microsoft.com/office/officeart/2011/layout/RadialPictureList"/>
    <dgm:cxn modelId="{C91FA4C8-8F23-4492-AE16-75E7538E93B5}" type="presParOf" srcId="{CD7E9866-0E20-4DFF-B0DA-3E8ECE2A2542}" destId="{84DCAAE5-28AD-4457-81BC-701E8E59A0A7}" srcOrd="5" destOrd="0" presId="urn:microsoft.com/office/officeart/2011/layout/RadialPictureList"/>
    <dgm:cxn modelId="{346D0224-2BB8-4092-BCFC-122C451E92D8}" type="presParOf" srcId="{CD7E9866-0E20-4DFF-B0DA-3E8ECE2A2542}" destId="{CC7EB75C-096B-4564-85E5-21223085C5C8}" srcOrd="6" destOrd="0" presId="urn:microsoft.com/office/officeart/2011/layout/RadialPictureList"/>
    <dgm:cxn modelId="{EE18950B-07A4-473F-AFD4-80E1C7250D0E}" type="presParOf" srcId="{CC7EB75C-096B-4564-85E5-21223085C5C8}" destId="{2A4F14C7-078D-4FE2-B832-857496CE3D8D}" srcOrd="0" destOrd="0" presId="urn:microsoft.com/office/officeart/2011/layout/RadialPictureList"/>
    <dgm:cxn modelId="{BB4D3EE0-B6B2-4179-BB16-3D0A1EE7C00E}" type="presParOf" srcId="{CD7E9866-0E20-4DFF-B0DA-3E8ECE2A2542}" destId="{A4279130-3C6D-4F20-8543-0FC90CE37370}"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69191D9A-2A62-464D-85CE-5FF9ED9F6AB6}" type="parTrans" cxnId="{E7ED393F-66FC-4FE0-B532-636F8812829B}">
      <dgm:prSet/>
      <dgm:spPr/>
      <dgm:t>
        <a:bodyPr/>
        <a:lstStyle/>
        <a:p>
          <a:endParaRPr lang="en-US"/>
        </a:p>
      </dgm:t>
    </dgm:pt>
    <dgm:pt modelId="{86C8B920-FE6B-4E52-B970-0D3EF02016B9}" type="sibTrans" cxnId="{E7ED393F-66FC-4FE0-B532-636F8812829B}">
      <dgm:prSet/>
      <dgm:spPr/>
      <dgm:t>
        <a:bodyPr/>
        <a:lstStyle/>
        <a:p>
          <a:endParaRPr lang="en-US"/>
        </a:p>
      </dgm:t>
    </dgm:pt>
    <dgm:pt modelId="{4384EBB2-5EFC-416A-AE5A-216468814F01}">
      <dgm:prSet phldrT="[Text]"/>
      <dgm:spPr/>
      <dgm:t>
        <a:bodyPr/>
        <a:lstStyle/>
        <a:p>
          <a:r>
            <a:rPr lang="en-US" dirty="0" smtClean="0"/>
            <a:t>Copy of PS/Training Credential</a:t>
          </a:r>
          <a:endParaRPr lang="en-US" dirty="0"/>
        </a:p>
      </dgm:t>
    </dgm:pt>
    <dgm:pt modelId="{94D814BD-C33C-435A-8DAA-FE140AB9BC74}" type="parTrans" cxnId="{0F834869-120E-4AE0-8B03-052F45D80505}">
      <dgm:prSet/>
      <dgm:spPr/>
      <dgm:t>
        <a:bodyPr/>
        <a:lstStyle/>
        <a:p>
          <a:endParaRPr lang="en-US"/>
        </a:p>
      </dgm:t>
    </dgm:pt>
    <dgm:pt modelId="{22434D9B-5550-4D34-B55F-5C4E3A5D44FF}" type="sibTrans" cxnId="{0F834869-120E-4AE0-8B03-052F45D80505}">
      <dgm:prSet/>
      <dgm:spPr/>
      <dgm:t>
        <a:bodyPr/>
        <a:lstStyle/>
        <a:p>
          <a:endParaRPr lang="en-US"/>
        </a:p>
      </dgm:t>
    </dgm:pt>
    <dgm:pt modelId="{6BC0166C-8416-4E8D-8141-A28AA069C9D0}">
      <dgm:prSet phldrT="[Text]"/>
      <dgm:spPr/>
      <dgm:t>
        <a:bodyPr/>
        <a:lstStyle/>
        <a:p>
          <a:r>
            <a:rPr lang="en-US" dirty="0" smtClean="0"/>
            <a:t>Postsecondary Transcripts</a:t>
          </a:r>
          <a:endParaRPr lang="en-US" dirty="0"/>
        </a:p>
      </dgm:t>
    </dgm:pt>
    <dgm:pt modelId="{C3F38170-FCDF-42FA-88C6-7FF140408C0C}" type="parTrans" cxnId="{B92F3029-1A3A-436A-B99A-A18E8B53A780}">
      <dgm:prSet/>
      <dgm:spPr/>
      <dgm:t>
        <a:bodyPr/>
        <a:lstStyle/>
        <a:p>
          <a:endParaRPr lang="en-US"/>
        </a:p>
      </dgm:t>
    </dgm:pt>
    <dgm:pt modelId="{3B446B70-99DB-4823-A513-2AEE28051D33}" type="sibTrans" cxnId="{B92F3029-1A3A-436A-B99A-A18E8B53A780}">
      <dgm:prSet/>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CE720CAF-E015-40A7-99FF-B0F499C14491}">
      <dgm:prSet phldrT="[Text]"/>
      <dgm:spPr/>
      <dgm:t>
        <a:bodyPr/>
        <a:lstStyle/>
        <a:p>
          <a:endParaRPr lang="en-US"/>
        </a:p>
      </dgm:t>
    </dgm:pt>
    <dgm:pt modelId="{06071602-C74D-4C03-9053-2ACEC21D2FF4}" type="parTrans" cxnId="{0C1787EA-86AD-4EDB-9D34-CD0B9BC933C8}">
      <dgm:prSet/>
      <dgm:spPr/>
      <dgm:t>
        <a:bodyPr/>
        <a:lstStyle/>
        <a:p>
          <a:endParaRPr lang="en-US"/>
        </a:p>
      </dgm:t>
    </dgm:pt>
    <dgm:pt modelId="{7BACE2B5-ACFC-4D46-8D49-FC60888626E9}" type="sibTrans" cxnId="{0C1787EA-86AD-4EDB-9D34-CD0B9BC933C8}">
      <dgm:prSet/>
      <dgm:spPr/>
      <dgm:t>
        <a:bodyPr/>
        <a:lstStyle/>
        <a:p>
          <a:endParaRPr lang="en-US"/>
        </a:p>
      </dgm:t>
    </dgm:pt>
    <dgm:pt modelId="{C1019ADB-BA12-43A0-B405-441141378727}">
      <dgm:prSet phldrT="[Text]"/>
      <dgm:spPr/>
      <dgm:t>
        <a:bodyPr/>
        <a:lstStyle/>
        <a:p>
          <a:r>
            <a:rPr lang="en-US" dirty="0" smtClean="0"/>
            <a:t>Copy of HSEC credential/transcript</a:t>
          </a:r>
          <a:endParaRPr lang="en-US" dirty="0"/>
        </a:p>
      </dgm:t>
    </dgm:pt>
    <dgm:pt modelId="{76BC28E4-D2A0-454A-BB19-03373B6C61C3}" type="parTrans" cxnId="{0098B542-EF6F-435F-92FF-550A3BF60756}">
      <dgm:prSet/>
      <dgm:spPr/>
    </dgm:pt>
    <dgm:pt modelId="{BF910F83-FC6C-478E-AA96-07AEDA6DECC9}" type="sibTrans" cxnId="{0098B542-EF6F-435F-92FF-550A3BF60756}">
      <dgm:prSet/>
      <dgm:spPr/>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AD9FBC0D-0551-4319-B2CE-29FE3C511455}" type="pres">
      <dgm:prSet presAssocID="{4384EBB2-5EFC-416A-AE5A-216468814F01}" presName="Child1" presStyleLbl="revTx" presStyleIdx="0" presStyleCnt="3">
        <dgm:presLayoutVars>
          <dgm:chMax val="0"/>
          <dgm:chPref val="0"/>
          <dgm:bulletEnabled val="1"/>
        </dgm:presLayoutVars>
      </dgm:prSet>
      <dgm:spPr/>
      <dgm:t>
        <a:bodyPr/>
        <a:lstStyle/>
        <a:p>
          <a:endParaRPr lang="en-US"/>
        </a:p>
      </dgm:t>
    </dgm:pt>
    <dgm:pt modelId="{8927D72A-A96C-4D86-A50E-082D95D9E5C8}" type="pres">
      <dgm:prSet presAssocID="{6BC0166C-8416-4E8D-8141-A28AA069C9D0}" presName="Image2" presStyleCnt="0"/>
      <dgm:spPr/>
    </dgm:pt>
    <dgm:pt modelId="{416FEA6D-A850-473A-95A4-F4FDE568FBCB}" type="pres">
      <dgm:prSet presAssocID="{6BC0166C-8416-4E8D-8141-A28AA069C9D0}"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84DCAAE5-28AD-4457-81BC-701E8E59A0A7}" type="pres">
      <dgm:prSet presAssocID="{6BC0166C-8416-4E8D-8141-A28AA069C9D0}" presName="Child2" presStyleLbl="revTx" presStyleIdx="1" presStyleCnt="3">
        <dgm:presLayoutVars>
          <dgm:chMax val="0"/>
          <dgm:chPref val="0"/>
          <dgm:bulletEnabled val="1"/>
        </dgm:presLayoutVars>
      </dgm:prSet>
      <dgm:spPr/>
      <dgm:t>
        <a:bodyPr/>
        <a:lstStyle/>
        <a:p>
          <a:endParaRPr lang="en-US"/>
        </a:p>
      </dgm:t>
    </dgm:pt>
    <dgm:pt modelId="{A4B2FC5E-E118-47AA-9BD9-51F02444C753}" type="pres">
      <dgm:prSet presAssocID="{C1019ADB-BA12-43A0-B405-441141378727}" presName="Image3" presStyleCnt="0"/>
      <dgm:spPr/>
    </dgm:pt>
    <dgm:pt modelId="{DCF6617A-E8BF-4050-81FC-773E9BFE6960}" type="pres">
      <dgm:prSet presAssocID="{C1019ADB-BA12-43A0-B405-441141378727}"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F76DAE3E-6359-49B7-B335-A165026C6712}" type="pres">
      <dgm:prSet presAssocID="{C1019ADB-BA12-43A0-B405-441141378727}" presName="Child3" presStyleLbl="revTx" presStyleIdx="2" presStyleCnt="3">
        <dgm:presLayoutVars>
          <dgm:chMax val="0"/>
          <dgm:chPref val="0"/>
          <dgm:bulletEnabled val="1"/>
        </dgm:presLayoutVars>
      </dgm:prSet>
      <dgm:spPr/>
      <dgm:t>
        <a:bodyPr/>
        <a:lstStyle/>
        <a:p>
          <a:endParaRPr lang="en-US"/>
        </a:p>
      </dgm:t>
    </dgm:pt>
  </dgm:ptLst>
  <dgm:cxnLst>
    <dgm:cxn modelId="{0C1787EA-86AD-4EDB-9D34-CD0B9BC933C8}" srcId="{850900C5-CA9A-4D6B-B6AA-56FB55D705CE}" destId="{CE720CAF-E015-40A7-99FF-B0F499C14491}" srcOrd="1" destOrd="0" parTransId="{06071602-C74D-4C03-9053-2ACEC21D2FF4}" sibTransId="{7BACE2B5-ACFC-4D46-8D49-FC60888626E9}"/>
    <dgm:cxn modelId="{9E516D82-C60A-48B8-9ACC-ECEC6D4EB95E}" type="presOf" srcId="{08629A18-47E8-4982-BD70-42A69CE05CE2}" destId="{EE3B0A5C-5005-4323-83B7-AD2A56B73960}" srcOrd="0" destOrd="0" presId="urn:microsoft.com/office/officeart/2011/layout/RadialPictureList"/>
    <dgm:cxn modelId="{0098B542-EF6F-435F-92FF-550A3BF60756}" srcId="{08629A18-47E8-4982-BD70-42A69CE05CE2}" destId="{C1019ADB-BA12-43A0-B405-441141378727}" srcOrd="2" destOrd="0" parTransId="{76BC28E4-D2A0-454A-BB19-03373B6C61C3}" sibTransId="{BF910F83-FC6C-478E-AA96-07AEDA6DECC9}"/>
    <dgm:cxn modelId="{73B1FEDE-02E1-488C-AE21-073C4D826296}" type="presOf" srcId="{850900C5-CA9A-4D6B-B6AA-56FB55D705CE}" destId="{CD7E9866-0E20-4DFF-B0DA-3E8ECE2A2542}"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B92F3029-1A3A-436A-B99A-A18E8B53A780}" srcId="{08629A18-47E8-4982-BD70-42A69CE05CE2}" destId="{6BC0166C-8416-4E8D-8141-A28AA069C9D0}" srcOrd="1" destOrd="0" parTransId="{C3F38170-FCDF-42FA-88C6-7FF140408C0C}" sibTransId="{3B446B70-99DB-4823-A513-2AEE28051D33}"/>
    <dgm:cxn modelId="{3D43F2B0-FAFF-450C-AFB8-A993E2AAB0F0}" type="presOf" srcId="{4384EBB2-5EFC-416A-AE5A-216468814F01}" destId="{AD9FBC0D-0551-4319-B2CE-29FE3C511455}" srcOrd="0" destOrd="0" presId="urn:microsoft.com/office/officeart/2011/layout/RadialPictureList"/>
    <dgm:cxn modelId="{7D5C1945-4A98-4760-B035-0F8E033ADD38}" type="presOf" srcId="{6BC0166C-8416-4E8D-8141-A28AA069C9D0}" destId="{84DCAAE5-28AD-4457-81BC-701E8E59A0A7}" srcOrd="0" destOrd="0" presId="urn:microsoft.com/office/officeart/2011/layout/RadialPictureList"/>
    <dgm:cxn modelId="{1EEB0927-7B25-4256-AAE5-568EA5D3C00E}" srcId="{850900C5-CA9A-4D6B-B6AA-56FB55D705CE}" destId="{E6FFD1C7-9087-4759-A538-477BC85AD60F}" srcOrd="2" destOrd="0" parTransId="{A93BDFD3-18FC-4376-A978-09680F165D1B}" sibTransId="{3C8BE551-ACF4-4E09-BB0B-752AB96FF6A6}"/>
    <dgm:cxn modelId="{A78DF22F-6FC1-4BBA-8E76-12CBCC080200}" type="presOf" srcId="{C1019ADB-BA12-43A0-B405-441141378727}" destId="{F76DAE3E-6359-49B7-B335-A165026C6712}" srcOrd="0" destOrd="0" presId="urn:microsoft.com/office/officeart/2011/layout/RadialPictureList"/>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C376CE01-1F1A-4A6B-93FF-83CE78D7412A}" type="presParOf" srcId="{CD7E9866-0E20-4DFF-B0DA-3E8ECE2A2542}" destId="{8927D72A-A96C-4D86-A50E-082D95D9E5C8}" srcOrd="4" destOrd="0" presId="urn:microsoft.com/office/officeart/2011/layout/RadialPictureList"/>
    <dgm:cxn modelId="{77C51998-2AED-4A54-8E71-9E65A261256E}" type="presParOf" srcId="{8927D72A-A96C-4D86-A50E-082D95D9E5C8}" destId="{416FEA6D-A850-473A-95A4-F4FDE568FBCB}" srcOrd="0" destOrd="0" presId="urn:microsoft.com/office/officeart/2011/layout/RadialPictureList"/>
    <dgm:cxn modelId="{C91FA4C8-8F23-4492-AE16-75E7538E93B5}" type="presParOf" srcId="{CD7E9866-0E20-4DFF-B0DA-3E8ECE2A2542}" destId="{84DCAAE5-28AD-4457-81BC-701E8E59A0A7}" srcOrd="5" destOrd="0" presId="urn:microsoft.com/office/officeart/2011/layout/RadialPictureList"/>
    <dgm:cxn modelId="{C853DC3A-11BE-407A-93CF-3B9D1D2AB177}" type="presParOf" srcId="{CD7E9866-0E20-4DFF-B0DA-3E8ECE2A2542}" destId="{A4B2FC5E-E118-47AA-9BD9-51F02444C753}" srcOrd="6" destOrd="0" presId="urn:microsoft.com/office/officeart/2011/layout/RadialPictureList"/>
    <dgm:cxn modelId="{22C2F0E7-57C6-44A2-89C2-C3F60666FFCB}" type="presParOf" srcId="{A4B2FC5E-E118-47AA-9BD9-51F02444C753}" destId="{DCF6617A-E8BF-4050-81FC-773E9BFE6960}" srcOrd="0" destOrd="0" presId="urn:microsoft.com/office/officeart/2011/layout/RadialPictureList"/>
    <dgm:cxn modelId="{16F5001F-1DEE-4EBB-A6CB-CC1FF26EB1B8}" type="presParOf" srcId="{CD7E9866-0E20-4DFF-B0DA-3E8ECE2A2542}" destId="{F76DAE3E-6359-49B7-B335-A165026C6712}"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20BED4-0951-4C31-87FE-2924C9245871}"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48D28B50-BEB3-476C-82E2-4384FC3300B2}">
      <dgm:prSet phldrT="[Text]"/>
      <dgm:spPr/>
      <dgm:t>
        <a:bodyPr/>
        <a:lstStyle/>
        <a:p>
          <a:r>
            <a:rPr lang="en-US" dirty="0" smtClean="0"/>
            <a:t>Evidence Required</a:t>
          </a:r>
          <a:endParaRPr lang="en-US" dirty="0"/>
        </a:p>
      </dgm:t>
    </dgm:pt>
    <dgm:pt modelId="{F9A52F59-213A-4E32-8539-1323E60177E7}" type="parTrans" cxnId="{E61F89FD-CE5B-4B1E-A806-F0DF85AD2887}">
      <dgm:prSet/>
      <dgm:spPr/>
      <dgm:t>
        <a:bodyPr/>
        <a:lstStyle/>
        <a:p>
          <a:endParaRPr lang="en-US"/>
        </a:p>
      </dgm:t>
    </dgm:pt>
    <dgm:pt modelId="{6C44CB81-B53B-47E5-A479-5C86B3725C78}" type="sibTrans" cxnId="{E61F89FD-CE5B-4B1E-A806-F0DF85AD2887}">
      <dgm:prSet/>
      <dgm:spPr/>
      <dgm:t>
        <a:bodyPr/>
        <a:lstStyle/>
        <a:p>
          <a:endParaRPr lang="en-US"/>
        </a:p>
      </dgm:t>
    </dgm:pt>
    <dgm:pt modelId="{506B373F-5469-44FF-A346-0BFDD0C1C504}">
      <dgm:prSet phldrT="[Text]"/>
      <dgm:spPr/>
      <dgm:t>
        <a:bodyPr/>
        <a:lstStyle/>
        <a:p>
          <a:r>
            <a:rPr lang="en-US" dirty="0" smtClean="0"/>
            <a:t>Pre/post testing Assessment Results</a:t>
          </a:r>
          <a:endParaRPr lang="en-US" dirty="0"/>
        </a:p>
      </dgm:t>
    </dgm:pt>
    <dgm:pt modelId="{8E1B269E-14E8-4D09-A87F-F9F0D3FE2D78}" type="parTrans" cxnId="{0C084784-C08F-442F-A46A-F4104AA5BDFE}">
      <dgm:prSet/>
      <dgm:spPr/>
      <dgm:t>
        <a:bodyPr/>
        <a:lstStyle/>
        <a:p>
          <a:endParaRPr lang="en-US"/>
        </a:p>
      </dgm:t>
    </dgm:pt>
    <dgm:pt modelId="{20C5F1F7-F395-42CA-843A-9B5BF21727F6}" type="sibTrans" cxnId="{0C084784-C08F-442F-A46A-F4104AA5BDFE}">
      <dgm:prSet/>
      <dgm:spPr/>
      <dgm:t>
        <a:bodyPr/>
        <a:lstStyle/>
        <a:p>
          <a:endParaRPr lang="en-US"/>
        </a:p>
      </dgm:t>
    </dgm:pt>
    <dgm:pt modelId="{CDFD8104-905A-4C15-AE81-E1F0FEA67A85}">
      <dgm:prSet phldrT="[Text]"/>
      <dgm:spPr/>
      <dgm:t>
        <a:bodyPr/>
        <a:lstStyle/>
        <a:p>
          <a:r>
            <a:rPr lang="en-US" dirty="0" smtClean="0"/>
            <a:t>Postsecondary Transcripts</a:t>
          </a:r>
          <a:endParaRPr lang="en-US" dirty="0"/>
        </a:p>
      </dgm:t>
    </dgm:pt>
    <dgm:pt modelId="{8252BCAE-E04E-4286-91EC-9A2F504C3149}" type="parTrans" cxnId="{9926264D-701D-4759-A2A8-439A789552F4}">
      <dgm:prSet/>
      <dgm:spPr/>
      <dgm:t>
        <a:bodyPr/>
        <a:lstStyle/>
        <a:p>
          <a:endParaRPr lang="en-US"/>
        </a:p>
      </dgm:t>
    </dgm:pt>
    <dgm:pt modelId="{FA227E68-796F-4523-A1F4-05AB5CAA79C0}" type="sibTrans" cxnId="{9926264D-701D-4759-A2A8-439A789552F4}">
      <dgm:prSet/>
      <dgm:spPr/>
      <dgm:t>
        <a:bodyPr/>
        <a:lstStyle/>
        <a:p>
          <a:endParaRPr lang="en-US"/>
        </a:p>
      </dgm:t>
    </dgm:pt>
    <dgm:pt modelId="{A412240B-9800-4AC0-B192-F70502B9A273}">
      <dgm:prSet phldrT="[Text]"/>
      <dgm:spPr/>
      <dgm:t>
        <a:bodyPr/>
        <a:lstStyle/>
        <a:p>
          <a:r>
            <a:rPr lang="en-US" dirty="0" smtClean="0"/>
            <a:t>Data match report from NSC or local college</a:t>
          </a:r>
          <a:endParaRPr lang="en-US" dirty="0"/>
        </a:p>
      </dgm:t>
    </dgm:pt>
    <dgm:pt modelId="{FA4A3D91-7184-4B62-B1E4-890EC06F12BD}" type="parTrans" cxnId="{76311505-5A2D-417E-998B-E1BA47FC1A3F}">
      <dgm:prSet/>
      <dgm:spPr/>
      <dgm:t>
        <a:bodyPr/>
        <a:lstStyle/>
        <a:p>
          <a:endParaRPr lang="en-US"/>
        </a:p>
      </dgm:t>
    </dgm:pt>
    <dgm:pt modelId="{185E3891-21AC-40C7-8BE6-4A9720B45D7E}" type="sibTrans" cxnId="{76311505-5A2D-417E-998B-E1BA47FC1A3F}">
      <dgm:prSet/>
      <dgm:spPr/>
      <dgm:t>
        <a:bodyPr/>
        <a:lstStyle/>
        <a:p>
          <a:endParaRPr lang="en-US"/>
        </a:p>
      </dgm:t>
    </dgm:pt>
    <dgm:pt modelId="{EAF98A4F-4AD3-4153-938F-640823786824}" type="pres">
      <dgm:prSet presAssocID="{4520BED4-0951-4C31-87FE-2924C9245871}" presName="Name0" presStyleCnt="0">
        <dgm:presLayoutVars>
          <dgm:chMax val="1"/>
          <dgm:chPref val="1"/>
          <dgm:dir/>
          <dgm:resizeHandles/>
        </dgm:presLayoutVars>
      </dgm:prSet>
      <dgm:spPr/>
      <dgm:t>
        <a:bodyPr/>
        <a:lstStyle/>
        <a:p>
          <a:endParaRPr lang="en-US"/>
        </a:p>
      </dgm:t>
    </dgm:pt>
    <dgm:pt modelId="{026FB411-E507-45C2-B5FB-E22ADB44A98B}" type="pres">
      <dgm:prSet presAssocID="{48D28B50-BEB3-476C-82E2-4384FC3300B2}" presName="Parent" presStyleLbl="node1" presStyleIdx="0" presStyleCnt="2">
        <dgm:presLayoutVars>
          <dgm:chMax val="4"/>
          <dgm:chPref val="3"/>
        </dgm:presLayoutVars>
      </dgm:prSet>
      <dgm:spPr/>
      <dgm:t>
        <a:bodyPr/>
        <a:lstStyle/>
        <a:p>
          <a:endParaRPr lang="en-US"/>
        </a:p>
      </dgm:t>
    </dgm:pt>
    <dgm:pt modelId="{5961EC44-A709-4AE5-AB3B-3CE1A6AC06A2}" type="pres">
      <dgm:prSet presAssocID="{506B373F-5469-44FF-A346-0BFDD0C1C504}" presName="Accent" presStyleLbl="node1" presStyleIdx="1" presStyleCnt="2"/>
      <dgm:spPr/>
    </dgm:pt>
    <dgm:pt modelId="{BEA0A021-9AFE-45DB-AE3F-1986CFE26931}" type="pres">
      <dgm:prSet presAssocID="{506B373F-5469-44FF-A346-0BFDD0C1C504}" presName="Image1" presStyleLbl="fgImgPlace1" presStyleIdx="0" presStyleCnt="3"/>
      <dgm:spPr>
        <a:blipFill rotWithShape="1">
          <a:blip xmlns:r="http://schemas.openxmlformats.org/officeDocument/2006/relationships" r:embed="rId1"/>
          <a:stretch>
            <a:fillRect/>
          </a:stretch>
        </a:blipFill>
      </dgm:spPr>
    </dgm:pt>
    <dgm:pt modelId="{CE0A06E4-A68E-422C-A5CA-80B89AED2F95}" type="pres">
      <dgm:prSet presAssocID="{506B373F-5469-44FF-A346-0BFDD0C1C504}" presName="Child1" presStyleLbl="revTx" presStyleIdx="0" presStyleCnt="3" custScaleX="104005" custScaleY="87890">
        <dgm:presLayoutVars>
          <dgm:chMax val="0"/>
          <dgm:chPref val="0"/>
          <dgm:bulletEnabled val="1"/>
        </dgm:presLayoutVars>
      </dgm:prSet>
      <dgm:spPr/>
      <dgm:t>
        <a:bodyPr/>
        <a:lstStyle/>
        <a:p>
          <a:endParaRPr lang="en-US"/>
        </a:p>
      </dgm:t>
    </dgm:pt>
    <dgm:pt modelId="{F912FE78-C66B-40C2-8A45-D4B078396571}" type="pres">
      <dgm:prSet presAssocID="{CDFD8104-905A-4C15-AE81-E1F0FEA67A85}" presName="Image2" presStyleCnt="0"/>
      <dgm:spPr/>
    </dgm:pt>
    <dgm:pt modelId="{ECE1B80B-2BA0-4D9C-82E4-38CCBC073C65}" type="pres">
      <dgm:prSet presAssocID="{CDFD8104-905A-4C15-AE81-E1F0FEA67A85}"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531362B-8A84-41D8-9C20-E0E003345656}" type="pres">
      <dgm:prSet presAssocID="{CDFD8104-905A-4C15-AE81-E1F0FEA67A85}" presName="Child2" presStyleLbl="revTx" presStyleIdx="1" presStyleCnt="3">
        <dgm:presLayoutVars>
          <dgm:chMax val="0"/>
          <dgm:chPref val="0"/>
          <dgm:bulletEnabled val="1"/>
        </dgm:presLayoutVars>
      </dgm:prSet>
      <dgm:spPr/>
      <dgm:t>
        <a:bodyPr/>
        <a:lstStyle/>
        <a:p>
          <a:endParaRPr lang="en-US"/>
        </a:p>
      </dgm:t>
    </dgm:pt>
    <dgm:pt modelId="{FBC87922-561D-4AE7-91D4-0F17FDBD1D56}" type="pres">
      <dgm:prSet presAssocID="{A412240B-9800-4AC0-B192-F70502B9A273}" presName="Image3" presStyleCnt="0"/>
      <dgm:spPr/>
    </dgm:pt>
    <dgm:pt modelId="{545F3FA7-D919-4C96-A8E1-EF19EC7F876B}" type="pres">
      <dgm:prSet presAssocID="{A412240B-9800-4AC0-B192-F70502B9A273}"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5C90CE87-CA3F-41E0-9B51-4EAE30CD4515}" type="pres">
      <dgm:prSet presAssocID="{A412240B-9800-4AC0-B192-F70502B9A273}" presName="Child3" presStyleLbl="revTx" presStyleIdx="2" presStyleCnt="3">
        <dgm:presLayoutVars>
          <dgm:chMax val="0"/>
          <dgm:chPref val="0"/>
          <dgm:bulletEnabled val="1"/>
        </dgm:presLayoutVars>
      </dgm:prSet>
      <dgm:spPr/>
      <dgm:t>
        <a:bodyPr/>
        <a:lstStyle/>
        <a:p>
          <a:endParaRPr lang="en-US"/>
        </a:p>
      </dgm:t>
    </dgm:pt>
  </dgm:ptLst>
  <dgm:cxnLst>
    <dgm:cxn modelId="{53B6DAF7-469D-49D7-B6D5-DA4152D976E0}" type="presOf" srcId="{506B373F-5469-44FF-A346-0BFDD0C1C504}" destId="{CE0A06E4-A68E-422C-A5CA-80B89AED2F95}" srcOrd="0" destOrd="0" presId="urn:microsoft.com/office/officeart/2011/layout/RadialPictureList"/>
    <dgm:cxn modelId="{76311505-5A2D-417E-998B-E1BA47FC1A3F}" srcId="{48D28B50-BEB3-476C-82E2-4384FC3300B2}" destId="{A412240B-9800-4AC0-B192-F70502B9A273}" srcOrd="2" destOrd="0" parTransId="{FA4A3D91-7184-4B62-B1E4-890EC06F12BD}" sibTransId="{185E3891-21AC-40C7-8BE6-4A9720B45D7E}"/>
    <dgm:cxn modelId="{43F5D4F2-32EA-4CF7-8072-830DC6F2378B}" type="presOf" srcId="{CDFD8104-905A-4C15-AE81-E1F0FEA67A85}" destId="{3531362B-8A84-41D8-9C20-E0E003345656}" srcOrd="0" destOrd="0" presId="urn:microsoft.com/office/officeart/2011/layout/RadialPictureList"/>
    <dgm:cxn modelId="{9926264D-701D-4759-A2A8-439A789552F4}" srcId="{48D28B50-BEB3-476C-82E2-4384FC3300B2}" destId="{CDFD8104-905A-4C15-AE81-E1F0FEA67A85}" srcOrd="1" destOrd="0" parTransId="{8252BCAE-E04E-4286-91EC-9A2F504C3149}" sibTransId="{FA227E68-796F-4523-A1F4-05AB5CAA79C0}"/>
    <dgm:cxn modelId="{E61F89FD-CE5B-4B1E-A806-F0DF85AD2887}" srcId="{4520BED4-0951-4C31-87FE-2924C9245871}" destId="{48D28B50-BEB3-476C-82E2-4384FC3300B2}" srcOrd="0" destOrd="0" parTransId="{F9A52F59-213A-4E32-8539-1323E60177E7}" sibTransId="{6C44CB81-B53B-47E5-A479-5C86B3725C78}"/>
    <dgm:cxn modelId="{0C084784-C08F-442F-A46A-F4104AA5BDFE}" srcId="{48D28B50-BEB3-476C-82E2-4384FC3300B2}" destId="{506B373F-5469-44FF-A346-0BFDD0C1C504}" srcOrd="0" destOrd="0" parTransId="{8E1B269E-14E8-4D09-A87F-F9F0D3FE2D78}" sibTransId="{20C5F1F7-F395-42CA-843A-9B5BF21727F6}"/>
    <dgm:cxn modelId="{EBEA3024-B4E6-4225-8FF2-3E9063ABD69A}" type="presOf" srcId="{48D28B50-BEB3-476C-82E2-4384FC3300B2}" destId="{026FB411-E507-45C2-B5FB-E22ADB44A98B}" srcOrd="0" destOrd="0" presId="urn:microsoft.com/office/officeart/2011/layout/RadialPictureList"/>
    <dgm:cxn modelId="{135687E3-1D6E-4840-9DD4-6960C33D6130}" type="presOf" srcId="{A412240B-9800-4AC0-B192-F70502B9A273}" destId="{5C90CE87-CA3F-41E0-9B51-4EAE30CD4515}" srcOrd="0" destOrd="0" presId="urn:microsoft.com/office/officeart/2011/layout/RadialPictureList"/>
    <dgm:cxn modelId="{91550086-C78F-41B9-AE49-F7219FF7990B}" type="presOf" srcId="{4520BED4-0951-4C31-87FE-2924C9245871}" destId="{EAF98A4F-4AD3-4153-938F-640823786824}" srcOrd="0" destOrd="0" presId="urn:microsoft.com/office/officeart/2011/layout/RadialPictureList"/>
    <dgm:cxn modelId="{DD03B038-666E-4F9B-BAD2-0ED27157D0FE}" type="presParOf" srcId="{EAF98A4F-4AD3-4153-938F-640823786824}" destId="{026FB411-E507-45C2-B5FB-E22ADB44A98B}" srcOrd="0" destOrd="0" presId="urn:microsoft.com/office/officeart/2011/layout/RadialPictureList"/>
    <dgm:cxn modelId="{89E0E9BE-0C8B-4147-A6AE-6BF7EECF47F2}" type="presParOf" srcId="{EAF98A4F-4AD3-4153-938F-640823786824}" destId="{5961EC44-A709-4AE5-AB3B-3CE1A6AC06A2}" srcOrd="1" destOrd="0" presId="urn:microsoft.com/office/officeart/2011/layout/RadialPictureList"/>
    <dgm:cxn modelId="{6373177C-7F01-405A-83E6-51A778FC8D52}" type="presParOf" srcId="{EAF98A4F-4AD3-4153-938F-640823786824}" destId="{BEA0A021-9AFE-45DB-AE3F-1986CFE26931}" srcOrd="2" destOrd="0" presId="urn:microsoft.com/office/officeart/2011/layout/RadialPictureList"/>
    <dgm:cxn modelId="{A5FF9C55-3721-4E88-9890-28842839EBCC}" type="presParOf" srcId="{EAF98A4F-4AD3-4153-938F-640823786824}" destId="{CE0A06E4-A68E-422C-A5CA-80B89AED2F95}" srcOrd="3" destOrd="0" presId="urn:microsoft.com/office/officeart/2011/layout/RadialPictureList"/>
    <dgm:cxn modelId="{C359C27B-56A5-4108-BDEB-9F194D5D3939}" type="presParOf" srcId="{EAF98A4F-4AD3-4153-938F-640823786824}" destId="{F912FE78-C66B-40C2-8A45-D4B078396571}" srcOrd="4" destOrd="0" presId="urn:microsoft.com/office/officeart/2011/layout/RadialPictureList"/>
    <dgm:cxn modelId="{EED8BB02-EBF9-442B-B279-C6B5DEF8E913}" type="presParOf" srcId="{F912FE78-C66B-40C2-8A45-D4B078396571}" destId="{ECE1B80B-2BA0-4D9C-82E4-38CCBC073C65}" srcOrd="0" destOrd="0" presId="urn:microsoft.com/office/officeart/2011/layout/RadialPictureList"/>
    <dgm:cxn modelId="{EA2ACE69-4F7B-4578-8965-39F14AEFAE23}" type="presParOf" srcId="{EAF98A4F-4AD3-4153-938F-640823786824}" destId="{3531362B-8A84-41D8-9C20-E0E003345656}" srcOrd="5" destOrd="0" presId="urn:microsoft.com/office/officeart/2011/layout/RadialPictureList"/>
    <dgm:cxn modelId="{97CD98BC-E46A-4A47-8973-B1A94E28C62C}" type="presParOf" srcId="{EAF98A4F-4AD3-4153-938F-640823786824}" destId="{FBC87922-561D-4AE7-91D4-0F17FDBD1D56}" srcOrd="6" destOrd="0" presId="urn:microsoft.com/office/officeart/2011/layout/RadialPictureList"/>
    <dgm:cxn modelId="{404B20CE-FF3A-433C-80B2-E92655CCE44E}" type="presParOf" srcId="{FBC87922-561D-4AE7-91D4-0F17FDBD1D56}" destId="{545F3FA7-D919-4C96-A8E1-EF19EC7F876B}" srcOrd="0" destOrd="0" presId="urn:microsoft.com/office/officeart/2011/layout/RadialPictureList"/>
    <dgm:cxn modelId="{8701DE37-8F0B-4B10-B17D-8B4D1B402E2A}" type="presParOf" srcId="{EAF98A4F-4AD3-4153-938F-640823786824}" destId="{5C90CE87-CA3F-41E0-9B51-4EAE30CD4515}"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DB019C-5F85-4001-869A-85122E08E938}" type="doc">
      <dgm:prSet loTypeId="urn:microsoft.com/office/officeart/2005/8/layout/pList2" loCatId="list" qsTypeId="urn:microsoft.com/office/officeart/2005/8/quickstyle/simple1" qsCatId="simple" csTypeId="urn:microsoft.com/office/officeart/2005/8/colors/colorful2" csCatId="colorful" phldr="1"/>
      <dgm:spPr/>
    </dgm:pt>
    <dgm:pt modelId="{DAC29251-8742-4FB1-B564-7C8CB54FDB1F}">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lvl="0" defTabSz="2489200">
            <a:lnSpc>
              <a:spcPct val="90000"/>
            </a:lnSpc>
            <a:spcBef>
              <a:spcPct val="0"/>
            </a:spcBef>
            <a:spcAft>
              <a:spcPct val="35000"/>
            </a:spcAft>
          </a:pPr>
          <a:r>
            <a:rPr lang="en-US" dirty="0" smtClean="0"/>
            <a:t>Colum F records the number of students at each level who earn an HSEC.</a:t>
          </a:r>
          <a:endParaRPr lang="en-US" dirty="0"/>
        </a:p>
      </dgm:t>
    </dgm:pt>
    <dgm:pt modelId="{3F053DA8-E338-4BF7-8A52-2AD5F915AE9A}" type="parTrans" cxnId="{B9E1D8D3-CB7D-4CA2-801A-EC072AD5263C}">
      <dgm:prSet/>
      <dgm:spPr/>
      <dgm:t>
        <a:bodyPr/>
        <a:lstStyle/>
        <a:p>
          <a:endParaRPr lang="en-US"/>
        </a:p>
      </dgm:t>
    </dgm:pt>
    <dgm:pt modelId="{BC14BB5C-11EF-4523-97CD-27B72D3D65A8}" type="sibTrans" cxnId="{B9E1D8D3-CB7D-4CA2-801A-EC072AD5263C}">
      <dgm:prSet/>
      <dgm:spPr/>
      <dgm:t>
        <a:bodyPr/>
        <a:lstStyle/>
        <a:p>
          <a:endParaRPr lang="en-US"/>
        </a:p>
      </dgm:t>
    </dgm:pt>
    <dgm:pt modelId="{04047A97-2C25-4912-A468-3C94F66AF7FA}">
      <dgm:prSet phldrT="[Text]"/>
      <dgm:spPr/>
      <dgm:t>
        <a:bodyPr/>
        <a:lstStyle/>
        <a:p>
          <a:r>
            <a:rPr lang="en-US" dirty="0" smtClean="0"/>
            <a:t>Column G records the number of students at each level wo left the program without showing gain.</a:t>
          </a:r>
          <a:endParaRPr lang="en-US" dirty="0"/>
        </a:p>
      </dgm:t>
    </dgm:pt>
    <dgm:pt modelId="{3CC15D7B-99B5-44BC-B13E-B731D355C36E}" type="parTrans" cxnId="{BCAE4FA5-CA8F-4099-B965-B9821146F0CE}">
      <dgm:prSet/>
      <dgm:spPr/>
      <dgm:t>
        <a:bodyPr/>
        <a:lstStyle/>
        <a:p>
          <a:endParaRPr lang="en-US"/>
        </a:p>
      </dgm:t>
    </dgm:pt>
    <dgm:pt modelId="{82BD579D-9161-407F-8E6E-A63DA8FFC11A}" type="sibTrans" cxnId="{BCAE4FA5-CA8F-4099-B965-B9821146F0CE}">
      <dgm:prSet/>
      <dgm:spPr/>
      <dgm:t>
        <a:bodyPr/>
        <a:lstStyle/>
        <a:p>
          <a:endParaRPr lang="en-US"/>
        </a:p>
      </dgm:t>
    </dgm:pt>
    <dgm:pt modelId="{40F25EF2-C1EB-4207-907C-BB053DC53106}">
      <dgm:prSet phldrT="[Text]"/>
      <dgm:spPr/>
      <dgm:t>
        <a:bodyPr/>
        <a:lstStyle/>
        <a:p>
          <a:r>
            <a:rPr lang="en-US" dirty="0" smtClean="0"/>
            <a:t>Column H records the number of students at each level who are ‘still enrolled’ and haven’t shown gain.</a:t>
          </a:r>
          <a:endParaRPr lang="en-US" dirty="0"/>
        </a:p>
      </dgm:t>
    </dgm:pt>
    <dgm:pt modelId="{C5947857-5F33-4EA4-9B50-F351A48A730B}" type="parTrans" cxnId="{905DF3F9-C1C0-42BD-9F92-BE47D618C7D9}">
      <dgm:prSet/>
      <dgm:spPr/>
      <dgm:t>
        <a:bodyPr/>
        <a:lstStyle/>
        <a:p>
          <a:endParaRPr lang="en-US"/>
        </a:p>
      </dgm:t>
    </dgm:pt>
    <dgm:pt modelId="{96158737-E795-494D-B1CE-CADB6464D87B}" type="sibTrans" cxnId="{905DF3F9-C1C0-42BD-9F92-BE47D618C7D9}">
      <dgm:prSet/>
      <dgm:spPr/>
      <dgm:t>
        <a:bodyPr/>
        <a:lstStyle/>
        <a:p>
          <a:endParaRPr lang="en-US"/>
        </a:p>
      </dgm:t>
    </dgm:pt>
    <dgm:pt modelId="{31406B01-27A0-47E5-BAFF-1F96144C83BB}">
      <dgm:prSet phldrT="[Text]"/>
      <dgm:spPr/>
      <dgm:t>
        <a:bodyPr/>
        <a:lstStyle/>
        <a:p>
          <a:r>
            <a:rPr lang="en-US" dirty="0" smtClean="0"/>
            <a:t>Column I measures the percentage of students who have achieved a gain. (Column E + F/ Column B)</a:t>
          </a:r>
          <a:endParaRPr lang="en-US" dirty="0"/>
        </a:p>
      </dgm:t>
    </dgm:pt>
    <dgm:pt modelId="{CBE7E812-DA6A-472E-A38F-6E0B99B1E6A4}" type="parTrans" cxnId="{1239E245-2B01-4DBA-806F-02E933214127}">
      <dgm:prSet/>
      <dgm:spPr/>
      <dgm:t>
        <a:bodyPr/>
        <a:lstStyle/>
        <a:p>
          <a:endParaRPr lang="en-US"/>
        </a:p>
      </dgm:t>
    </dgm:pt>
    <dgm:pt modelId="{8B071DAD-89A1-48CB-8328-DC4C1EB38C26}" type="sibTrans" cxnId="{1239E245-2B01-4DBA-806F-02E933214127}">
      <dgm:prSet/>
      <dgm:spPr/>
      <dgm:t>
        <a:bodyPr/>
        <a:lstStyle/>
        <a:p>
          <a:endParaRPr lang="en-US"/>
        </a:p>
      </dgm:t>
    </dgm:pt>
    <dgm:pt modelId="{71B7D2DD-C35F-457D-B057-F8548D174B5D}" type="pres">
      <dgm:prSet presAssocID="{8EDB019C-5F85-4001-869A-85122E08E938}" presName="Name0" presStyleCnt="0">
        <dgm:presLayoutVars>
          <dgm:dir/>
          <dgm:resizeHandles val="exact"/>
        </dgm:presLayoutVars>
      </dgm:prSet>
      <dgm:spPr/>
    </dgm:pt>
    <dgm:pt modelId="{581A337D-8FF2-440F-AFA6-D92F71A2E755}" type="pres">
      <dgm:prSet presAssocID="{8EDB019C-5F85-4001-869A-85122E08E938}" presName="bkgdShp" presStyleLbl="alignAccFollowNode1" presStyleIdx="0" presStyleCnt="1" custScaleY="75724"/>
      <dgm:spPr/>
    </dgm:pt>
    <dgm:pt modelId="{AB85700A-1B80-43C5-B369-31D2F1E0B8F6}" type="pres">
      <dgm:prSet presAssocID="{8EDB019C-5F85-4001-869A-85122E08E938}" presName="linComp" presStyleCnt="0"/>
      <dgm:spPr/>
    </dgm:pt>
    <dgm:pt modelId="{2E2BE9BC-C90F-43EE-908E-48C786996BBA}" type="pres">
      <dgm:prSet presAssocID="{DAC29251-8742-4FB1-B564-7C8CB54FDB1F}" presName="compNode" presStyleCnt="0"/>
      <dgm:spPr/>
    </dgm:pt>
    <dgm:pt modelId="{3237591D-8FA7-4883-8AC5-694A7CE0360F}" type="pres">
      <dgm:prSet presAssocID="{DAC29251-8742-4FB1-B564-7C8CB54FDB1F}" presName="node" presStyleLbl="node1" presStyleIdx="0" presStyleCnt="4">
        <dgm:presLayoutVars>
          <dgm:bulletEnabled val="1"/>
        </dgm:presLayoutVars>
      </dgm:prSet>
      <dgm:spPr/>
      <dgm:t>
        <a:bodyPr/>
        <a:lstStyle/>
        <a:p>
          <a:endParaRPr lang="en-US"/>
        </a:p>
      </dgm:t>
    </dgm:pt>
    <dgm:pt modelId="{05E5674B-D447-4858-9D73-BD280FBC4AC3}" type="pres">
      <dgm:prSet presAssocID="{DAC29251-8742-4FB1-B564-7C8CB54FDB1F}" presName="invisiNode" presStyleLbl="node1" presStyleIdx="0" presStyleCnt="4"/>
      <dgm:spPr/>
    </dgm:pt>
    <dgm:pt modelId="{67C9C6CC-8BC1-4A75-ACCF-DFD6DD8C20B2}" type="pres">
      <dgm:prSet presAssocID="{DAC29251-8742-4FB1-B564-7C8CB54FDB1F}" presName="imagNode" presStyleLbl="fgImgPlace1" presStyleIdx="0" presStyleCnt="4"/>
      <dgm:spPr>
        <a:blipFill rotWithShape="1">
          <a:blip xmlns:r="http://schemas.openxmlformats.org/officeDocument/2006/relationships" r:embed="rId1"/>
          <a:stretch>
            <a:fillRect/>
          </a:stretch>
        </a:blipFill>
      </dgm:spPr>
    </dgm:pt>
    <dgm:pt modelId="{AC6D8495-0B5F-40A3-B89D-73AF43C45C0D}" type="pres">
      <dgm:prSet presAssocID="{BC14BB5C-11EF-4523-97CD-27B72D3D65A8}" presName="sibTrans" presStyleLbl="sibTrans2D1" presStyleIdx="0" presStyleCnt="0"/>
      <dgm:spPr/>
      <dgm:t>
        <a:bodyPr/>
        <a:lstStyle/>
        <a:p>
          <a:endParaRPr lang="en-US"/>
        </a:p>
      </dgm:t>
    </dgm:pt>
    <dgm:pt modelId="{D98FB566-163E-49E7-9912-2AA7E9EC4EA8}" type="pres">
      <dgm:prSet presAssocID="{04047A97-2C25-4912-A468-3C94F66AF7FA}" presName="compNode" presStyleCnt="0"/>
      <dgm:spPr/>
    </dgm:pt>
    <dgm:pt modelId="{E69DA79F-75ED-4A53-998A-0F2F3BE3CF86}" type="pres">
      <dgm:prSet presAssocID="{04047A97-2C25-4912-A468-3C94F66AF7FA}" presName="node" presStyleLbl="node1" presStyleIdx="1" presStyleCnt="4">
        <dgm:presLayoutVars>
          <dgm:bulletEnabled val="1"/>
        </dgm:presLayoutVars>
      </dgm:prSet>
      <dgm:spPr/>
      <dgm:t>
        <a:bodyPr/>
        <a:lstStyle/>
        <a:p>
          <a:endParaRPr lang="en-US"/>
        </a:p>
      </dgm:t>
    </dgm:pt>
    <dgm:pt modelId="{04127212-848F-4C2B-9FC7-F0D8384DCF1D}" type="pres">
      <dgm:prSet presAssocID="{04047A97-2C25-4912-A468-3C94F66AF7FA}" presName="invisiNode" presStyleLbl="node1" presStyleIdx="1" presStyleCnt="4"/>
      <dgm:spPr/>
    </dgm:pt>
    <dgm:pt modelId="{F1A4DED1-5908-422D-8EA4-181B301537BD}" type="pres">
      <dgm:prSet presAssocID="{04047A97-2C25-4912-A468-3C94F66AF7FA}" presName="imagNode" presStyleLbl="fgImgPlace1" presStyleIdx="1" presStyleCnt="4"/>
      <dgm:spPr>
        <a:blipFill rotWithShape="1">
          <a:blip xmlns:r="http://schemas.openxmlformats.org/officeDocument/2006/relationships" r:embed="rId2"/>
          <a:stretch>
            <a:fillRect/>
          </a:stretch>
        </a:blipFill>
      </dgm:spPr>
    </dgm:pt>
    <dgm:pt modelId="{C38BA3E8-A4D3-4B55-9E75-CA22370D9C65}" type="pres">
      <dgm:prSet presAssocID="{82BD579D-9161-407F-8E6E-A63DA8FFC11A}" presName="sibTrans" presStyleLbl="sibTrans2D1" presStyleIdx="0" presStyleCnt="0"/>
      <dgm:spPr/>
      <dgm:t>
        <a:bodyPr/>
        <a:lstStyle/>
        <a:p>
          <a:endParaRPr lang="en-US"/>
        </a:p>
      </dgm:t>
    </dgm:pt>
    <dgm:pt modelId="{482EEDF8-E139-42B2-8E85-54626194C934}" type="pres">
      <dgm:prSet presAssocID="{40F25EF2-C1EB-4207-907C-BB053DC53106}" presName="compNode" presStyleCnt="0"/>
      <dgm:spPr/>
    </dgm:pt>
    <dgm:pt modelId="{A402079C-FC3E-4196-B60F-EBD31E0D8AF5}" type="pres">
      <dgm:prSet presAssocID="{40F25EF2-C1EB-4207-907C-BB053DC53106}" presName="node" presStyleLbl="node1" presStyleIdx="2" presStyleCnt="4">
        <dgm:presLayoutVars>
          <dgm:bulletEnabled val="1"/>
        </dgm:presLayoutVars>
      </dgm:prSet>
      <dgm:spPr/>
      <dgm:t>
        <a:bodyPr/>
        <a:lstStyle/>
        <a:p>
          <a:endParaRPr lang="en-US"/>
        </a:p>
      </dgm:t>
    </dgm:pt>
    <dgm:pt modelId="{B92ECC92-56D9-45B6-8943-71ACBF39B9D8}" type="pres">
      <dgm:prSet presAssocID="{40F25EF2-C1EB-4207-907C-BB053DC53106}" presName="invisiNode" presStyleLbl="node1" presStyleIdx="2" presStyleCnt="4"/>
      <dgm:spPr/>
    </dgm:pt>
    <dgm:pt modelId="{99AD355F-954A-4828-BEAC-9B25DBC4349D}" type="pres">
      <dgm:prSet presAssocID="{40F25EF2-C1EB-4207-907C-BB053DC53106}" presName="imagNode" presStyleLbl="fgImgPlace1" presStyleIdx="2" presStyleCnt="4"/>
      <dgm:spPr>
        <a:blipFill rotWithShape="1">
          <a:blip xmlns:r="http://schemas.openxmlformats.org/officeDocument/2006/relationships" r:embed="rId3"/>
          <a:stretch>
            <a:fillRect/>
          </a:stretch>
        </a:blipFill>
      </dgm:spPr>
    </dgm:pt>
    <dgm:pt modelId="{B12743E0-604B-47D3-B3AF-46FD5CC805F3}" type="pres">
      <dgm:prSet presAssocID="{96158737-E795-494D-B1CE-CADB6464D87B}" presName="sibTrans" presStyleLbl="sibTrans2D1" presStyleIdx="0" presStyleCnt="0"/>
      <dgm:spPr/>
      <dgm:t>
        <a:bodyPr/>
        <a:lstStyle/>
        <a:p>
          <a:endParaRPr lang="en-US"/>
        </a:p>
      </dgm:t>
    </dgm:pt>
    <dgm:pt modelId="{06CEF1C6-A6ED-4203-883E-7E8D5BA9F20E}" type="pres">
      <dgm:prSet presAssocID="{31406B01-27A0-47E5-BAFF-1F96144C83BB}" presName="compNode" presStyleCnt="0"/>
      <dgm:spPr/>
    </dgm:pt>
    <dgm:pt modelId="{FE519599-3CE0-4C63-B05E-2BD35718BD2C}" type="pres">
      <dgm:prSet presAssocID="{31406B01-27A0-47E5-BAFF-1F96144C83BB}" presName="node" presStyleLbl="node1" presStyleIdx="3" presStyleCnt="4">
        <dgm:presLayoutVars>
          <dgm:bulletEnabled val="1"/>
        </dgm:presLayoutVars>
      </dgm:prSet>
      <dgm:spPr/>
      <dgm:t>
        <a:bodyPr/>
        <a:lstStyle/>
        <a:p>
          <a:endParaRPr lang="en-US"/>
        </a:p>
      </dgm:t>
    </dgm:pt>
    <dgm:pt modelId="{1F741E09-CBC1-448F-AFF3-8D0C31A4914E}" type="pres">
      <dgm:prSet presAssocID="{31406B01-27A0-47E5-BAFF-1F96144C83BB}" presName="invisiNode" presStyleLbl="node1" presStyleIdx="3" presStyleCnt="4"/>
      <dgm:spPr/>
    </dgm:pt>
    <dgm:pt modelId="{D921843C-BBA9-4FE4-8A27-513C30213CA1}" type="pres">
      <dgm:prSet presAssocID="{31406B01-27A0-47E5-BAFF-1F96144C83BB}" presName="imagNode" presStyleLbl="fgImgPlace1" presStyleIdx="3" presStyleCnt="4"/>
      <dgm:spPr>
        <a:blipFill rotWithShape="1">
          <a:blip xmlns:r="http://schemas.openxmlformats.org/officeDocument/2006/relationships" r:embed="rId4"/>
          <a:stretch>
            <a:fillRect/>
          </a:stretch>
        </a:blipFill>
      </dgm:spPr>
    </dgm:pt>
  </dgm:ptLst>
  <dgm:cxnLst>
    <dgm:cxn modelId="{5870C07C-8E4F-4DF6-9A40-C15631A79CCE}" type="presOf" srcId="{96158737-E795-494D-B1CE-CADB6464D87B}" destId="{B12743E0-604B-47D3-B3AF-46FD5CC805F3}" srcOrd="0" destOrd="0" presId="urn:microsoft.com/office/officeart/2005/8/layout/pList2"/>
    <dgm:cxn modelId="{1239E245-2B01-4DBA-806F-02E933214127}" srcId="{8EDB019C-5F85-4001-869A-85122E08E938}" destId="{31406B01-27A0-47E5-BAFF-1F96144C83BB}" srcOrd="3" destOrd="0" parTransId="{CBE7E812-DA6A-472E-A38F-6E0B99B1E6A4}" sibTransId="{8B071DAD-89A1-48CB-8328-DC4C1EB38C26}"/>
    <dgm:cxn modelId="{04006063-4AF4-46BC-A56E-1198B6CD2CB0}" type="presOf" srcId="{40F25EF2-C1EB-4207-907C-BB053DC53106}" destId="{A402079C-FC3E-4196-B60F-EBD31E0D8AF5}" srcOrd="0" destOrd="0" presId="urn:microsoft.com/office/officeart/2005/8/layout/pList2"/>
    <dgm:cxn modelId="{FA8CE68F-428C-498F-BC8B-25F045C40E73}" type="presOf" srcId="{8EDB019C-5F85-4001-869A-85122E08E938}" destId="{71B7D2DD-C35F-457D-B057-F8548D174B5D}" srcOrd="0" destOrd="0" presId="urn:microsoft.com/office/officeart/2005/8/layout/pList2"/>
    <dgm:cxn modelId="{0AA46569-472E-4B4D-87F9-2E0F009B7A20}" type="presOf" srcId="{BC14BB5C-11EF-4523-97CD-27B72D3D65A8}" destId="{AC6D8495-0B5F-40A3-B89D-73AF43C45C0D}" srcOrd="0" destOrd="0" presId="urn:microsoft.com/office/officeart/2005/8/layout/pList2"/>
    <dgm:cxn modelId="{B2EAA15D-F6D7-4539-AEB8-B50BE4C866C7}" type="presOf" srcId="{DAC29251-8742-4FB1-B564-7C8CB54FDB1F}" destId="{3237591D-8FA7-4883-8AC5-694A7CE0360F}" srcOrd="0" destOrd="0" presId="urn:microsoft.com/office/officeart/2005/8/layout/pList2"/>
    <dgm:cxn modelId="{905DF3F9-C1C0-42BD-9F92-BE47D618C7D9}" srcId="{8EDB019C-5F85-4001-869A-85122E08E938}" destId="{40F25EF2-C1EB-4207-907C-BB053DC53106}" srcOrd="2" destOrd="0" parTransId="{C5947857-5F33-4EA4-9B50-F351A48A730B}" sibTransId="{96158737-E795-494D-B1CE-CADB6464D87B}"/>
    <dgm:cxn modelId="{B9E1D8D3-CB7D-4CA2-801A-EC072AD5263C}" srcId="{8EDB019C-5F85-4001-869A-85122E08E938}" destId="{DAC29251-8742-4FB1-B564-7C8CB54FDB1F}" srcOrd="0" destOrd="0" parTransId="{3F053DA8-E338-4BF7-8A52-2AD5F915AE9A}" sibTransId="{BC14BB5C-11EF-4523-97CD-27B72D3D65A8}"/>
    <dgm:cxn modelId="{BCAE4FA5-CA8F-4099-B965-B9821146F0CE}" srcId="{8EDB019C-5F85-4001-869A-85122E08E938}" destId="{04047A97-2C25-4912-A468-3C94F66AF7FA}" srcOrd="1" destOrd="0" parTransId="{3CC15D7B-99B5-44BC-B13E-B731D355C36E}" sibTransId="{82BD579D-9161-407F-8E6E-A63DA8FFC11A}"/>
    <dgm:cxn modelId="{10EC0E68-FEBF-4437-A0E7-892D58218169}" type="presOf" srcId="{31406B01-27A0-47E5-BAFF-1F96144C83BB}" destId="{FE519599-3CE0-4C63-B05E-2BD35718BD2C}" srcOrd="0" destOrd="0" presId="urn:microsoft.com/office/officeart/2005/8/layout/pList2"/>
    <dgm:cxn modelId="{DCDF67F7-EAF8-4515-B680-FC228086D509}" type="presOf" srcId="{82BD579D-9161-407F-8E6E-A63DA8FFC11A}" destId="{C38BA3E8-A4D3-4B55-9E75-CA22370D9C65}" srcOrd="0" destOrd="0" presId="urn:microsoft.com/office/officeart/2005/8/layout/pList2"/>
    <dgm:cxn modelId="{56078E7D-AE18-465D-9410-CB1389480AB4}" type="presOf" srcId="{04047A97-2C25-4912-A468-3C94F66AF7FA}" destId="{E69DA79F-75ED-4A53-998A-0F2F3BE3CF86}" srcOrd="0" destOrd="0" presId="urn:microsoft.com/office/officeart/2005/8/layout/pList2"/>
    <dgm:cxn modelId="{36EE8713-5518-4FF0-90A6-802B1B687071}" type="presParOf" srcId="{71B7D2DD-C35F-457D-B057-F8548D174B5D}" destId="{581A337D-8FF2-440F-AFA6-D92F71A2E755}" srcOrd="0" destOrd="0" presId="urn:microsoft.com/office/officeart/2005/8/layout/pList2"/>
    <dgm:cxn modelId="{35208FC8-697A-41C9-9ECA-DC39078B15D3}" type="presParOf" srcId="{71B7D2DD-C35F-457D-B057-F8548D174B5D}" destId="{AB85700A-1B80-43C5-B369-31D2F1E0B8F6}" srcOrd="1" destOrd="0" presId="urn:microsoft.com/office/officeart/2005/8/layout/pList2"/>
    <dgm:cxn modelId="{3F8C02A0-9FAD-43D7-84A1-0AFA882793AE}" type="presParOf" srcId="{AB85700A-1B80-43C5-B369-31D2F1E0B8F6}" destId="{2E2BE9BC-C90F-43EE-908E-48C786996BBA}" srcOrd="0" destOrd="0" presId="urn:microsoft.com/office/officeart/2005/8/layout/pList2"/>
    <dgm:cxn modelId="{375E8F96-EDDF-4D5F-B13B-AB8CD6595B2B}" type="presParOf" srcId="{2E2BE9BC-C90F-43EE-908E-48C786996BBA}" destId="{3237591D-8FA7-4883-8AC5-694A7CE0360F}" srcOrd="0" destOrd="0" presId="urn:microsoft.com/office/officeart/2005/8/layout/pList2"/>
    <dgm:cxn modelId="{B1BE64C4-21B8-4121-B286-2A5DF6DBA87E}" type="presParOf" srcId="{2E2BE9BC-C90F-43EE-908E-48C786996BBA}" destId="{05E5674B-D447-4858-9D73-BD280FBC4AC3}" srcOrd="1" destOrd="0" presId="urn:microsoft.com/office/officeart/2005/8/layout/pList2"/>
    <dgm:cxn modelId="{632418F1-8543-4AF8-8529-83FD36EA6278}" type="presParOf" srcId="{2E2BE9BC-C90F-43EE-908E-48C786996BBA}" destId="{67C9C6CC-8BC1-4A75-ACCF-DFD6DD8C20B2}" srcOrd="2" destOrd="0" presId="urn:microsoft.com/office/officeart/2005/8/layout/pList2"/>
    <dgm:cxn modelId="{AF702643-CC55-4338-B798-53CDE38B2EC4}" type="presParOf" srcId="{AB85700A-1B80-43C5-B369-31D2F1E0B8F6}" destId="{AC6D8495-0B5F-40A3-B89D-73AF43C45C0D}" srcOrd="1" destOrd="0" presId="urn:microsoft.com/office/officeart/2005/8/layout/pList2"/>
    <dgm:cxn modelId="{88E59E71-2A1A-4C16-93A5-3408A6A3281D}" type="presParOf" srcId="{AB85700A-1B80-43C5-B369-31D2F1E0B8F6}" destId="{D98FB566-163E-49E7-9912-2AA7E9EC4EA8}" srcOrd="2" destOrd="0" presId="urn:microsoft.com/office/officeart/2005/8/layout/pList2"/>
    <dgm:cxn modelId="{C6367D09-EA7D-4D0D-AEDC-2F2826EAEB91}" type="presParOf" srcId="{D98FB566-163E-49E7-9912-2AA7E9EC4EA8}" destId="{E69DA79F-75ED-4A53-998A-0F2F3BE3CF86}" srcOrd="0" destOrd="0" presId="urn:microsoft.com/office/officeart/2005/8/layout/pList2"/>
    <dgm:cxn modelId="{A34DD3F4-04D3-4E59-8E39-B887723AB58E}" type="presParOf" srcId="{D98FB566-163E-49E7-9912-2AA7E9EC4EA8}" destId="{04127212-848F-4C2B-9FC7-F0D8384DCF1D}" srcOrd="1" destOrd="0" presId="urn:microsoft.com/office/officeart/2005/8/layout/pList2"/>
    <dgm:cxn modelId="{34725AB2-CBAA-40C1-8031-FB3855797BBC}" type="presParOf" srcId="{D98FB566-163E-49E7-9912-2AA7E9EC4EA8}" destId="{F1A4DED1-5908-422D-8EA4-181B301537BD}" srcOrd="2" destOrd="0" presId="urn:microsoft.com/office/officeart/2005/8/layout/pList2"/>
    <dgm:cxn modelId="{136FE0B8-5156-46DF-AD4F-E44D2AC00470}" type="presParOf" srcId="{AB85700A-1B80-43C5-B369-31D2F1E0B8F6}" destId="{C38BA3E8-A4D3-4B55-9E75-CA22370D9C65}" srcOrd="3" destOrd="0" presId="urn:microsoft.com/office/officeart/2005/8/layout/pList2"/>
    <dgm:cxn modelId="{CE5FD4DE-23FB-455E-8FA6-26F7EBB3FAE1}" type="presParOf" srcId="{AB85700A-1B80-43C5-B369-31D2F1E0B8F6}" destId="{482EEDF8-E139-42B2-8E85-54626194C934}" srcOrd="4" destOrd="0" presId="urn:microsoft.com/office/officeart/2005/8/layout/pList2"/>
    <dgm:cxn modelId="{E3EE969C-2700-4D9B-A836-72DD8A65D5B6}" type="presParOf" srcId="{482EEDF8-E139-42B2-8E85-54626194C934}" destId="{A402079C-FC3E-4196-B60F-EBD31E0D8AF5}" srcOrd="0" destOrd="0" presId="urn:microsoft.com/office/officeart/2005/8/layout/pList2"/>
    <dgm:cxn modelId="{C7B012C7-D508-4F96-BF43-77A2ECD3BC13}" type="presParOf" srcId="{482EEDF8-E139-42B2-8E85-54626194C934}" destId="{B92ECC92-56D9-45B6-8943-71ACBF39B9D8}" srcOrd="1" destOrd="0" presId="urn:microsoft.com/office/officeart/2005/8/layout/pList2"/>
    <dgm:cxn modelId="{0FF61F24-CA4E-492C-A153-2F2B691A8592}" type="presParOf" srcId="{482EEDF8-E139-42B2-8E85-54626194C934}" destId="{99AD355F-954A-4828-BEAC-9B25DBC4349D}" srcOrd="2" destOrd="0" presId="urn:microsoft.com/office/officeart/2005/8/layout/pList2"/>
    <dgm:cxn modelId="{D4C3EF66-EC87-41FF-8693-90DE2EB71136}" type="presParOf" srcId="{AB85700A-1B80-43C5-B369-31D2F1E0B8F6}" destId="{B12743E0-604B-47D3-B3AF-46FD5CC805F3}" srcOrd="5" destOrd="0" presId="urn:microsoft.com/office/officeart/2005/8/layout/pList2"/>
    <dgm:cxn modelId="{E59176B6-EFF1-483B-AC11-6EF20AFD52F0}" type="presParOf" srcId="{AB85700A-1B80-43C5-B369-31D2F1E0B8F6}" destId="{06CEF1C6-A6ED-4203-883E-7E8D5BA9F20E}" srcOrd="6" destOrd="0" presId="urn:microsoft.com/office/officeart/2005/8/layout/pList2"/>
    <dgm:cxn modelId="{832B98EF-0A5A-44F8-BBA8-06107A8E3687}" type="presParOf" srcId="{06CEF1C6-A6ED-4203-883E-7E8D5BA9F20E}" destId="{FE519599-3CE0-4C63-B05E-2BD35718BD2C}" srcOrd="0" destOrd="0" presId="urn:microsoft.com/office/officeart/2005/8/layout/pList2"/>
    <dgm:cxn modelId="{9F46F15F-3BCB-48EF-9A9D-6685091FA918}" type="presParOf" srcId="{06CEF1C6-A6ED-4203-883E-7E8D5BA9F20E}" destId="{1F741E09-CBC1-448F-AFF3-8D0C31A4914E}" srcOrd="1" destOrd="0" presId="urn:microsoft.com/office/officeart/2005/8/layout/pList2"/>
    <dgm:cxn modelId="{E1FE6C39-267B-445B-9A40-725C54EC8868}" type="presParOf" srcId="{06CEF1C6-A6ED-4203-883E-7E8D5BA9F20E}" destId="{D921843C-BBA9-4FE4-8A27-513C30213C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69191D9A-2A62-464D-85CE-5FF9ED9F6AB6}" type="parTrans" cxnId="{E7ED393F-66FC-4FE0-B532-636F8812829B}">
      <dgm:prSet/>
      <dgm:spPr/>
      <dgm:t>
        <a:bodyPr/>
        <a:lstStyle/>
        <a:p>
          <a:endParaRPr lang="en-US"/>
        </a:p>
      </dgm:t>
    </dgm:pt>
    <dgm:pt modelId="{86C8B920-FE6B-4E52-B970-0D3EF02016B9}" type="sibTrans" cxnId="{E7ED393F-66FC-4FE0-B532-636F8812829B}">
      <dgm:prSet/>
      <dgm:spPr/>
      <dgm:t>
        <a:bodyPr/>
        <a:lstStyle/>
        <a:p>
          <a:endParaRPr lang="en-US"/>
        </a:p>
      </dgm:t>
    </dgm:pt>
    <dgm:pt modelId="{4384EBB2-5EFC-416A-AE5A-216468814F01}">
      <dgm:prSet phldrT="[Text]"/>
      <dgm:spPr/>
      <dgm:t>
        <a:bodyPr/>
        <a:lstStyle/>
        <a:p>
          <a:r>
            <a:rPr lang="en-US" dirty="0" smtClean="0"/>
            <a:t>Copy of Credential</a:t>
          </a:r>
          <a:endParaRPr lang="en-US" dirty="0"/>
        </a:p>
      </dgm:t>
    </dgm:pt>
    <dgm:pt modelId="{94D814BD-C33C-435A-8DAA-FE140AB9BC74}" type="parTrans" cxnId="{0F834869-120E-4AE0-8B03-052F45D80505}">
      <dgm:prSet/>
      <dgm:spPr/>
      <dgm:t>
        <a:bodyPr/>
        <a:lstStyle/>
        <a:p>
          <a:endParaRPr lang="en-US"/>
        </a:p>
      </dgm:t>
    </dgm:pt>
    <dgm:pt modelId="{22434D9B-5550-4D34-B55F-5C4E3A5D44FF}" type="sibTrans" cxnId="{0F834869-120E-4AE0-8B03-052F45D80505}">
      <dgm:prSet/>
      <dgm:spPr/>
      <dgm:t>
        <a:bodyPr/>
        <a:lstStyle/>
        <a:p>
          <a:endParaRPr lang="en-US"/>
        </a:p>
      </dgm:t>
    </dgm:pt>
    <dgm:pt modelId="{6BC0166C-8416-4E8D-8141-A28AA069C9D0}">
      <dgm:prSet phldrT="[Text]"/>
      <dgm:spPr/>
      <dgm:t>
        <a:bodyPr/>
        <a:lstStyle/>
        <a:p>
          <a:r>
            <a:rPr lang="en-US" dirty="0" smtClean="0"/>
            <a:t>HSEC Transcripts</a:t>
          </a:r>
          <a:endParaRPr lang="en-US" dirty="0"/>
        </a:p>
      </dgm:t>
    </dgm:pt>
    <dgm:pt modelId="{C3F38170-FCDF-42FA-88C6-7FF140408C0C}" type="parTrans" cxnId="{B92F3029-1A3A-436A-B99A-A18E8B53A780}">
      <dgm:prSet/>
      <dgm:spPr/>
      <dgm:t>
        <a:bodyPr/>
        <a:lstStyle/>
        <a:p>
          <a:endParaRPr lang="en-US"/>
        </a:p>
      </dgm:t>
    </dgm:pt>
    <dgm:pt modelId="{3B446B70-99DB-4823-A513-2AEE28051D33}" type="sibTrans" cxnId="{B92F3029-1A3A-436A-B99A-A18E8B53A780}">
      <dgm:prSet/>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AD9FBC0D-0551-4319-B2CE-29FE3C511455}" type="pres">
      <dgm:prSet presAssocID="{4384EBB2-5EFC-416A-AE5A-216468814F01}" presName="Child1" presStyleLbl="revTx" presStyleIdx="0" presStyleCnt="2">
        <dgm:presLayoutVars>
          <dgm:chMax val="0"/>
          <dgm:chPref val="0"/>
          <dgm:bulletEnabled val="1"/>
        </dgm:presLayoutVars>
      </dgm:prSet>
      <dgm:spPr/>
      <dgm:t>
        <a:bodyPr/>
        <a:lstStyle/>
        <a:p>
          <a:endParaRPr lang="en-US"/>
        </a:p>
      </dgm:t>
    </dgm:pt>
    <dgm:pt modelId="{8927D72A-A96C-4D86-A50E-082D95D9E5C8}" type="pres">
      <dgm:prSet presAssocID="{6BC0166C-8416-4E8D-8141-A28AA069C9D0}" presName="Image2" presStyleCnt="0"/>
      <dgm:spPr/>
    </dgm:pt>
    <dgm:pt modelId="{416FEA6D-A850-473A-95A4-F4FDE568FBCB}" type="pres">
      <dgm:prSet presAssocID="{6BC0166C-8416-4E8D-8141-A28AA069C9D0}" presName="Imag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84DCAAE5-28AD-4457-81BC-701E8E59A0A7}" type="pres">
      <dgm:prSet presAssocID="{6BC0166C-8416-4E8D-8141-A28AA069C9D0}" presName="Child2" presStyleLbl="revTx" presStyleIdx="1" presStyleCnt="2">
        <dgm:presLayoutVars>
          <dgm:chMax val="0"/>
          <dgm:chPref val="0"/>
          <dgm:bulletEnabled val="1"/>
        </dgm:presLayoutVars>
      </dgm:prSet>
      <dgm:spPr/>
      <dgm:t>
        <a:bodyPr/>
        <a:lstStyle/>
        <a:p>
          <a:endParaRPr lang="en-US"/>
        </a:p>
      </dgm:t>
    </dgm:pt>
  </dgm:ptLst>
  <dgm:cxnLst>
    <dgm:cxn modelId="{1EEB0927-7B25-4256-AAE5-568EA5D3C00E}" srcId="{850900C5-CA9A-4D6B-B6AA-56FB55D705CE}" destId="{E6FFD1C7-9087-4759-A538-477BC85AD60F}" srcOrd="1" destOrd="0" parTransId="{A93BDFD3-18FC-4376-A978-09680F165D1B}" sibTransId="{3C8BE551-ACF4-4E09-BB0B-752AB96FF6A6}"/>
    <dgm:cxn modelId="{3D43F2B0-FAFF-450C-AFB8-A993E2AAB0F0}" type="presOf" srcId="{4384EBB2-5EFC-416A-AE5A-216468814F01}" destId="{AD9FBC0D-0551-4319-B2CE-29FE3C511455}" srcOrd="0" destOrd="0" presId="urn:microsoft.com/office/officeart/2011/layout/RadialPictureList"/>
    <dgm:cxn modelId="{B92F3029-1A3A-436A-B99A-A18E8B53A780}" srcId="{08629A18-47E8-4982-BD70-42A69CE05CE2}" destId="{6BC0166C-8416-4E8D-8141-A28AA069C9D0}" srcOrd="1" destOrd="0" parTransId="{C3F38170-FCDF-42FA-88C6-7FF140408C0C}" sibTransId="{3B446B70-99DB-4823-A513-2AEE28051D33}"/>
    <dgm:cxn modelId="{9E516D82-C60A-48B8-9ACC-ECEC6D4EB95E}" type="presOf" srcId="{08629A18-47E8-4982-BD70-42A69CE05CE2}" destId="{EE3B0A5C-5005-4323-83B7-AD2A56B73960}"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7D5C1945-4A98-4760-B035-0F8E033ADD38}" type="presOf" srcId="{6BC0166C-8416-4E8D-8141-A28AA069C9D0}" destId="{84DCAAE5-28AD-4457-81BC-701E8E59A0A7}" srcOrd="0" destOrd="0" presId="urn:microsoft.com/office/officeart/2011/layout/RadialPictureList"/>
    <dgm:cxn modelId="{73B1FEDE-02E1-488C-AE21-073C4D826296}" type="presOf" srcId="{850900C5-CA9A-4D6B-B6AA-56FB55D705CE}" destId="{CD7E9866-0E20-4DFF-B0DA-3E8ECE2A2542}" srcOrd="0" destOrd="0" presId="urn:microsoft.com/office/officeart/2011/layout/RadialPictureList"/>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C376CE01-1F1A-4A6B-93FF-83CE78D7412A}" type="presParOf" srcId="{CD7E9866-0E20-4DFF-B0DA-3E8ECE2A2542}" destId="{8927D72A-A96C-4D86-A50E-082D95D9E5C8}" srcOrd="4" destOrd="0" presId="urn:microsoft.com/office/officeart/2011/layout/RadialPictureList"/>
    <dgm:cxn modelId="{77C51998-2AED-4A54-8E71-9E65A261256E}" type="presParOf" srcId="{8927D72A-A96C-4D86-A50E-082D95D9E5C8}" destId="{416FEA6D-A850-473A-95A4-F4FDE568FBCB}" srcOrd="0" destOrd="0" presId="urn:microsoft.com/office/officeart/2011/layout/RadialPictureList"/>
    <dgm:cxn modelId="{C91FA4C8-8F23-4492-AE16-75E7538E93B5}" type="presParOf" srcId="{CD7E9866-0E20-4DFF-B0DA-3E8ECE2A2542}" destId="{84DCAAE5-28AD-4457-81BC-701E8E59A0A7}" srcOrd="5"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DB019C-5F85-4001-869A-85122E08E938}" type="doc">
      <dgm:prSet loTypeId="urn:microsoft.com/office/officeart/2005/8/layout/pList2" loCatId="list" qsTypeId="urn:microsoft.com/office/officeart/2005/8/quickstyle/simple1" qsCatId="simple" csTypeId="urn:microsoft.com/office/officeart/2005/8/colors/colorful2" csCatId="colorful" phldr="1"/>
      <dgm:spPr/>
    </dgm:pt>
    <dgm:pt modelId="{DAC29251-8742-4FB1-B564-7C8CB54FDB1F}">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Multiple </a:t>
          </a:r>
          <a:r>
            <a:rPr lang="en-US" dirty="0" err="1" smtClean="0"/>
            <a:t>PoP’s</a:t>
          </a:r>
          <a:r>
            <a:rPr lang="en-US" dirty="0" smtClean="0"/>
            <a:t> per student are possible</a:t>
          </a:r>
        </a:p>
      </dgm:t>
    </dgm:pt>
    <dgm:pt modelId="{3F053DA8-E338-4BF7-8A52-2AD5F915AE9A}" type="parTrans" cxnId="{B9E1D8D3-CB7D-4CA2-801A-EC072AD5263C}">
      <dgm:prSet/>
      <dgm:spPr/>
      <dgm:t>
        <a:bodyPr/>
        <a:lstStyle/>
        <a:p>
          <a:endParaRPr lang="en-US"/>
        </a:p>
      </dgm:t>
    </dgm:pt>
    <dgm:pt modelId="{BC14BB5C-11EF-4523-97CD-27B72D3D65A8}" type="sibTrans" cxnId="{B9E1D8D3-CB7D-4CA2-801A-EC072AD5263C}">
      <dgm:prSet/>
      <dgm:spPr/>
      <dgm:t>
        <a:bodyPr/>
        <a:lstStyle/>
        <a:p>
          <a:endParaRPr lang="en-US"/>
        </a:p>
      </dgm:t>
    </dgm:pt>
    <dgm:pt modelId="{04047A97-2C25-4912-A468-3C94F66AF7FA}">
      <dgm:prSet phldrT="[Text]"/>
      <dgm:spPr/>
      <dgm:t>
        <a:bodyPr/>
        <a:lstStyle/>
        <a:p>
          <a:r>
            <a:rPr lang="en-US" dirty="0" smtClean="0"/>
            <a:t>EFL gain as measured by pre/post testing OR entry into postsecondary</a:t>
          </a:r>
          <a:endParaRPr lang="en-US" dirty="0"/>
        </a:p>
      </dgm:t>
    </dgm:pt>
    <dgm:pt modelId="{3CC15D7B-99B5-44BC-B13E-B731D355C36E}" type="parTrans" cxnId="{BCAE4FA5-CA8F-4099-B965-B9821146F0CE}">
      <dgm:prSet/>
      <dgm:spPr/>
      <dgm:t>
        <a:bodyPr/>
        <a:lstStyle/>
        <a:p>
          <a:endParaRPr lang="en-US"/>
        </a:p>
      </dgm:t>
    </dgm:pt>
    <dgm:pt modelId="{82BD579D-9161-407F-8E6E-A63DA8FFC11A}" type="sibTrans" cxnId="{BCAE4FA5-CA8F-4099-B965-B9821146F0CE}">
      <dgm:prSet/>
      <dgm:spPr/>
      <dgm:t>
        <a:bodyPr/>
        <a:lstStyle/>
        <a:p>
          <a:endParaRPr lang="en-US"/>
        </a:p>
      </dgm:t>
    </dgm:pt>
    <dgm:pt modelId="{40F25EF2-C1EB-4207-907C-BB053DC53106}">
      <dgm:prSet phldrT="[Text]"/>
      <dgm:spPr/>
      <dgm:t>
        <a:bodyPr/>
        <a:lstStyle/>
        <a:p>
          <a:r>
            <a:rPr lang="en-US" dirty="0" smtClean="0"/>
            <a:t>High school equivalency credential was earned</a:t>
          </a:r>
          <a:endParaRPr lang="en-US" dirty="0"/>
        </a:p>
      </dgm:t>
    </dgm:pt>
    <dgm:pt modelId="{C5947857-5F33-4EA4-9B50-F351A48A730B}" type="parTrans" cxnId="{905DF3F9-C1C0-42BD-9F92-BE47D618C7D9}">
      <dgm:prSet/>
      <dgm:spPr/>
      <dgm:t>
        <a:bodyPr/>
        <a:lstStyle/>
        <a:p>
          <a:endParaRPr lang="en-US"/>
        </a:p>
      </dgm:t>
    </dgm:pt>
    <dgm:pt modelId="{96158737-E795-494D-B1CE-CADB6464D87B}" type="sibTrans" cxnId="{905DF3F9-C1C0-42BD-9F92-BE47D618C7D9}">
      <dgm:prSet/>
      <dgm:spPr/>
      <dgm:t>
        <a:bodyPr/>
        <a:lstStyle/>
        <a:p>
          <a:endParaRPr lang="en-US"/>
        </a:p>
      </dgm:t>
    </dgm:pt>
    <dgm:pt modelId="{31406B01-27A0-47E5-BAFF-1F96144C83BB}">
      <dgm:prSet phldrT="[Text]"/>
      <dgm:spPr/>
      <dgm:t>
        <a:bodyPr/>
        <a:lstStyle/>
        <a:p>
          <a:r>
            <a:rPr lang="en-US" dirty="0" smtClean="0"/>
            <a:t>Should strive to match federally negotiated targets at each level!</a:t>
          </a:r>
          <a:endParaRPr lang="en-US" dirty="0"/>
        </a:p>
      </dgm:t>
    </dgm:pt>
    <dgm:pt modelId="{CBE7E812-DA6A-472E-A38F-6E0B99B1E6A4}" type="parTrans" cxnId="{1239E245-2B01-4DBA-806F-02E933214127}">
      <dgm:prSet/>
      <dgm:spPr/>
      <dgm:t>
        <a:bodyPr/>
        <a:lstStyle/>
        <a:p>
          <a:endParaRPr lang="en-US"/>
        </a:p>
      </dgm:t>
    </dgm:pt>
    <dgm:pt modelId="{8B071DAD-89A1-48CB-8328-DC4C1EB38C26}" type="sibTrans" cxnId="{1239E245-2B01-4DBA-806F-02E933214127}">
      <dgm:prSet/>
      <dgm:spPr/>
      <dgm:t>
        <a:bodyPr/>
        <a:lstStyle/>
        <a:p>
          <a:endParaRPr lang="en-US"/>
        </a:p>
      </dgm:t>
    </dgm:pt>
    <dgm:pt modelId="{71B7D2DD-C35F-457D-B057-F8548D174B5D}" type="pres">
      <dgm:prSet presAssocID="{8EDB019C-5F85-4001-869A-85122E08E938}" presName="Name0" presStyleCnt="0">
        <dgm:presLayoutVars>
          <dgm:dir/>
          <dgm:resizeHandles val="exact"/>
        </dgm:presLayoutVars>
      </dgm:prSet>
      <dgm:spPr/>
    </dgm:pt>
    <dgm:pt modelId="{581A337D-8FF2-440F-AFA6-D92F71A2E755}" type="pres">
      <dgm:prSet presAssocID="{8EDB019C-5F85-4001-869A-85122E08E938}" presName="bkgdShp" presStyleLbl="alignAccFollowNode1" presStyleIdx="0" presStyleCnt="1" custScaleY="75724"/>
      <dgm:spPr/>
    </dgm:pt>
    <dgm:pt modelId="{AB85700A-1B80-43C5-B369-31D2F1E0B8F6}" type="pres">
      <dgm:prSet presAssocID="{8EDB019C-5F85-4001-869A-85122E08E938}" presName="linComp" presStyleCnt="0"/>
      <dgm:spPr/>
    </dgm:pt>
    <dgm:pt modelId="{2E2BE9BC-C90F-43EE-908E-48C786996BBA}" type="pres">
      <dgm:prSet presAssocID="{DAC29251-8742-4FB1-B564-7C8CB54FDB1F}" presName="compNode" presStyleCnt="0"/>
      <dgm:spPr/>
    </dgm:pt>
    <dgm:pt modelId="{3237591D-8FA7-4883-8AC5-694A7CE0360F}" type="pres">
      <dgm:prSet presAssocID="{DAC29251-8742-4FB1-B564-7C8CB54FDB1F}" presName="node" presStyleLbl="node1" presStyleIdx="0" presStyleCnt="4">
        <dgm:presLayoutVars>
          <dgm:bulletEnabled val="1"/>
        </dgm:presLayoutVars>
      </dgm:prSet>
      <dgm:spPr/>
      <dgm:t>
        <a:bodyPr/>
        <a:lstStyle/>
        <a:p>
          <a:endParaRPr lang="en-US"/>
        </a:p>
      </dgm:t>
    </dgm:pt>
    <dgm:pt modelId="{05E5674B-D447-4858-9D73-BD280FBC4AC3}" type="pres">
      <dgm:prSet presAssocID="{DAC29251-8742-4FB1-B564-7C8CB54FDB1F}" presName="invisiNode" presStyleLbl="node1" presStyleIdx="0" presStyleCnt="4"/>
      <dgm:spPr/>
    </dgm:pt>
    <dgm:pt modelId="{67C9C6CC-8BC1-4A75-ACCF-DFD6DD8C20B2}" type="pres">
      <dgm:prSet presAssocID="{DAC29251-8742-4FB1-B564-7C8CB54FDB1F}" presName="imagNode" presStyleLbl="fgImgPlace1" presStyleIdx="0" presStyleCnt="4"/>
      <dgm:spPr>
        <a:blipFill rotWithShape="1">
          <a:blip xmlns:r="http://schemas.openxmlformats.org/officeDocument/2006/relationships" r:embed="rId1"/>
          <a:stretch>
            <a:fillRect/>
          </a:stretch>
        </a:blipFill>
      </dgm:spPr>
    </dgm:pt>
    <dgm:pt modelId="{AC6D8495-0B5F-40A3-B89D-73AF43C45C0D}" type="pres">
      <dgm:prSet presAssocID="{BC14BB5C-11EF-4523-97CD-27B72D3D65A8}" presName="sibTrans" presStyleLbl="sibTrans2D1" presStyleIdx="0" presStyleCnt="0"/>
      <dgm:spPr/>
      <dgm:t>
        <a:bodyPr/>
        <a:lstStyle/>
        <a:p>
          <a:endParaRPr lang="en-US"/>
        </a:p>
      </dgm:t>
    </dgm:pt>
    <dgm:pt modelId="{D98FB566-163E-49E7-9912-2AA7E9EC4EA8}" type="pres">
      <dgm:prSet presAssocID="{04047A97-2C25-4912-A468-3C94F66AF7FA}" presName="compNode" presStyleCnt="0"/>
      <dgm:spPr/>
    </dgm:pt>
    <dgm:pt modelId="{E69DA79F-75ED-4A53-998A-0F2F3BE3CF86}" type="pres">
      <dgm:prSet presAssocID="{04047A97-2C25-4912-A468-3C94F66AF7FA}" presName="node" presStyleLbl="node1" presStyleIdx="1" presStyleCnt="4">
        <dgm:presLayoutVars>
          <dgm:bulletEnabled val="1"/>
        </dgm:presLayoutVars>
      </dgm:prSet>
      <dgm:spPr/>
      <dgm:t>
        <a:bodyPr/>
        <a:lstStyle/>
        <a:p>
          <a:endParaRPr lang="en-US"/>
        </a:p>
      </dgm:t>
    </dgm:pt>
    <dgm:pt modelId="{04127212-848F-4C2B-9FC7-F0D8384DCF1D}" type="pres">
      <dgm:prSet presAssocID="{04047A97-2C25-4912-A468-3C94F66AF7FA}" presName="invisiNode" presStyleLbl="node1" presStyleIdx="1" presStyleCnt="4"/>
      <dgm:spPr/>
    </dgm:pt>
    <dgm:pt modelId="{F1A4DED1-5908-422D-8EA4-181B301537BD}" type="pres">
      <dgm:prSet presAssocID="{04047A97-2C25-4912-A468-3C94F66AF7FA}" presName="imagNode" presStyleLbl="fgImgPlace1" presStyleIdx="1" presStyleCnt="4"/>
      <dgm:spPr>
        <a:blipFill rotWithShape="1">
          <a:blip xmlns:r="http://schemas.openxmlformats.org/officeDocument/2006/relationships" r:embed="rId2"/>
          <a:stretch>
            <a:fillRect/>
          </a:stretch>
        </a:blipFill>
      </dgm:spPr>
    </dgm:pt>
    <dgm:pt modelId="{C38BA3E8-A4D3-4B55-9E75-CA22370D9C65}" type="pres">
      <dgm:prSet presAssocID="{82BD579D-9161-407F-8E6E-A63DA8FFC11A}" presName="sibTrans" presStyleLbl="sibTrans2D1" presStyleIdx="0" presStyleCnt="0"/>
      <dgm:spPr/>
      <dgm:t>
        <a:bodyPr/>
        <a:lstStyle/>
        <a:p>
          <a:endParaRPr lang="en-US"/>
        </a:p>
      </dgm:t>
    </dgm:pt>
    <dgm:pt modelId="{482EEDF8-E139-42B2-8E85-54626194C934}" type="pres">
      <dgm:prSet presAssocID="{40F25EF2-C1EB-4207-907C-BB053DC53106}" presName="compNode" presStyleCnt="0"/>
      <dgm:spPr/>
    </dgm:pt>
    <dgm:pt modelId="{A402079C-FC3E-4196-B60F-EBD31E0D8AF5}" type="pres">
      <dgm:prSet presAssocID="{40F25EF2-C1EB-4207-907C-BB053DC53106}" presName="node" presStyleLbl="node1" presStyleIdx="2" presStyleCnt="4">
        <dgm:presLayoutVars>
          <dgm:bulletEnabled val="1"/>
        </dgm:presLayoutVars>
      </dgm:prSet>
      <dgm:spPr/>
      <dgm:t>
        <a:bodyPr/>
        <a:lstStyle/>
        <a:p>
          <a:endParaRPr lang="en-US"/>
        </a:p>
      </dgm:t>
    </dgm:pt>
    <dgm:pt modelId="{B92ECC92-56D9-45B6-8943-71ACBF39B9D8}" type="pres">
      <dgm:prSet presAssocID="{40F25EF2-C1EB-4207-907C-BB053DC53106}" presName="invisiNode" presStyleLbl="node1" presStyleIdx="2" presStyleCnt="4"/>
      <dgm:spPr/>
    </dgm:pt>
    <dgm:pt modelId="{99AD355F-954A-4828-BEAC-9B25DBC4349D}" type="pres">
      <dgm:prSet presAssocID="{40F25EF2-C1EB-4207-907C-BB053DC53106}" presName="imagNode" presStyleLbl="fgImgPlace1" presStyleIdx="2" presStyleCnt="4"/>
      <dgm:spPr>
        <a:blipFill rotWithShape="1">
          <a:blip xmlns:r="http://schemas.openxmlformats.org/officeDocument/2006/relationships" r:embed="rId3"/>
          <a:stretch>
            <a:fillRect/>
          </a:stretch>
        </a:blipFill>
      </dgm:spPr>
    </dgm:pt>
    <dgm:pt modelId="{B12743E0-604B-47D3-B3AF-46FD5CC805F3}" type="pres">
      <dgm:prSet presAssocID="{96158737-E795-494D-B1CE-CADB6464D87B}" presName="sibTrans" presStyleLbl="sibTrans2D1" presStyleIdx="0" presStyleCnt="0"/>
      <dgm:spPr/>
      <dgm:t>
        <a:bodyPr/>
        <a:lstStyle/>
        <a:p>
          <a:endParaRPr lang="en-US"/>
        </a:p>
      </dgm:t>
    </dgm:pt>
    <dgm:pt modelId="{06CEF1C6-A6ED-4203-883E-7E8D5BA9F20E}" type="pres">
      <dgm:prSet presAssocID="{31406B01-27A0-47E5-BAFF-1F96144C83BB}" presName="compNode" presStyleCnt="0"/>
      <dgm:spPr/>
    </dgm:pt>
    <dgm:pt modelId="{FE519599-3CE0-4C63-B05E-2BD35718BD2C}" type="pres">
      <dgm:prSet presAssocID="{31406B01-27A0-47E5-BAFF-1F96144C83BB}" presName="node" presStyleLbl="node1" presStyleIdx="3" presStyleCnt="4">
        <dgm:presLayoutVars>
          <dgm:bulletEnabled val="1"/>
        </dgm:presLayoutVars>
      </dgm:prSet>
      <dgm:spPr/>
      <dgm:t>
        <a:bodyPr/>
        <a:lstStyle/>
        <a:p>
          <a:endParaRPr lang="en-US"/>
        </a:p>
      </dgm:t>
    </dgm:pt>
    <dgm:pt modelId="{1F741E09-CBC1-448F-AFF3-8D0C31A4914E}" type="pres">
      <dgm:prSet presAssocID="{31406B01-27A0-47E5-BAFF-1F96144C83BB}" presName="invisiNode" presStyleLbl="node1" presStyleIdx="3" presStyleCnt="4"/>
      <dgm:spPr/>
    </dgm:pt>
    <dgm:pt modelId="{D921843C-BBA9-4FE4-8A27-513C30213CA1}" type="pres">
      <dgm:prSet presAssocID="{31406B01-27A0-47E5-BAFF-1F96144C83BB}" presName="imagNode" presStyleLbl="fgImgPlace1" presStyleIdx="3" presStyleCnt="4"/>
      <dgm:spPr>
        <a:blipFill rotWithShape="1">
          <a:blip xmlns:r="http://schemas.openxmlformats.org/officeDocument/2006/relationships" r:embed="rId4"/>
          <a:stretch>
            <a:fillRect/>
          </a:stretch>
        </a:blipFill>
      </dgm:spPr>
    </dgm:pt>
  </dgm:ptLst>
  <dgm:cxnLst>
    <dgm:cxn modelId="{5870C07C-8E4F-4DF6-9A40-C15631A79CCE}" type="presOf" srcId="{96158737-E795-494D-B1CE-CADB6464D87B}" destId="{B12743E0-604B-47D3-B3AF-46FD5CC805F3}" srcOrd="0" destOrd="0" presId="urn:microsoft.com/office/officeart/2005/8/layout/pList2"/>
    <dgm:cxn modelId="{1239E245-2B01-4DBA-806F-02E933214127}" srcId="{8EDB019C-5F85-4001-869A-85122E08E938}" destId="{31406B01-27A0-47E5-BAFF-1F96144C83BB}" srcOrd="3" destOrd="0" parTransId="{CBE7E812-DA6A-472E-A38F-6E0B99B1E6A4}" sibTransId="{8B071DAD-89A1-48CB-8328-DC4C1EB38C26}"/>
    <dgm:cxn modelId="{04006063-4AF4-46BC-A56E-1198B6CD2CB0}" type="presOf" srcId="{40F25EF2-C1EB-4207-907C-BB053DC53106}" destId="{A402079C-FC3E-4196-B60F-EBD31E0D8AF5}" srcOrd="0" destOrd="0" presId="urn:microsoft.com/office/officeart/2005/8/layout/pList2"/>
    <dgm:cxn modelId="{FA8CE68F-428C-498F-BC8B-25F045C40E73}" type="presOf" srcId="{8EDB019C-5F85-4001-869A-85122E08E938}" destId="{71B7D2DD-C35F-457D-B057-F8548D174B5D}" srcOrd="0" destOrd="0" presId="urn:microsoft.com/office/officeart/2005/8/layout/pList2"/>
    <dgm:cxn modelId="{0AA46569-472E-4B4D-87F9-2E0F009B7A20}" type="presOf" srcId="{BC14BB5C-11EF-4523-97CD-27B72D3D65A8}" destId="{AC6D8495-0B5F-40A3-B89D-73AF43C45C0D}" srcOrd="0" destOrd="0" presId="urn:microsoft.com/office/officeart/2005/8/layout/pList2"/>
    <dgm:cxn modelId="{B2EAA15D-F6D7-4539-AEB8-B50BE4C866C7}" type="presOf" srcId="{DAC29251-8742-4FB1-B564-7C8CB54FDB1F}" destId="{3237591D-8FA7-4883-8AC5-694A7CE0360F}" srcOrd="0" destOrd="0" presId="urn:microsoft.com/office/officeart/2005/8/layout/pList2"/>
    <dgm:cxn modelId="{905DF3F9-C1C0-42BD-9F92-BE47D618C7D9}" srcId="{8EDB019C-5F85-4001-869A-85122E08E938}" destId="{40F25EF2-C1EB-4207-907C-BB053DC53106}" srcOrd="2" destOrd="0" parTransId="{C5947857-5F33-4EA4-9B50-F351A48A730B}" sibTransId="{96158737-E795-494D-B1CE-CADB6464D87B}"/>
    <dgm:cxn modelId="{B9E1D8D3-CB7D-4CA2-801A-EC072AD5263C}" srcId="{8EDB019C-5F85-4001-869A-85122E08E938}" destId="{DAC29251-8742-4FB1-B564-7C8CB54FDB1F}" srcOrd="0" destOrd="0" parTransId="{3F053DA8-E338-4BF7-8A52-2AD5F915AE9A}" sibTransId="{BC14BB5C-11EF-4523-97CD-27B72D3D65A8}"/>
    <dgm:cxn modelId="{BCAE4FA5-CA8F-4099-B965-B9821146F0CE}" srcId="{8EDB019C-5F85-4001-869A-85122E08E938}" destId="{04047A97-2C25-4912-A468-3C94F66AF7FA}" srcOrd="1" destOrd="0" parTransId="{3CC15D7B-99B5-44BC-B13E-B731D355C36E}" sibTransId="{82BD579D-9161-407F-8E6E-A63DA8FFC11A}"/>
    <dgm:cxn modelId="{10EC0E68-FEBF-4437-A0E7-892D58218169}" type="presOf" srcId="{31406B01-27A0-47E5-BAFF-1F96144C83BB}" destId="{FE519599-3CE0-4C63-B05E-2BD35718BD2C}" srcOrd="0" destOrd="0" presId="urn:microsoft.com/office/officeart/2005/8/layout/pList2"/>
    <dgm:cxn modelId="{DCDF67F7-EAF8-4515-B680-FC228086D509}" type="presOf" srcId="{82BD579D-9161-407F-8E6E-A63DA8FFC11A}" destId="{C38BA3E8-A4D3-4B55-9E75-CA22370D9C65}" srcOrd="0" destOrd="0" presId="urn:microsoft.com/office/officeart/2005/8/layout/pList2"/>
    <dgm:cxn modelId="{56078E7D-AE18-465D-9410-CB1389480AB4}" type="presOf" srcId="{04047A97-2C25-4912-A468-3C94F66AF7FA}" destId="{E69DA79F-75ED-4A53-998A-0F2F3BE3CF86}" srcOrd="0" destOrd="0" presId="urn:microsoft.com/office/officeart/2005/8/layout/pList2"/>
    <dgm:cxn modelId="{36EE8713-5518-4FF0-90A6-802B1B687071}" type="presParOf" srcId="{71B7D2DD-C35F-457D-B057-F8548D174B5D}" destId="{581A337D-8FF2-440F-AFA6-D92F71A2E755}" srcOrd="0" destOrd="0" presId="urn:microsoft.com/office/officeart/2005/8/layout/pList2"/>
    <dgm:cxn modelId="{35208FC8-697A-41C9-9ECA-DC39078B15D3}" type="presParOf" srcId="{71B7D2DD-C35F-457D-B057-F8548D174B5D}" destId="{AB85700A-1B80-43C5-B369-31D2F1E0B8F6}" srcOrd="1" destOrd="0" presId="urn:microsoft.com/office/officeart/2005/8/layout/pList2"/>
    <dgm:cxn modelId="{3F8C02A0-9FAD-43D7-84A1-0AFA882793AE}" type="presParOf" srcId="{AB85700A-1B80-43C5-B369-31D2F1E0B8F6}" destId="{2E2BE9BC-C90F-43EE-908E-48C786996BBA}" srcOrd="0" destOrd="0" presId="urn:microsoft.com/office/officeart/2005/8/layout/pList2"/>
    <dgm:cxn modelId="{375E8F96-EDDF-4D5F-B13B-AB8CD6595B2B}" type="presParOf" srcId="{2E2BE9BC-C90F-43EE-908E-48C786996BBA}" destId="{3237591D-8FA7-4883-8AC5-694A7CE0360F}" srcOrd="0" destOrd="0" presId="urn:microsoft.com/office/officeart/2005/8/layout/pList2"/>
    <dgm:cxn modelId="{B1BE64C4-21B8-4121-B286-2A5DF6DBA87E}" type="presParOf" srcId="{2E2BE9BC-C90F-43EE-908E-48C786996BBA}" destId="{05E5674B-D447-4858-9D73-BD280FBC4AC3}" srcOrd="1" destOrd="0" presId="urn:microsoft.com/office/officeart/2005/8/layout/pList2"/>
    <dgm:cxn modelId="{632418F1-8543-4AF8-8529-83FD36EA6278}" type="presParOf" srcId="{2E2BE9BC-C90F-43EE-908E-48C786996BBA}" destId="{67C9C6CC-8BC1-4A75-ACCF-DFD6DD8C20B2}" srcOrd="2" destOrd="0" presId="urn:microsoft.com/office/officeart/2005/8/layout/pList2"/>
    <dgm:cxn modelId="{AF702643-CC55-4338-B798-53CDE38B2EC4}" type="presParOf" srcId="{AB85700A-1B80-43C5-B369-31D2F1E0B8F6}" destId="{AC6D8495-0B5F-40A3-B89D-73AF43C45C0D}" srcOrd="1" destOrd="0" presId="urn:microsoft.com/office/officeart/2005/8/layout/pList2"/>
    <dgm:cxn modelId="{88E59E71-2A1A-4C16-93A5-3408A6A3281D}" type="presParOf" srcId="{AB85700A-1B80-43C5-B369-31D2F1E0B8F6}" destId="{D98FB566-163E-49E7-9912-2AA7E9EC4EA8}" srcOrd="2" destOrd="0" presId="urn:microsoft.com/office/officeart/2005/8/layout/pList2"/>
    <dgm:cxn modelId="{C6367D09-EA7D-4D0D-AEDC-2F2826EAEB91}" type="presParOf" srcId="{D98FB566-163E-49E7-9912-2AA7E9EC4EA8}" destId="{E69DA79F-75ED-4A53-998A-0F2F3BE3CF86}" srcOrd="0" destOrd="0" presId="urn:microsoft.com/office/officeart/2005/8/layout/pList2"/>
    <dgm:cxn modelId="{A34DD3F4-04D3-4E59-8E39-B887723AB58E}" type="presParOf" srcId="{D98FB566-163E-49E7-9912-2AA7E9EC4EA8}" destId="{04127212-848F-4C2B-9FC7-F0D8384DCF1D}" srcOrd="1" destOrd="0" presId="urn:microsoft.com/office/officeart/2005/8/layout/pList2"/>
    <dgm:cxn modelId="{34725AB2-CBAA-40C1-8031-FB3855797BBC}" type="presParOf" srcId="{D98FB566-163E-49E7-9912-2AA7E9EC4EA8}" destId="{F1A4DED1-5908-422D-8EA4-181B301537BD}" srcOrd="2" destOrd="0" presId="urn:microsoft.com/office/officeart/2005/8/layout/pList2"/>
    <dgm:cxn modelId="{136FE0B8-5156-46DF-AD4F-E44D2AC00470}" type="presParOf" srcId="{AB85700A-1B80-43C5-B369-31D2F1E0B8F6}" destId="{C38BA3E8-A4D3-4B55-9E75-CA22370D9C65}" srcOrd="3" destOrd="0" presId="urn:microsoft.com/office/officeart/2005/8/layout/pList2"/>
    <dgm:cxn modelId="{CE5FD4DE-23FB-455E-8FA6-26F7EBB3FAE1}" type="presParOf" srcId="{AB85700A-1B80-43C5-B369-31D2F1E0B8F6}" destId="{482EEDF8-E139-42B2-8E85-54626194C934}" srcOrd="4" destOrd="0" presId="urn:microsoft.com/office/officeart/2005/8/layout/pList2"/>
    <dgm:cxn modelId="{E3EE969C-2700-4D9B-A836-72DD8A65D5B6}" type="presParOf" srcId="{482EEDF8-E139-42B2-8E85-54626194C934}" destId="{A402079C-FC3E-4196-B60F-EBD31E0D8AF5}" srcOrd="0" destOrd="0" presId="urn:microsoft.com/office/officeart/2005/8/layout/pList2"/>
    <dgm:cxn modelId="{C7B012C7-D508-4F96-BF43-77A2ECD3BC13}" type="presParOf" srcId="{482EEDF8-E139-42B2-8E85-54626194C934}" destId="{B92ECC92-56D9-45B6-8943-71ACBF39B9D8}" srcOrd="1" destOrd="0" presId="urn:microsoft.com/office/officeart/2005/8/layout/pList2"/>
    <dgm:cxn modelId="{0FF61F24-CA4E-492C-A153-2F2B691A8592}" type="presParOf" srcId="{482EEDF8-E139-42B2-8E85-54626194C934}" destId="{99AD355F-954A-4828-BEAC-9B25DBC4349D}" srcOrd="2" destOrd="0" presId="urn:microsoft.com/office/officeart/2005/8/layout/pList2"/>
    <dgm:cxn modelId="{D4C3EF66-EC87-41FF-8693-90DE2EB71136}" type="presParOf" srcId="{AB85700A-1B80-43C5-B369-31D2F1E0B8F6}" destId="{B12743E0-604B-47D3-B3AF-46FD5CC805F3}" srcOrd="5" destOrd="0" presId="urn:microsoft.com/office/officeart/2005/8/layout/pList2"/>
    <dgm:cxn modelId="{E59176B6-EFF1-483B-AC11-6EF20AFD52F0}" type="presParOf" srcId="{AB85700A-1B80-43C5-B369-31D2F1E0B8F6}" destId="{06CEF1C6-A6ED-4203-883E-7E8D5BA9F20E}" srcOrd="6" destOrd="0" presId="urn:microsoft.com/office/officeart/2005/8/layout/pList2"/>
    <dgm:cxn modelId="{832B98EF-0A5A-44F8-BBA8-06107A8E3687}" type="presParOf" srcId="{06CEF1C6-A6ED-4203-883E-7E8D5BA9F20E}" destId="{FE519599-3CE0-4C63-B05E-2BD35718BD2C}" srcOrd="0" destOrd="0" presId="urn:microsoft.com/office/officeart/2005/8/layout/pList2"/>
    <dgm:cxn modelId="{9F46F15F-3BCB-48EF-9A9D-6685091FA918}" type="presParOf" srcId="{06CEF1C6-A6ED-4203-883E-7E8D5BA9F20E}" destId="{1F741E09-CBC1-448F-AFF3-8D0C31A4914E}" srcOrd="1" destOrd="0" presId="urn:microsoft.com/office/officeart/2005/8/layout/pList2"/>
    <dgm:cxn modelId="{E1FE6C39-267B-445B-9A40-725C54EC8868}" type="presParOf" srcId="{06CEF1C6-A6ED-4203-883E-7E8D5BA9F20E}" destId="{D921843C-BBA9-4FE4-8A27-513C30213C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69191D9A-2A62-464D-85CE-5FF9ED9F6AB6}" type="parTrans" cxnId="{E7ED393F-66FC-4FE0-B532-636F8812829B}">
      <dgm:prSet/>
      <dgm:spPr/>
      <dgm:t>
        <a:bodyPr/>
        <a:lstStyle/>
        <a:p>
          <a:endParaRPr lang="en-US"/>
        </a:p>
      </dgm:t>
    </dgm:pt>
    <dgm:pt modelId="{86C8B920-FE6B-4E52-B970-0D3EF02016B9}" type="sibTrans" cxnId="{E7ED393F-66FC-4FE0-B532-636F8812829B}">
      <dgm:prSet/>
      <dgm:spPr/>
      <dgm:t>
        <a:bodyPr/>
        <a:lstStyle/>
        <a:p>
          <a:endParaRPr lang="en-US"/>
        </a:p>
      </dgm:t>
    </dgm:pt>
    <dgm:pt modelId="{4384EBB2-5EFC-416A-AE5A-216468814F01}">
      <dgm:prSet phldrT="[Text]"/>
      <dgm:spPr/>
      <dgm:t>
        <a:bodyPr/>
        <a:lstStyle/>
        <a:p>
          <a:r>
            <a:rPr lang="en-US" dirty="0" smtClean="0"/>
            <a:t>Letter from Employer/DWS confirming completion of OJT</a:t>
          </a:r>
          <a:endParaRPr lang="en-US" dirty="0"/>
        </a:p>
      </dgm:t>
    </dgm:pt>
    <dgm:pt modelId="{94D814BD-C33C-435A-8DAA-FE140AB9BC74}" type="parTrans" cxnId="{0F834869-120E-4AE0-8B03-052F45D80505}">
      <dgm:prSet/>
      <dgm:spPr/>
      <dgm:t>
        <a:bodyPr/>
        <a:lstStyle/>
        <a:p>
          <a:endParaRPr lang="en-US"/>
        </a:p>
      </dgm:t>
    </dgm:pt>
    <dgm:pt modelId="{22434D9B-5550-4D34-B55F-5C4E3A5D44FF}" type="sibTrans" cxnId="{0F834869-120E-4AE0-8B03-052F45D80505}">
      <dgm:prSet/>
      <dgm:spPr/>
      <dgm:t>
        <a:bodyPr/>
        <a:lstStyle/>
        <a:p>
          <a:endParaRPr lang="en-US"/>
        </a:p>
      </dgm:t>
    </dgm:pt>
    <dgm:pt modelId="{6BC0166C-8416-4E8D-8141-A28AA069C9D0}">
      <dgm:prSet phldrT="[Text]"/>
      <dgm:spPr/>
      <dgm:t>
        <a:bodyPr/>
        <a:lstStyle/>
        <a:p>
          <a:r>
            <a:rPr lang="en-US" dirty="0" smtClean="0"/>
            <a:t>Documentation confirming completion of internship/apprenticeship</a:t>
          </a:r>
          <a:endParaRPr lang="en-US" dirty="0"/>
        </a:p>
      </dgm:t>
    </dgm:pt>
    <dgm:pt modelId="{C3F38170-FCDF-42FA-88C6-7FF140408C0C}" type="parTrans" cxnId="{B92F3029-1A3A-436A-B99A-A18E8B53A780}">
      <dgm:prSet/>
      <dgm:spPr/>
      <dgm:t>
        <a:bodyPr/>
        <a:lstStyle/>
        <a:p>
          <a:endParaRPr lang="en-US"/>
        </a:p>
      </dgm:t>
    </dgm:pt>
    <dgm:pt modelId="{3B446B70-99DB-4823-A513-2AEE28051D33}" type="sibTrans" cxnId="{B92F3029-1A3A-436A-B99A-A18E8B53A780}">
      <dgm:prSet/>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3F2C8C34-2F28-4C99-A765-8A9A58269050}">
      <dgm:prSet phldrT="[Text]"/>
      <dgm:spPr/>
      <dgm:t>
        <a:bodyPr/>
        <a:lstStyle/>
        <a:p>
          <a:r>
            <a:rPr lang="en-US" smtClean="0"/>
            <a:t>Pay stubs/statement of earnings</a:t>
          </a:r>
          <a:endParaRPr lang="en-US" dirty="0"/>
        </a:p>
      </dgm:t>
    </dgm:pt>
    <dgm:pt modelId="{29F761E8-E035-46FF-889A-08429A9B2674}" type="parTrans" cxnId="{DDBE38E1-3495-498E-A674-2D422228EEE1}">
      <dgm:prSet/>
      <dgm:spPr/>
    </dgm:pt>
    <dgm:pt modelId="{BC8B3DC4-1305-4868-8BF5-4C3C558C0336}" type="sibTrans" cxnId="{DDBE38E1-3495-498E-A674-2D422228EEE1}">
      <dgm:prSet/>
      <dgm:spPr/>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AD9FBC0D-0551-4319-B2CE-29FE3C511455}" type="pres">
      <dgm:prSet presAssocID="{4384EBB2-5EFC-416A-AE5A-216468814F01}" presName="Child1" presStyleLbl="revTx" presStyleIdx="0" presStyleCnt="3">
        <dgm:presLayoutVars>
          <dgm:chMax val="0"/>
          <dgm:chPref val="0"/>
          <dgm:bulletEnabled val="1"/>
        </dgm:presLayoutVars>
      </dgm:prSet>
      <dgm:spPr/>
      <dgm:t>
        <a:bodyPr/>
        <a:lstStyle/>
        <a:p>
          <a:endParaRPr lang="en-US"/>
        </a:p>
      </dgm:t>
    </dgm:pt>
    <dgm:pt modelId="{97B99F78-F5BB-429F-9267-7087F0663852}" type="pres">
      <dgm:prSet presAssocID="{3F2C8C34-2F28-4C99-A765-8A9A58269050}" presName="Image2" presStyleCnt="0"/>
      <dgm:spPr/>
    </dgm:pt>
    <dgm:pt modelId="{6B60CB72-6E3B-4906-8CAA-FC6BF10E510D}" type="pres">
      <dgm:prSet presAssocID="{3F2C8C34-2F28-4C99-A765-8A9A58269050}"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FB085AF4-04CD-4DF5-B7C5-20F4D98C0BF8}" type="pres">
      <dgm:prSet presAssocID="{3F2C8C34-2F28-4C99-A765-8A9A58269050}" presName="Child2" presStyleLbl="revTx" presStyleIdx="1" presStyleCnt="3">
        <dgm:presLayoutVars>
          <dgm:chMax val="0"/>
          <dgm:chPref val="0"/>
          <dgm:bulletEnabled val="1"/>
        </dgm:presLayoutVars>
      </dgm:prSet>
      <dgm:spPr/>
      <dgm:t>
        <a:bodyPr/>
        <a:lstStyle/>
        <a:p>
          <a:endParaRPr lang="en-US"/>
        </a:p>
      </dgm:t>
    </dgm:pt>
    <dgm:pt modelId="{3DA582EC-CDBD-49B3-AC98-3695BD9CC9AF}" type="pres">
      <dgm:prSet presAssocID="{6BC0166C-8416-4E8D-8141-A28AA069C9D0}" presName="Image3" presStyleCnt="0"/>
      <dgm:spPr/>
    </dgm:pt>
    <dgm:pt modelId="{416FEA6D-A850-473A-95A4-F4FDE568FBCB}" type="pres">
      <dgm:prSet presAssocID="{6BC0166C-8416-4E8D-8141-A28AA069C9D0}"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dgm:spPr>
      <dgm:t>
        <a:bodyPr/>
        <a:lstStyle/>
        <a:p>
          <a:endParaRPr lang="en-US"/>
        </a:p>
      </dgm:t>
    </dgm:pt>
    <dgm:pt modelId="{82E423FD-F7AC-42CF-AA08-51BEE1F1DB40}" type="pres">
      <dgm:prSet presAssocID="{6BC0166C-8416-4E8D-8141-A28AA069C9D0}" presName="Child3" presStyleLbl="revTx" presStyleIdx="2" presStyleCnt="3">
        <dgm:presLayoutVars>
          <dgm:chMax val="0"/>
          <dgm:chPref val="0"/>
          <dgm:bulletEnabled val="1"/>
        </dgm:presLayoutVars>
      </dgm:prSet>
      <dgm:spPr/>
      <dgm:t>
        <a:bodyPr/>
        <a:lstStyle/>
        <a:p>
          <a:endParaRPr lang="en-US"/>
        </a:p>
      </dgm:t>
    </dgm:pt>
  </dgm:ptLst>
  <dgm:cxnLst>
    <dgm:cxn modelId="{1EEB0927-7B25-4256-AAE5-568EA5D3C00E}" srcId="{850900C5-CA9A-4D6B-B6AA-56FB55D705CE}" destId="{E6FFD1C7-9087-4759-A538-477BC85AD60F}" srcOrd="1" destOrd="0" parTransId="{A93BDFD3-18FC-4376-A978-09680F165D1B}" sibTransId="{3C8BE551-ACF4-4E09-BB0B-752AB96FF6A6}"/>
    <dgm:cxn modelId="{3D43F2B0-FAFF-450C-AFB8-A993E2AAB0F0}" type="presOf" srcId="{4384EBB2-5EFC-416A-AE5A-216468814F01}" destId="{AD9FBC0D-0551-4319-B2CE-29FE3C511455}" srcOrd="0" destOrd="0" presId="urn:microsoft.com/office/officeart/2011/layout/RadialPictureList"/>
    <dgm:cxn modelId="{B92F3029-1A3A-436A-B99A-A18E8B53A780}" srcId="{08629A18-47E8-4982-BD70-42A69CE05CE2}" destId="{6BC0166C-8416-4E8D-8141-A28AA069C9D0}" srcOrd="2" destOrd="0" parTransId="{C3F38170-FCDF-42FA-88C6-7FF140408C0C}" sibTransId="{3B446B70-99DB-4823-A513-2AEE28051D33}"/>
    <dgm:cxn modelId="{DDBE38E1-3495-498E-A674-2D422228EEE1}" srcId="{08629A18-47E8-4982-BD70-42A69CE05CE2}" destId="{3F2C8C34-2F28-4C99-A765-8A9A58269050}" srcOrd="1" destOrd="0" parTransId="{29F761E8-E035-46FF-889A-08429A9B2674}" sibTransId="{BC8B3DC4-1305-4868-8BF5-4C3C558C0336}"/>
    <dgm:cxn modelId="{9E516D82-C60A-48B8-9ACC-ECEC6D4EB95E}" type="presOf" srcId="{08629A18-47E8-4982-BD70-42A69CE05CE2}" destId="{EE3B0A5C-5005-4323-83B7-AD2A56B73960}"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5765C0C0-C802-4C17-80DD-C5EE9E78198C}" type="presOf" srcId="{6BC0166C-8416-4E8D-8141-A28AA069C9D0}" destId="{82E423FD-F7AC-42CF-AA08-51BEE1F1DB40}" srcOrd="0" destOrd="0" presId="urn:microsoft.com/office/officeart/2011/layout/RadialPictureList"/>
    <dgm:cxn modelId="{C7EDED92-47A0-4BB8-A25E-F0A285D50199}" type="presOf" srcId="{3F2C8C34-2F28-4C99-A765-8A9A58269050}" destId="{FB085AF4-04CD-4DF5-B7C5-20F4D98C0BF8}" srcOrd="0" destOrd="0" presId="urn:microsoft.com/office/officeart/2011/layout/RadialPictureList"/>
    <dgm:cxn modelId="{73B1FEDE-02E1-488C-AE21-073C4D826296}" type="presOf" srcId="{850900C5-CA9A-4D6B-B6AA-56FB55D705CE}" destId="{CD7E9866-0E20-4DFF-B0DA-3E8ECE2A2542}" srcOrd="0" destOrd="0" presId="urn:microsoft.com/office/officeart/2011/layout/RadialPictureList"/>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5C49E19B-85D7-45A2-988A-F68E910F5DF6}" type="presParOf" srcId="{CD7E9866-0E20-4DFF-B0DA-3E8ECE2A2542}" destId="{97B99F78-F5BB-429F-9267-7087F0663852}" srcOrd="4" destOrd="0" presId="urn:microsoft.com/office/officeart/2011/layout/RadialPictureList"/>
    <dgm:cxn modelId="{56A92B06-432D-44B3-8261-F6E6DA271E4D}" type="presParOf" srcId="{97B99F78-F5BB-429F-9267-7087F0663852}" destId="{6B60CB72-6E3B-4906-8CAA-FC6BF10E510D}" srcOrd="0" destOrd="0" presId="urn:microsoft.com/office/officeart/2011/layout/RadialPictureList"/>
    <dgm:cxn modelId="{57DC5B58-7864-40C3-A16B-3B90A8E9BE32}" type="presParOf" srcId="{CD7E9866-0E20-4DFF-B0DA-3E8ECE2A2542}" destId="{FB085AF4-04CD-4DF5-B7C5-20F4D98C0BF8}" srcOrd="5" destOrd="0" presId="urn:microsoft.com/office/officeart/2011/layout/RadialPictureList"/>
    <dgm:cxn modelId="{A1074FAB-6993-4C3A-84B2-2D3869C927EA}" type="presParOf" srcId="{CD7E9866-0E20-4DFF-B0DA-3E8ECE2A2542}" destId="{3DA582EC-CDBD-49B3-AC98-3695BD9CC9AF}" srcOrd="6" destOrd="0" presId="urn:microsoft.com/office/officeart/2011/layout/RadialPictureList"/>
    <dgm:cxn modelId="{8E6A00F2-C66D-4A1E-A211-01258C54E2CB}" type="presParOf" srcId="{3DA582EC-CDBD-49B3-AC98-3695BD9CC9AF}" destId="{416FEA6D-A850-473A-95A4-F4FDE568FBCB}" srcOrd="0" destOrd="0" presId="urn:microsoft.com/office/officeart/2011/layout/RadialPictureList"/>
    <dgm:cxn modelId="{0BF2E57A-FC01-4F0D-A029-6BA9D08089DD}" type="presParOf" srcId="{CD7E9866-0E20-4DFF-B0DA-3E8ECE2A2542}" destId="{82E423FD-F7AC-42CF-AA08-51BEE1F1DB40}"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0900C5-CA9A-4D6B-B6AA-56FB55D705CE}" type="doc">
      <dgm:prSet loTypeId="urn:microsoft.com/office/officeart/2011/layout/RadialPictureList" loCatId="picture" qsTypeId="urn:microsoft.com/office/officeart/2005/8/quickstyle/simple1" qsCatId="simple" csTypeId="urn:microsoft.com/office/officeart/2005/8/colors/accent0_3" csCatId="mainScheme" phldr="1"/>
      <dgm:spPr/>
      <dgm:t>
        <a:bodyPr/>
        <a:lstStyle/>
        <a:p>
          <a:endParaRPr lang="en-US"/>
        </a:p>
      </dgm:t>
    </dgm:pt>
    <dgm:pt modelId="{08629A18-47E8-4982-BD70-42A69CE05CE2}">
      <dgm:prSet phldrT="[Text]"/>
      <dgm:spPr/>
      <dgm:t>
        <a:bodyPr/>
        <a:lstStyle/>
        <a:p>
          <a:r>
            <a:rPr lang="en-US" dirty="0" smtClean="0"/>
            <a:t>Evidence Required</a:t>
          </a:r>
          <a:endParaRPr lang="en-US" dirty="0"/>
        </a:p>
      </dgm:t>
    </dgm:pt>
    <dgm:pt modelId="{69191D9A-2A62-464D-85CE-5FF9ED9F6AB6}" type="parTrans" cxnId="{E7ED393F-66FC-4FE0-B532-636F8812829B}">
      <dgm:prSet/>
      <dgm:spPr/>
      <dgm:t>
        <a:bodyPr/>
        <a:lstStyle/>
        <a:p>
          <a:endParaRPr lang="en-US"/>
        </a:p>
      </dgm:t>
    </dgm:pt>
    <dgm:pt modelId="{86C8B920-FE6B-4E52-B970-0D3EF02016B9}" type="sibTrans" cxnId="{E7ED393F-66FC-4FE0-B532-636F8812829B}">
      <dgm:prSet/>
      <dgm:spPr/>
      <dgm:t>
        <a:bodyPr/>
        <a:lstStyle/>
        <a:p>
          <a:endParaRPr lang="en-US"/>
        </a:p>
      </dgm:t>
    </dgm:pt>
    <dgm:pt modelId="{4384EBB2-5EFC-416A-AE5A-216468814F01}">
      <dgm:prSet phldrT="[Text]"/>
      <dgm:spPr/>
      <dgm:t>
        <a:bodyPr/>
        <a:lstStyle/>
        <a:p>
          <a:r>
            <a:rPr lang="en-US" dirty="0" smtClean="0"/>
            <a:t>Copy of licensure earned</a:t>
          </a:r>
          <a:endParaRPr lang="en-US" dirty="0"/>
        </a:p>
      </dgm:t>
    </dgm:pt>
    <dgm:pt modelId="{94D814BD-C33C-435A-8DAA-FE140AB9BC74}" type="parTrans" cxnId="{0F834869-120E-4AE0-8B03-052F45D80505}">
      <dgm:prSet/>
      <dgm:spPr/>
      <dgm:t>
        <a:bodyPr/>
        <a:lstStyle/>
        <a:p>
          <a:endParaRPr lang="en-US"/>
        </a:p>
      </dgm:t>
    </dgm:pt>
    <dgm:pt modelId="{22434D9B-5550-4D34-B55F-5C4E3A5D44FF}" type="sibTrans" cxnId="{0F834869-120E-4AE0-8B03-052F45D80505}">
      <dgm:prSet/>
      <dgm:spPr/>
      <dgm:t>
        <a:bodyPr/>
        <a:lstStyle/>
        <a:p>
          <a:endParaRPr lang="en-US"/>
        </a:p>
      </dgm:t>
    </dgm:pt>
    <dgm:pt modelId="{6BC0166C-8416-4E8D-8141-A28AA069C9D0}">
      <dgm:prSet phldrT="[Text]"/>
      <dgm:spPr/>
      <dgm:t>
        <a:bodyPr/>
        <a:lstStyle/>
        <a:p>
          <a:r>
            <a:rPr lang="en-US" dirty="0" smtClean="0"/>
            <a:t>Letter from employer/trainer confirming passing of a technical exam</a:t>
          </a:r>
          <a:endParaRPr lang="en-US" dirty="0"/>
        </a:p>
      </dgm:t>
    </dgm:pt>
    <dgm:pt modelId="{C3F38170-FCDF-42FA-88C6-7FF140408C0C}" type="parTrans" cxnId="{B92F3029-1A3A-436A-B99A-A18E8B53A780}">
      <dgm:prSet/>
      <dgm:spPr/>
      <dgm:t>
        <a:bodyPr/>
        <a:lstStyle/>
        <a:p>
          <a:endParaRPr lang="en-US"/>
        </a:p>
      </dgm:t>
    </dgm:pt>
    <dgm:pt modelId="{3B446B70-99DB-4823-A513-2AEE28051D33}" type="sibTrans" cxnId="{B92F3029-1A3A-436A-B99A-A18E8B53A780}">
      <dgm:prSet/>
      <dgm:spPr/>
      <dgm:t>
        <a:bodyPr/>
        <a:lstStyle/>
        <a:p>
          <a:endParaRPr lang="en-US"/>
        </a:p>
      </dgm:t>
    </dgm:pt>
    <dgm:pt modelId="{E6FFD1C7-9087-4759-A538-477BC85AD60F}">
      <dgm:prSet phldrT="[Text]"/>
      <dgm:spPr/>
      <dgm:t>
        <a:bodyPr/>
        <a:lstStyle/>
        <a:p>
          <a:endParaRPr lang="en-US" dirty="0"/>
        </a:p>
      </dgm:t>
    </dgm:pt>
    <dgm:pt modelId="{A93BDFD3-18FC-4376-A978-09680F165D1B}" type="parTrans" cxnId="{1EEB0927-7B25-4256-AAE5-568EA5D3C00E}">
      <dgm:prSet/>
      <dgm:spPr/>
      <dgm:t>
        <a:bodyPr/>
        <a:lstStyle/>
        <a:p>
          <a:endParaRPr lang="en-US"/>
        </a:p>
      </dgm:t>
    </dgm:pt>
    <dgm:pt modelId="{3C8BE551-ACF4-4E09-BB0B-752AB96FF6A6}" type="sibTrans" cxnId="{1EEB0927-7B25-4256-AAE5-568EA5D3C00E}">
      <dgm:prSet/>
      <dgm:spPr/>
      <dgm:t>
        <a:bodyPr/>
        <a:lstStyle/>
        <a:p>
          <a:endParaRPr lang="en-US"/>
        </a:p>
      </dgm:t>
    </dgm:pt>
    <dgm:pt modelId="{CD7E9866-0E20-4DFF-B0DA-3E8ECE2A2542}" type="pres">
      <dgm:prSet presAssocID="{850900C5-CA9A-4D6B-B6AA-56FB55D705CE}" presName="Name0" presStyleCnt="0">
        <dgm:presLayoutVars>
          <dgm:chMax val="1"/>
          <dgm:chPref val="1"/>
          <dgm:dir/>
          <dgm:resizeHandles/>
        </dgm:presLayoutVars>
      </dgm:prSet>
      <dgm:spPr/>
      <dgm:t>
        <a:bodyPr/>
        <a:lstStyle/>
        <a:p>
          <a:endParaRPr lang="en-US"/>
        </a:p>
      </dgm:t>
    </dgm:pt>
    <dgm:pt modelId="{EE3B0A5C-5005-4323-83B7-AD2A56B73960}" type="pres">
      <dgm:prSet presAssocID="{08629A18-47E8-4982-BD70-42A69CE05CE2}" presName="Parent" presStyleLbl="node1" presStyleIdx="0" presStyleCnt="2">
        <dgm:presLayoutVars>
          <dgm:chMax val="4"/>
          <dgm:chPref val="3"/>
        </dgm:presLayoutVars>
      </dgm:prSet>
      <dgm:spPr/>
      <dgm:t>
        <a:bodyPr/>
        <a:lstStyle/>
        <a:p>
          <a:endParaRPr lang="en-US"/>
        </a:p>
      </dgm:t>
    </dgm:pt>
    <dgm:pt modelId="{660FF26E-A3EA-46D7-A234-0C0C4197A61E}" type="pres">
      <dgm:prSet presAssocID="{4384EBB2-5EFC-416A-AE5A-216468814F01}" presName="Accent" presStyleLbl="node1" presStyleIdx="1" presStyleCnt="2"/>
      <dgm:spPr/>
    </dgm:pt>
    <dgm:pt modelId="{FF6DBE8A-381A-4757-8CBA-4E855EF7684B}" type="pres">
      <dgm:prSet presAssocID="{4384EBB2-5EFC-416A-AE5A-216468814F01}" presName="Image1"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AD9FBC0D-0551-4319-B2CE-29FE3C511455}" type="pres">
      <dgm:prSet presAssocID="{4384EBB2-5EFC-416A-AE5A-216468814F01}" presName="Child1" presStyleLbl="revTx" presStyleIdx="0" presStyleCnt="2">
        <dgm:presLayoutVars>
          <dgm:chMax val="0"/>
          <dgm:chPref val="0"/>
          <dgm:bulletEnabled val="1"/>
        </dgm:presLayoutVars>
      </dgm:prSet>
      <dgm:spPr/>
      <dgm:t>
        <a:bodyPr/>
        <a:lstStyle/>
        <a:p>
          <a:endParaRPr lang="en-US"/>
        </a:p>
      </dgm:t>
    </dgm:pt>
    <dgm:pt modelId="{8927D72A-A96C-4D86-A50E-082D95D9E5C8}" type="pres">
      <dgm:prSet presAssocID="{6BC0166C-8416-4E8D-8141-A28AA069C9D0}" presName="Image2" presStyleCnt="0"/>
      <dgm:spPr/>
    </dgm:pt>
    <dgm:pt modelId="{416FEA6D-A850-473A-95A4-F4FDE568FBCB}" type="pres">
      <dgm:prSet presAssocID="{6BC0166C-8416-4E8D-8141-A28AA069C9D0}" presName="Imag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4DCAAE5-28AD-4457-81BC-701E8E59A0A7}" type="pres">
      <dgm:prSet presAssocID="{6BC0166C-8416-4E8D-8141-A28AA069C9D0}" presName="Child2" presStyleLbl="revTx" presStyleIdx="1" presStyleCnt="2">
        <dgm:presLayoutVars>
          <dgm:chMax val="0"/>
          <dgm:chPref val="0"/>
          <dgm:bulletEnabled val="1"/>
        </dgm:presLayoutVars>
      </dgm:prSet>
      <dgm:spPr/>
      <dgm:t>
        <a:bodyPr/>
        <a:lstStyle/>
        <a:p>
          <a:endParaRPr lang="en-US"/>
        </a:p>
      </dgm:t>
    </dgm:pt>
  </dgm:ptLst>
  <dgm:cxnLst>
    <dgm:cxn modelId="{1EEB0927-7B25-4256-AAE5-568EA5D3C00E}" srcId="{850900C5-CA9A-4D6B-B6AA-56FB55D705CE}" destId="{E6FFD1C7-9087-4759-A538-477BC85AD60F}" srcOrd="1" destOrd="0" parTransId="{A93BDFD3-18FC-4376-A978-09680F165D1B}" sibTransId="{3C8BE551-ACF4-4E09-BB0B-752AB96FF6A6}"/>
    <dgm:cxn modelId="{3D43F2B0-FAFF-450C-AFB8-A993E2AAB0F0}" type="presOf" srcId="{4384EBB2-5EFC-416A-AE5A-216468814F01}" destId="{AD9FBC0D-0551-4319-B2CE-29FE3C511455}" srcOrd="0" destOrd="0" presId="urn:microsoft.com/office/officeart/2011/layout/RadialPictureList"/>
    <dgm:cxn modelId="{B92F3029-1A3A-436A-B99A-A18E8B53A780}" srcId="{08629A18-47E8-4982-BD70-42A69CE05CE2}" destId="{6BC0166C-8416-4E8D-8141-A28AA069C9D0}" srcOrd="1" destOrd="0" parTransId="{C3F38170-FCDF-42FA-88C6-7FF140408C0C}" sibTransId="{3B446B70-99DB-4823-A513-2AEE28051D33}"/>
    <dgm:cxn modelId="{9E516D82-C60A-48B8-9ACC-ECEC6D4EB95E}" type="presOf" srcId="{08629A18-47E8-4982-BD70-42A69CE05CE2}" destId="{EE3B0A5C-5005-4323-83B7-AD2A56B73960}" srcOrd="0" destOrd="0" presId="urn:microsoft.com/office/officeart/2011/layout/RadialPictureList"/>
    <dgm:cxn modelId="{0F834869-120E-4AE0-8B03-052F45D80505}" srcId="{08629A18-47E8-4982-BD70-42A69CE05CE2}" destId="{4384EBB2-5EFC-416A-AE5A-216468814F01}" srcOrd="0" destOrd="0" parTransId="{94D814BD-C33C-435A-8DAA-FE140AB9BC74}" sibTransId="{22434D9B-5550-4D34-B55F-5C4E3A5D44FF}"/>
    <dgm:cxn modelId="{7D5C1945-4A98-4760-B035-0F8E033ADD38}" type="presOf" srcId="{6BC0166C-8416-4E8D-8141-A28AA069C9D0}" destId="{84DCAAE5-28AD-4457-81BC-701E8E59A0A7}" srcOrd="0" destOrd="0" presId="urn:microsoft.com/office/officeart/2011/layout/RadialPictureList"/>
    <dgm:cxn modelId="{73B1FEDE-02E1-488C-AE21-073C4D826296}" type="presOf" srcId="{850900C5-CA9A-4D6B-B6AA-56FB55D705CE}" destId="{CD7E9866-0E20-4DFF-B0DA-3E8ECE2A2542}" srcOrd="0" destOrd="0" presId="urn:microsoft.com/office/officeart/2011/layout/RadialPictureList"/>
    <dgm:cxn modelId="{E7ED393F-66FC-4FE0-B532-636F8812829B}" srcId="{850900C5-CA9A-4D6B-B6AA-56FB55D705CE}" destId="{08629A18-47E8-4982-BD70-42A69CE05CE2}" srcOrd="0" destOrd="0" parTransId="{69191D9A-2A62-464D-85CE-5FF9ED9F6AB6}" sibTransId="{86C8B920-FE6B-4E52-B970-0D3EF02016B9}"/>
    <dgm:cxn modelId="{6F88C8AB-2A9E-4883-9051-02A1EA59BF54}" type="presParOf" srcId="{CD7E9866-0E20-4DFF-B0DA-3E8ECE2A2542}" destId="{EE3B0A5C-5005-4323-83B7-AD2A56B73960}" srcOrd="0" destOrd="0" presId="urn:microsoft.com/office/officeart/2011/layout/RadialPictureList"/>
    <dgm:cxn modelId="{02376AAA-7655-489E-8D84-11F1E8B9F56F}" type="presParOf" srcId="{CD7E9866-0E20-4DFF-B0DA-3E8ECE2A2542}" destId="{660FF26E-A3EA-46D7-A234-0C0C4197A61E}" srcOrd="1" destOrd="0" presId="urn:microsoft.com/office/officeart/2011/layout/RadialPictureList"/>
    <dgm:cxn modelId="{9AAA0DE6-DE71-4A6C-90F2-2C101B8DE327}" type="presParOf" srcId="{CD7E9866-0E20-4DFF-B0DA-3E8ECE2A2542}" destId="{FF6DBE8A-381A-4757-8CBA-4E855EF7684B}" srcOrd="2" destOrd="0" presId="urn:microsoft.com/office/officeart/2011/layout/RadialPictureList"/>
    <dgm:cxn modelId="{F3877844-549E-42E7-8A18-A539CC501769}" type="presParOf" srcId="{CD7E9866-0E20-4DFF-B0DA-3E8ECE2A2542}" destId="{AD9FBC0D-0551-4319-B2CE-29FE3C511455}" srcOrd="3" destOrd="0" presId="urn:microsoft.com/office/officeart/2011/layout/RadialPictureList"/>
    <dgm:cxn modelId="{C376CE01-1F1A-4A6B-93FF-83CE78D7412A}" type="presParOf" srcId="{CD7E9866-0E20-4DFF-B0DA-3E8ECE2A2542}" destId="{8927D72A-A96C-4D86-A50E-082D95D9E5C8}" srcOrd="4" destOrd="0" presId="urn:microsoft.com/office/officeart/2011/layout/RadialPictureList"/>
    <dgm:cxn modelId="{77C51998-2AED-4A54-8E71-9E65A261256E}" type="presParOf" srcId="{8927D72A-A96C-4D86-A50E-082D95D9E5C8}" destId="{416FEA6D-A850-473A-95A4-F4FDE568FBCB}" srcOrd="0" destOrd="0" presId="urn:microsoft.com/office/officeart/2011/layout/RadialPictureList"/>
    <dgm:cxn modelId="{C91FA4C8-8F23-4492-AE16-75E7538E93B5}" type="presParOf" srcId="{CD7E9866-0E20-4DFF-B0DA-3E8ECE2A2542}" destId="{84DCAAE5-28AD-4457-81BC-701E8E59A0A7}" srcOrd="5"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D6E43B-D608-4B21-B5A2-C6159D5CCCF6}"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n-US"/>
        </a:p>
      </dgm:t>
    </dgm:pt>
    <dgm:pt modelId="{36A7E006-061C-4889-822A-8A9FBB61ABBD}">
      <dgm:prSet phldrT="[Text]"/>
      <dgm:spPr/>
      <dgm:t>
        <a:bodyPr/>
        <a:lstStyle/>
        <a:p>
          <a:r>
            <a:rPr lang="en-US" dirty="0" smtClean="0"/>
            <a:t>Local Program Follow Up</a:t>
          </a:r>
          <a:endParaRPr lang="en-US" dirty="0"/>
        </a:p>
      </dgm:t>
    </dgm:pt>
    <dgm:pt modelId="{F0E038B3-C8BE-4D7C-A7ED-00328BD7B9A2}" type="parTrans" cxnId="{3943CF73-05F0-454F-B178-546839989331}">
      <dgm:prSet/>
      <dgm:spPr/>
      <dgm:t>
        <a:bodyPr/>
        <a:lstStyle/>
        <a:p>
          <a:endParaRPr lang="en-US"/>
        </a:p>
      </dgm:t>
    </dgm:pt>
    <dgm:pt modelId="{738B3091-258F-4A35-B96D-1FF1516F128D}" type="sibTrans" cxnId="{3943CF73-05F0-454F-B178-546839989331}">
      <dgm:prSet/>
      <dgm:spPr/>
      <dgm:t>
        <a:bodyPr/>
        <a:lstStyle/>
        <a:p>
          <a:endParaRPr lang="en-US"/>
        </a:p>
      </dgm:t>
    </dgm:pt>
    <dgm:pt modelId="{BF46B3D7-0180-4B12-9BD2-D4D1EC799F68}">
      <dgm:prSet phldrT="[Text]"/>
      <dgm:spPr/>
      <dgm:t>
        <a:bodyPr/>
        <a:lstStyle/>
        <a:p>
          <a:r>
            <a:rPr lang="en-US" dirty="0" smtClean="0"/>
            <a:t>State Data Match</a:t>
          </a:r>
          <a:endParaRPr lang="en-US" dirty="0"/>
        </a:p>
      </dgm:t>
    </dgm:pt>
    <dgm:pt modelId="{B49EE005-7B0B-4839-A30D-A955800C2B50}" type="parTrans" cxnId="{6A049873-49D7-4CD5-A602-785755F32E45}">
      <dgm:prSet/>
      <dgm:spPr/>
      <dgm:t>
        <a:bodyPr/>
        <a:lstStyle/>
        <a:p>
          <a:endParaRPr lang="en-US"/>
        </a:p>
      </dgm:t>
    </dgm:pt>
    <dgm:pt modelId="{1B9CF653-12E4-4980-B57F-C38392AD42E0}" type="sibTrans" cxnId="{6A049873-49D7-4CD5-A602-785755F32E45}">
      <dgm:prSet/>
      <dgm:spPr/>
      <dgm:t>
        <a:bodyPr/>
        <a:lstStyle/>
        <a:p>
          <a:endParaRPr lang="en-US"/>
        </a:p>
      </dgm:t>
    </dgm:pt>
    <dgm:pt modelId="{966E24CC-D372-4B57-BE92-68229C04B7EB}">
      <dgm:prSet phldrT="[Text]"/>
      <dgm:spPr/>
      <dgm:t>
        <a:bodyPr/>
        <a:lstStyle/>
        <a:p>
          <a:r>
            <a:rPr lang="en-US" dirty="0" smtClean="0"/>
            <a:t>Surveying</a:t>
          </a:r>
          <a:endParaRPr lang="en-US" dirty="0"/>
        </a:p>
      </dgm:t>
    </dgm:pt>
    <dgm:pt modelId="{EADE5CAF-88BF-41AD-874B-B0771BF38BD1}" type="parTrans" cxnId="{1EDEC469-35AE-4355-BEA8-7505D47A535A}">
      <dgm:prSet/>
      <dgm:spPr/>
      <dgm:t>
        <a:bodyPr/>
        <a:lstStyle/>
        <a:p>
          <a:endParaRPr lang="en-US"/>
        </a:p>
      </dgm:t>
    </dgm:pt>
    <dgm:pt modelId="{3FDC81F3-5ECB-4B94-A2CB-99434D93CCCF}" type="sibTrans" cxnId="{1EDEC469-35AE-4355-BEA8-7505D47A535A}">
      <dgm:prSet/>
      <dgm:spPr/>
      <dgm:t>
        <a:bodyPr/>
        <a:lstStyle/>
        <a:p>
          <a:endParaRPr lang="en-US"/>
        </a:p>
      </dgm:t>
    </dgm:pt>
    <dgm:pt modelId="{8A8D1BF2-B779-4ABB-96F9-49E28C4E4CDF}">
      <dgm:prSet phldrT="[Text]">
        <dgm:style>
          <a:lnRef idx="1">
            <a:schemeClr val="accent5"/>
          </a:lnRef>
          <a:fillRef idx="2">
            <a:schemeClr val="accent5"/>
          </a:fillRef>
          <a:effectRef idx="1">
            <a:schemeClr val="accent5"/>
          </a:effectRef>
          <a:fontRef idx="minor">
            <a:schemeClr val="dk1"/>
          </a:fontRef>
        </dgm:style>
      </dgm:prSet>
      <dgm:spPr/>
      <dgm:t>
        <a:bodyPr/>
        <a:lstStyle/>
        <a:p>
          <a:r>
            <a:rPr lang="en-US" dirty="0" smtClean="0"/>
            <a:t>Students with no SSN &amp; Special Populations</a:t>
          </a:r>
          <a:endParaRPr lang="en-US" dirty="0"/>
        </a:p>
      </dgm:t>
    </dgm:pt>
    <dgm:pt modelId="{4E7C9741-2126-4EF5-A57C-59FFA728A507}" type="parTrans" cxnId="{FE9A0D2E-8A41-46D3-B1AA-BC03964919AC}">
      <dgm:prSet/>
      <dgm:spPr/>
      <dgm:t>
        <a:bodyPr/>
        <a:lstStyle/>
        <a:p>
          <a:endParaRPr lang="en-US"/>
        </a:p>
      </dgm:t>
    </dgm:pt>
    <dgm:pt modelId="{E2C23251-C562-417F-B911-CC5D8B75FA05}" type="sibTrans" cxnId="{FE9A0D2E-8A41-46D3-B1AA-BC03964919AC}">
      <dgm:prSet/>
      <dgm:spPr/>
      <dgm:t>
        <a:bodyPr/>
        <a:lstStyle/>
        <a:p>
          <a:endParaRPr lang="en-US"/>
        </a:p>
      </dgm:t>
    </dgm:pt>
    <dgm:pt modelId="{32826194-1A8B-41AE-8CE8-7A752671188E}" type="pres">
      <dgm:prSet presAssocID="{A8D6E43B-D608-4B21-B5A2-C6159D5CCCF6}" presName="Name0" presStyleCnt="0">
        <dgm:presLayoutVars>
          <dgm:dir/>
          <dgm:animOne val="branch"/>
          <dgm:animLvl val="lvl"/>
        </dgm:presLayoutVars>
      </dgm:prSet>
      <dgm:spPr/>
      <dgm:t>
        <a:bodyPr/>
        <a:lstStyle/>
        <a:p>
          <a:endParaRPr lang="en-US"/>
        </a:p>
      </dgm:t>
    </dgm:pt>
    <dgm:pt modelId="{5CFEB889-6643-494C-B466-2958E96FAD38}" type="pres">
      <dgm:prSet presAssocID="{36A7E006-061C-4889-822A-8A9FBB61ABBD}" presName="chaos" presStyleCnt="0"/>
      <dgm:spPr/>
    </dgm:pt>
    <dgm:pt modelId="{2FECE080-DDB7-4C81-BC42-2307C912694E}" type="pres">
      <dgm:prSet presAssocID="{36A7E006-061C-4889-822A-8A9FBB61ABBD}" presName="parTx1" presStyleLbl="revTx" presStyleIdx="0" presStyleCnt="3"/>
      <dgm:spPr/>
      <dgm:t>
        <a:bodyPr/>
        <a:lstStyle/>
        <a:p>
          <a:endParaRPr lang="en-US"/>
        </a:p>
      </dgm:t>
    </dgm:pt>
    <dgm:pt modelId="{2502A7DC-B40D-4F24-9D7D-EB7BABCDDC4F}" type="pres">
      <dgm:prSet presAssocID="{36A7E006-061C-4889-822A-8A9FBB61ABBD}" presName="desTx1" presStyleLbl="revTx" presStyleIdx="1" presStyleCnt="3">
        <dgm:presLayoutVars>
          <dgm:bulletEnabled val="1"/>
        </dgm:presLayoutVars>
      </dgm:prSet>
      <dgm:spPr/>
      <dgm:t>
        <a:bodyPr/>
        <a:lstStyle/>
        <a:p>
          <a:endParaRPr lang="en-US"/>
        </a:p>
      </dgm:t>
    </dgm:pt>
    <dgm:pt modelId="{9747E697-6FCD-476F-BBE3-AF4467DB0C6D}" type="pres">
      <dgm:prSet presAssocID="{36A7E006-061C-4889-822A-8A9FBB61ABBD}" presName="c1" presStyleLbl="node1" presStyleIdx="0" presStyleCnt="19"/>
      <dgm:spPr/>
    </dgm:pt>
    <dgm:pt modelId="{761E7202-DC58-4F40-AFBC-E6B5CF60E414}" type="pres">
      <dgm:prSet presAssocID="{36A7E006-061C-4889-822A-8A9FBB61ABBD}" presName="c2" presStyleLbl="node1" presStyleIdx="1" presStyleCnt="19"/>
      <dgm:spPr/>
    </dgm:pt>
    <dgm:pt modelId="{9F0F0BEE-DCAB-4677-9E67-1B188B8BCF6C}" type="pres">
      <dgm:prSet presAssocID="{36A7E006-061C-4889-822A-8A9FBB61ABBD}" presName="c3" presStyleLbl="node1" presStyleIdx="2" presStyleCnt="19"/>
      <dgm:spPr/>
    </dgm:pt>
    <dgm:pt modelId="{B8600DCE-3DD0-4D7A-A2EB-E7628FFCC682}" type="pres">
      <dgm:prSet presAssocID="{36A7E006-061C-4889-822A-8A9FBB61ABBD}" presName="c4" presStyleLbl="node1" presStyleIdx="3" presStyleCnt="19"/>
      <dgm:spPr/>
    </dgm:pt>
    <dgm:pt modelId="{39C0D594-3394-466C-B8A2-C458F9240912}" type="pres">
      <dgm:prSet presAssocID="{36A7E006-061C-4889-822A-8A9FBB61ABBD}" presName="c5" presStyleLbl="node1" presStyleIdx="4" presStyleCnt="19"/>
      <dgm:spPr/>
    </dgm:pt>
    <dgm:pt modelId="{B7281936-22FE-4697-A33C-54CE2085DF65}" type="pres">
      <dgm:prSet presAssocID="{36A7E006-061C-4889-822A-8A9FBB61ABBD}" presName="c6" presStyleLbl="node1" presStyleIdx="5" presStyleCnt="19"/>
      <dgm:spPr/>
    </dgm:pt>
    <dgm:pt modelId="{CAFF99B8-92C5-4D74-B9CC-86A0A479A293}" type="pres">
      <dgm:prSet presAssocID="{36A7E006-061C-4889-822A-8A9FBB61ABBD}" presName="c7" presStyleLbl="node1" presStyleIdx="6" presStyleCnt="19"/>
      <dgm:spPr/>
    </dgm:pt>
    <dgm:pt modelId="{AD10C7DD-5ADA-4181-B102-1BDD07BBA0C0}" type="pres">
      <dgm:prSet presAssocID="{36A7E006-061C-4889-822A-8A9FBB61ABBD}" presName="c8" presStyleLbl="node1" presStyleIdx="7" presStyleCnt="19"/>
      <dgm:spPr/>
    </dgm:pt>
    <dgm:pt modelId="{743A9F84-D357-4B4F-AFE1-178F2D2E8589}" type="pres">
      <dgm:prSet presAssocID="{36A7E006-061C-4889-822A-8A9FBB61ABBD}" presName="c9" presStyleLbl="node1" presStyleIdx="8" presStyleCnt="19"/>
      <dgm:spPr/>
    </dgm:pt>
    <dgm:pt modelId="{F9252A95-B4B1-4BCA-AD7B-04BF76202285}" type="pres">
      <dgm:prSet presAssocID="{36A7E006-061C-4889-822A-8A9FBB61ABBD}" presName="c10" presStyleLbl="node1" presStyleIdx="9" presStyleCnt="19"/>
      <dgm:spPr/>
    </dgm:pt>
    <dgm:pt modelId="{3992EF32-E1F4-411E-8729-7AEE040E85D1}" type="pres">
      <dgm:prSet presAssocID="{36A7E006-061C-4889-822A-8A9FBB61ABBD}" presName="c11" presStyleLbl="node1" presStyleIdx="10" presStyleCnt="19"/>
      <dgm:spPr/>
    </dgm:pt>
    <dgm:pt modelId="{58345F69-655B-4E04-8A5B-C69260004133}" type="pres">
      <dgm:prSet presAssocID="{36A7E006-061C-4889-822A-8A9FBB61ABBD}" presName="c12" presStyleLbl="node1" presStyleIdx="11" presStyleCnt="19"/>
      <dgm:spPr/>
    </dgm:pt>
    <dgm:pt modelId="{0F673407-E9F0-4E2E-B211-5F1D9ECF09CE}" type="pres">
      <dgm:prSet presAssocID="{36A7E006-061C-4889-822A-8A9FBB61ABBD}" presName="c13" presStyleLbl="node1" presStyleIdx="12" presStyleCnt="19"/>
      <dgm:spPr/>
    </dgm:pt>
    <dgm:pt modelId="{58151965-C62F-4999-B02E-58DB64E2DC5E}" type="pres">
      <dgm:prSet presAssocID="{36A7E006-061C-4889-822A-8A9FBB61ABBD}" presName="c14" presStyleLbl="node1" presStyleIdx="13" presStyleCnt="19"/>
      <dgm:spPr/>
    </dgm:pt>
    <dgm:pt modelId="{8B56CA06-27B3-4096-9B72-775DB314E089}" type="pres">
      <dgm:prSet presAssocID="{36A7E006-061C-4889-822A-8A9FBB61ABBD}" presName="c15" presStyleLbl="node1" presStyleIdx="14" presStyleCnt="19"/>
      <dgm:spPr/>
    </dgm:pt>
    <dgm:pt modelId="{97B8F46D-5D35-4ACA-B44E-73FE3F5EA136}" type="pres">
      <dgm:prSet presAssocID="{36A7E006-061C-4889-822A-8A9FBB61ABBD}" presName="c16" presStyleLbl="node1" presStyleIdx="15" presStyleCnt="19"/>
      <dgm:spPr/>
    </dgm:pt>
    <dgm:pt modelId="{96A800C1-FD87-4030-8D9D-9E1BE69ADF92}" type="pres">
      <dgm:prSet presAssocID="{36A7E006-061C-4889-822A-8A9FBB61ABBD}" presName="c17" presStyleLbl="node1" presStyleIdx="16" presStyleCnt="19"/>
      <dgm:spPr/>
    </dgm:pt>
    <dgm:pt modelId="{62B8E546-F402-4F39-956B-9CD98DD50C85}" type="pres">
      <dgm:prSet presAssocID="{36A7E006-061C-4889-822A-8A9FBB61ABBD}" presName="c18" presStyleLbl="node1" presStyleIdx="17" presStyleCnt="19"/>
      <dgm:spPr/>
    </dgm:pt>
    <dgm:pt modelId="{75233759-A66C-42DC-A102-D44D9557F16D}" type="pres">
      <dgm:prSet presAssocID="{738B3091-258F-4A35-B96D-1FF1516F128D}" presName="chevronComposite1" presStyleCnt="0"/>
      <dgm:spPr/>
    </dgm:pt>
    <dgm:pt modelId="{3FA6DB2C-6096-437F-BDDC-2B417AA6F9EA}" type="pres">
      <dgm:prSet presAssocID="{738B3091-258F-4A35-B96D-1FF1516F128D}" presName="chevron1" presStyleLbl="sibTrans2D1" presStyleIdx="0" presStyleCnt="2"/>
      <dgm:spPr/>
    </dgm:pt>
    <dgm:pt modelId="{39A320E5-889D-42FB-8314-3C4F826D7CA1}" type="pres">
      <dgm:prSet presAssocID="{738B3091-258F-4A35-B96D-1FF1516F128D}" presName="spChevron1" presStyleCnt="0"/>
      <dgm:spPr/>
    </dgm:pt>
    <dgm:pt modelId="{1825B9F8-9A95-4D18-98A6-12F52941C799}" type="pres">
      <dgm:prSet presAssocID="{738B3091-258F-4A35-B96D-1FF1516F128D}" presName="overlap" presStyleCnt="0"/>
      <dgm:spPr/>
    </dgm:pt>
    <dgm:pt modelId="{B2B4CEAC-5745-4370-A571-29C88D56BF29}" type="pres">
      <dgm:prSet presAssocID="{738B3091-258F-4A35-B96D-1FF1516F128D}" presName="chevronComposite2" presStyleCnt="0"/>
      <dgm:spPr/>
    </dgm:pt>
    <dgm:pt modelId="{DD8A2D4E-9215-4F1B-972F-CD7F3D45F1EE}" type="pres">
      <dgm:prSet presAssocID="{738B3091-258F-4A35-B96D-1FF1516F128D}" presName="chevron2" presStyleLbl="sibTrans2D1" presStyleIdx="1" presStyleCnt="2"/>
      <dgm:spPr/>
    </dgm:pt>
    <dgm:pt modelId="{F813C3A2-4D1B-45CE-8B65-5BF5FBF7433F}" type="pres">
      <dgm:prSet presAssocID="{738B3091-258F-4A35-B96D-1FF1516F128D}" presName="spChevron2" presStyleCnt="0"/>
      <dgm:spPr/>
    </dgm:pt>
    <dgm:pt modelId="{F3C6B794-E32A-4743-9C90-9CA62453C4CB}" type="pres">
      <dgm:prSet presAssocID="{966E24CC-D372-4B57-BE92-68229C04B7EB}" presName="last" presStyleCnt="0"/>
      <dgm:spPr/>
    </dgm:pt>
    <dgm:pt modelId="{9E07912A-82A7-4860-9A24-1D4E70F3811F}" type="pres">
      <dgm:prSet presAssocID="{966E24CC-D372-4B57-BE92-68229C04B7EB}" presName="circleTx" presStyleLbl="node1" presStyleIdx="18" presStyleCnt="19"/>
      <dgm:spPr/>
      <dgm:t>
        <a:bodyPr/>
        <a:lstStyle/>
        <a:p>
          <a:endParaRPr lang="en-US"/>
        </a:p>
      </dgm:t>
    </dgm:pt>
    <dgm:pt modelId="{9AAA17A7-9FAA-4C8B-9EDA-9D6F60430F43}" type="pres">
      <dgm:prSet presAssocID="{966E24CC-D372-4B57-BE92-68229C04B7EB}" presName="desTxN" presStyleLbl="revTx" presStyleIdx="2" presStyleCnt="3">
        <dgm:presLayoutVars>
          <dgm:bulletEnabled val="1"/>
        </dgm:presLayoutVars>
      </dgm:prSet>
      <dgm:spPr/>
      <dgm:t>
        <a:bodyPr/>
        <a:lstStyle/>
        <a:p>
          <a:endParaRPr lang="en-US"/>
        </a:p>
      </dgm:t>
    </dgm:pt>
    <dgm:pt modelId="{5AC740F3-FD89-40A5-85F7-526878C7DC04}" type="pres">
      <dgm:prSet presAssocID="{966E24CC-D372-4B57-BE92-68229C04B7EB}" presName="spN" presStyleCnt="0"/>
      <dgm:spPr/>
    </dgm:pt>
  </dgm:ptLst>
  <dgm:cxnLst>
    <dgm:cxn modelId="{17070F64-67C2-4C9E-9A87-65E22FF723BE}" type="presOf" srcId="{8A8D1BF2-B779-4ABB-96F9-49E28C4E4CDF}" destId="{9AAA17A7-9FAA-4C8B-9EDA-9D6F60430F43}" srcOrd="0" destOrd="0" presId="urn:microsoft.com/office/officeart/2009/3/layout/RandomtoResultProcess"/>
    <dgm:cxn modelId="{AF87CC1B-3F40-40AC-B207-B87C5218061C}" type="presOf" srcId="{A8D6E43B-D608-4B21-B5A2-C6159D5CCCF6}" destId="{32826194-1A8B-41AE-8CE8-7A752671188E}" srcOrd="0" destOrd="0" presId="urn:microsoft.com/office/officeart/2009/3/layout/RandomtoResultProcess"/>
    <dgm:cxn modelId="{FDD3FB3A-56B4-4663-8E35-B0C9F3D2BFE8}" type="presOf" srcId="{BF46B3D7-0180-4B12-9BD2-D4D1EC799F68}" destId="{2502A7DC-B40D-4F24-9D7D-EB7BABCDDC4F}" srcOrd="0" destOrd="0" presId="urn:microsoft.com/office/officeart/2009/3/layout/RandomtoResultProcess"/>
    <dgm:cxn modelId="{6A049873-49D7-4CD5-A602-785755F32E45}" srcId="{36A7E006-061C-4889-822A-8A9FBB61ABBD}" destId="{BF46B3D7-0180-4B12-9BD2-D4D1EC799F68}" srcOrd="0" destOrd="0" parTransId="{B49EE005-7B0B-4839-A30D-A955800C2B50}" sibTransId="{1B9CF653-12E4-4980-B57F-C38392AD42E0}"/>
    <dgm:cxn modelId="{1EDEC469-35AE-4355-BEA8-7505D47A535A}" srcId="{A8D6E43B-D608-4B21-B5A2-C6159D5CCCF6}" destId="{966E24CC-D372-4B57-BE92-68229C04B7EB}" srcOrd="1" destOrd="0" parTransId="{EADE5CAF-88BF-41AD-874B-B0771BF38BD1}" sibTransId="{3FDC81F3-5ECB-4B94-A2CB-99434D93CCCF}"/>
    <dgm:cxn modelId="{FE9A0D2E-8A41-46D3-B1AA-BC03964919AC}" srcId="{966E24CC-D372-4B57-BE92-68229C04B7EB}" destId="{8A8D1BF2-B779-4ABB-96F9-49E28C4E4CDF}" srcOrd="0" destOrd="0" parTransId="{4E7C9741-2126-4EF5-A57C-59FFA728A507}" sibTransId="{E2C23251-C562-417F-B911-CC5D8B75FA05}"/>
    <dgm:cxn modelId="{50859CE5-10E3-4A59-A873-DF29728C9CDE}" type="presOf" srcId="{36A7E006-061C-4889-822A-8A9FBB61ABBD}" destId="{2FECE080-DDB7-4C81-BC42-2307C912694E}" srcOrd="0" destOrd="0" presId="urn:microsoft.com/office/officeart/2009/3/layout/RandomtoResultProcess"/>
    <dgm:cxn modelId="{71612288-8904-4261-80C4-5C0A041342C4}" type="presOf" srcId="{966E24CC-D372-4B57-BE92-68229C04B7EB}" destId="{9E07912A-82A7-4860-9A24-1D4E70F3811F}" srcOrd="0" destOrd="0" presId="urn:microsoft.com/office/officeart/2009/3/layout/RandomtoResultProcess"/>
    <dgm:cxn modelId="{3943CF73-05F0-454F-B178-546839989331}" srcId="{A8D6E43B-D608-4B21-B5A2-C6159D5CCCF6}" destId="{36A7E006-061C-4889-822A-8A9FBB61ABBD}" srcOrd="0" destOrd="0" parTransId="{F0E038B3-C8BE-4D7C-A7ED-00328BD7B9A2}" sibTransId="{738B3091-258F-4A35-B96D-1FF1516F128D}"/>
    <dgm:cxn modelId="{CA0DB027-3C66-4482-AF56-ABE14C9019AE}" type="presParOf" srcId="{32826194-1A8B-41AE-8CE8-7A752671188E}" destId="{5CFEB889-6643-494C-B466-2958E96FAD38}" srcOrd="0" destOrd="0" presId="urn:microsoft.com/office/officeart/2009/3/layout/RandomtoResultProcess"/>
    <dgm:cxn modelId="{377FD29E-AF70-4DBC-B299-08AECA04174F}" type="presParOf" srcId="{5CFEB889-6643-494C-B466-2958E96FAD38}" destId="{2FECE080-DDB7-4C81-BC42-2307C912694E}" srcOrd="0" destOrd="0" presId="urn:microsoft.com/office/officeart/2009/3/layout/RandomtoResultProcess"/>
    <dgm:cxn modelId="{EAAD748C-406A-4C82-B760-BEBEE1AFB245}" type="presParOf" srcId="{5CFEB889-6643-494C-B466-2958E96FAD38}" destId="{2502A7DC-B40D-4F24-9D7D-EB7BABCDDC4F}" srcOrd="1" destOrd="0" presId="urn:microsoft.com/office/officeart/2009/3/layout/RandomtoResultProcess"/>
    <dgm:cxn modelId="{F43545AA-4742-4FC1-90BB-D7DF61A872EF}" type="presParOf" srcId="{5CFEB889-6643-494C-B466-2958E96FAD38}" destId="{9747E697-6FCD-476F-BBE3-AF4467DB0C6D}" srcOrd="2" destOrd="0" presId="urn:microsoft.com/office/officeart/2009/3/layout/RandomtoResultProcess"/>
    <dgm:cxn modelId="{CCD03FC8-5D43-4F9C-830E-1D2D8177F7C4}" type="presParOf" srcId="{5CFEB889-6643-494C-B466-2958E96FAD38}" destId="{761E7202-DC58-4F40-AFBC-E6B5CF60E414}" srcOrd="3" destOrd="0" presId="urn:microsoft.com/office/officeart/2009/3/layout/RandomtoResultProcess"/>
    <dgm:cxn modelId="{FE5FCE1F-4D50-4408-9A46-628EB775F277}" type="presParOf" srcId="{5CFEB889-6643-494C-B466-2958E96FAD38}" destId="{9F0F0BEE-DCAB-4677-9E67-1B188B8BCF6C}" srcOrd="4" destOrd="0" presId="urn:microsoft.com/office/officeart/2009/3/layout/RandomtoResultProcess"/>
    <dgm:cxn modelId="{473448DD-23DC-479E-BFC7-0533D11896F8}" type="presParOf" srcId="{5CFEB889-6643-494C-B466-2958E96FAD38}" destId="{B8600DCE-3DD0-4D7A-A2EB-E7628FFCC682}" srcOrd="5" destOrd="0" presId="urn:microsoft.com/office/officeart/2009/3/layout/RandomtoResultProcess"/>
    <dgm:cxn modelId="{2691ED5A-B537-46D5-A4C3-BDF21C806AF6}" type="presParOf" srcId="{5CFEB889-6643-494C-B466-2958E96FAD38}" destId="{39C0D594-3394-466C-B8A2-C458F9240912}" srcOrd="6" destOrd="0" presId="urn:microsoft.com/office/officeart/2009/3/layout/RandomtoResultProcess"/>
    <dgm:cxn modelId="{51D190F6-66B7-4D47-8010-1724F0E641E4}" type="presParOf" srcId="{5CFEB889-6643-494C-B466-2958E96FAD38}" destId="{B7281936-22FE-4697-A33C-54CE2085DF65}" srcOrd="7" destOrd="0" presId="urn:microsoft.com/office/officeart/2009/3/layout/RandomtoResultProcess"/>
    <dgm:cxn modelId="{9401A613-11F5-4DFE-8E6F-9123EC2CA052}" type="presParOf" srcId="{5CFEB889-6643-494C-B466-2958E96FAD38}" destId="{CAFF99B8-92C5-4D74-B9CC-86A0A479A293}" srcOrd="8" destOrd="0" presId="urn:microsoft.com/office/officeart/2009/3/layout/RandomtoResultProcess"/>
    <dgm:cxn modelId="{113900ED-6948-4B41-9FBE-E3520B29D6ED}" type="presParOf" srcId="{5CFEB889-6643-494C-B466-2958E96FAD38}" destId="{AD10C7DD-5ADA-4181-B102-1BDD07BBA0C0}" srcOrd="9" destOrd="0" presId="urn:microsoft.com/office/officeart/2009/3/layout/RandomtoResultProcess"/>
    <dgm:cxn modelId="{9AC178D4-53DE-4B6A-AB14-D925B44D5B49}" type="presParOf" srcId="{5CFEB889-6643-494C-B466-2958E96FAD38}" destId="{743A9F84-D357-4B4F-AFE1-178F2D2E8589}" srcOrd="10" destOrd="0" presId="urn:microsoft.com/office/officeart/2009/3/layout/RandomtoResultProcess"/>
    <dgm:cxn modelId="{A9A73E11-936C-46CB-9ECD-7CBD4A26C755}" type="presParOf" srcId="{5CFEB889-6643-494C-B466-2958E96FAD38}" destId="{F9252A95-B4B1-4BCA-AD7B-04BF76202285}" srcOrd="11" destOrd="0" presId="urn:microsoft.com/office/officeart/2009/3/layout/RandomtoResultProcess"/>
    <dgm:cxn modelId="{593E6C1D-1443-4F90-A9CE-5C5AABE89619}" type="presParOf" srcId="{5CFEB889-6643-494C-B466-2958E96FAD38}" destId="{3992EF32-E1F4-411E-8729-7AEE040E85D1}" srcOrd="12" destOrd="0" presId="urn:microsoft.com/office/officeart/2009/3/layout/RandomtoResultProcess"/>
    <dgm:cxn modelId="{F61D6283-AEAE-4DAD-B7C8-8C671E42E820}" type="presParOf" srcId="{5CFEB889-6643-494C-B466-2958E96FAD38}" destId="{58345F69-655B-4E04-8A5B-C69260004133}" srcOrd="13" destOrd="0" presId="urn:microsoft.com/office/officeart/2009/3/layout/RandomtoResultProcess"/>
    <dgm:cxn modelId="{BF159585-9A31-4072-BB29-02FF3E4E810D}" type="presParOf" srcId="{5CFEB889-6643-494C-B466-2958E96FAD38}" destId="{0F673407-E9F0-4E2E-B211-5F1D9ECF09CE}" srcOrd="14" destOrd="0" presId="urn:microsoft.com/office/officeart/2009/3/layout/RandomtoResultProcess"/>
    <dgm:cxn modelId="{C35D2DF9-BC62-49A7-8F30-192B730EAB74}" type="presParOf" srcId="{5CFEB889-6643-494C-B466-2958E96FAD38}" destId="{58151965-C62F-4999-B02E-58DB64E2DC5E}" srcOrd="15" destOrd="0" presId="urn:microsoft.com/office/officeart/2009/3/layout/RandomtoResultProcess"/>
    <dgm:cxn modelId="{9DDF6C17-BC88-427E-8880-D7DBFF2264FE}" type="presParOf" srcId="{5CFEB889-6643-494C-B466-2958E96FAD38}" destId="{8B56CA06-27B3-4096-9B72-775DB314E089}" srcOrd="16" destOrd="0" presId="urn:microsoft.com/office/officeart/2009/3/layout/RandomtoResultProcess"/>
    <dgm:cxn modelId="{093D999E-C4C2-4B93-9038-0311530E083E}" type="presParOf" srcId="{5CFEB889-6643-494C-B466-2958E96FAD38}" destId="{97B8F46D-5D35-4ACA-B44E-73FE3F5EA136}" srcOrd="17" destOrd="0" presId="urn:microsoft.com/office/officeart/2009/3/layout/RandomtoResultProcess"/>
    <dgm:cxn modelId="{5BC7CFEC-5F16-40E9-B986-582E4CF98CEC}" type="presParOf" srcId="{5CFEB889-6643-494C-B466-2958E96FAD38}" destId="{96A800C1-FD87-4030-8D9D-9E1BE69ADF92}" srcOrd="18" destOrd="0" presId="urn:microsoft.com/office/officeart/2009/3/layout/RandomtoResultProcess"/>
    <dgm:cxn modelId="{9F0EDA00-BF40-4EE0-A436-7D962AB13D15}" type="presParOf" srcId="{5CFEB889-6643-494C-B466-2958E96FAD38}" destId="{62B8E546-F402-4F39-956B-9CD98DD50C85}" srcOrd="19" destOrd="0" presId="urn:microsoft.com/office/officeart/2009/3/layout/RandomtoResultProcess"/>
    <dgm:cxn modelId="{7AC12F9C-7F8F-47FF-9BD1-C43F511BA8D5}" type="presParOf" srcId="{32826194-1A8B-41AE-8CE8-7A752671188E}" destId="{75233759-A66C-42DC-A102-D44D9557F16D}" srcOrd="1" destOrd="0" presId="urn:microsoft.com/office/officeart/2009/3/layout/RandomtoResultProcess"/>
    <dgm:cxn modelId="{FDBDFEF5-1907-4768-A3A3-A73ADEFAD0DC}" type="presParOf" srcId="{75233759-A66C-42DC-A102-D44D9557F16D}" destId="{3FA6DB2C-6096-437F-BDDC-2B417AA6F9EA}" srcOrd="0" destOrd="0" presId="urn:microsoft.com/office/officeart/2009/3/layout/RandomtoResultProcess"/>
    <dgm:cxn modelId="{3C269824-201F-4D21-9040-5EC371E692E7}" type="presParOf" srcId="{75233759-A66C-42DC-A102-D44D9557F16D}" destId="{39A320E5-889D-42FB-8314-3C4F826D7CA1}" srcOrd="1" destOrd="0" presId="urn:microsoft.com/office/officeart/2009/3/layout/RandomtoResultProcess"/>
    <dgm:cxn modelId="{6E0B9680-E005-4EAD-AE0C-997FA5EA779E}" type="presParOf" srcId="{32826194-1A8B-41AE-8CE8-7A752671188E}" destId="{1825B9F8-9A95-4D18-98A6-12F52941C799}" srcOrd="2" destOrd="0" presId="urn:microsoft.com/office/officeart/2009/3/layout/RandomtoResultProcess"/>
    <dgm:cxn modelId="{AA761AB2-0177-44A4-9A2F-71B535CC0491}" type="presParOf" srcId="{32826194-1A8B-41AE-8CE8-7A752671188E}" destId="{B2B4CEAC-5745-4370-A571-29C88D56BF29}" srcOrd="3" destOrd="0" presId="urn:microsoft.com/office/officeart/2009/3/layout/RandomtoResultProcess"/>
    <dgm:cxn modelId="{40E1CFEC-FF31-4473-875A-931FE858B2D6}" type="presParOf" srcId="{B2B4CEAC-5745-4370-A571-29C88D56BF29}" destId="{DD8A2D4E-9215-4F1B-972F-CD7F3D45F1EE}" srcOrd="0" destOrd="0" presId="urn:microsoft.com/office/officeart/2009/3/layout/RandomtoResultProcess"/>
    <dgm:cxn modelId="{64BF3B18-D86B-49B6-A610-15469B59B955}" type="presParOf" srcId="{B2B4CEAC-5745-4370-A571-29C88D56BF29}" destId="{F813C3A2-4D1B-45CE-8B65-5BF5FBF7433F}" srcOrd="1" destOrd="0" presId="urn:microsoft.com/office/officeart/2009/3/layout/RandomtoResultProcess"/>
    <dgm:cxn modelId="{ADFCF25C-6868-4CD5-AA61-A1E7A8B01D8A}" type="presParOf" srcId="{32826194-1A8B-41AE-8CE8-7A752671188E}" destId="{F3C6B794-E32A-4743-9C90-9CA62453C4CB}" srcOrd="4" destOrd="0" presId="urn:microsoft.com/office/officeart/2009/3/layout/RandomtoResultProcess"/>
    <dgm:cxn modelId="{15F41421-29E3-4B6E-81AC-CC8AA88F826F}" type="presParOf" srcId="{F3C6B794-E32A-4743-9C90-9CA62453C4CB}" destId="{9E07912A-82A7-4860-9A24-1D4E70F3811F}" srcOrd="0" destOrd="0" presId="urn:microsoft.com/office/officeart/2009/3/layout/RandomtoResultProcess"/>
    <dgm:cxn modelId="{63D93719-8ABE-4445-BD0B-ACBF6F8AFD38}" type="presParOf" srcId="{F3C6B794-E32A-4743-9C90-9CA62453C4CB}" destId="{9AAA17A7-9FAA-4C8B-9EDA-9D6F60430F43}" srcOrd="1" destOrd="0" presId="urn:microsoft.com/office/officeart/2009/3/layout/RandomtoResultProcess"/>
    <dgm:cxn modelId="{0A0E6E65-256D-45ED-B325-C582F8250FE3}" type="presParOf" srcId="{F3C6B794-E32A-4743-9C90-9CA62453C4CB}" destId="{5AC740F3-FD89-40A5-85F7-526878C7DC04}"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73614D-2A4B-48F1-817A-4287143C59BA}" type="doc">
      <dgm:prSet loTypeId="urn:microsoft.com/office/officeart/2005/8/layout/lProcess2" loCatId="list" qsTypeId="urn:microsoft.com/office/officeart/2005/8/quickstyle/simple1" qsCatId="simple" csTypeId="urn:microsoft.com/office/officeart/2005/8/colors/accent3_4" csCatId="accent3" phldr="1"/>
      <dgm:spPr/>
      <dgm:t>
        <a:bodyPr/>
        <a:lstStyle/>
        <a:p>
          <a:endParaRPr lang="en-US"/>
        </a:p>
      </dgm:t>
    </dgm:pt>
    <dgm:pt modelId="{D9D39A3D-3E4C-40AF-A8FB-93E58F248BAC}">
      <dgm:prSet phldrT="[Text]"/>
      <dgm:spPr/>
      <dgm:t>
        <a:bodyPr/>
        <a:lstStyle/>
        <a:p>
          <a:r>
            <a:rPr lang="en-US" dirty="0" smtClean="0"/>
            <a:t>Column B</a:t>
          </a:r>
          <a:endParaRPr lang="en-US" dirty="0"/>
        </a:p>
      </dgm:t>
    </dgm:pt>
    <dgm:pt modelId="{52FD138E-24A8-4713-AF7B-695E981FEB6E}" type="parTrans" cxnId="{C637ADCB-BD82-4427-BD83-87EDBEE84BF3}">
      <dgm:prSet/>
      <dgm:spPr/>
      <dgm:t>
        <a:bodyPr/>
        <a:lstStyle/>
        <a:p>
          <a:endParaRPr lang="en-US"/>
        </a:p>
      </dgm:t>
    </dgm:pt>
    <dgm:pt modelId="{345BFD6E-35EB-4C6E-9D5C-3C85BE4DBCB3}" type="sibTrans" cxnId="{C637ADCB-BD82-4427-BD83-87EDBEE84BF3}">
      <dgm:prSet/>
      <dgm:spPr/>
      <dgm:t>
        <a:bodyPr/>
        <a:lstStyle/>
        <a:p>
          <a:endParaRPr lang="en-US"/>
        </a:p>
      </dgm:t>
    </dgm:pt>
    <dgm:pt modelId="{9BAED9FC-42CC-4F9E-A2A3-58352281422F}">
      <dgm:prSet phldrT="[Text]"/>
      <dgm:spPr/>
      <dgm:t>
        <a:bodyPr/>
        <a:lstStyle/>
        <a:p>
          <a:r>
            <a:rPr lang="en-US" dirty="0" smtClean="0"/>
            <a:t># of students exited in previous fiscal year</a:t>
          </a:r>
          <a:endParaRPr lang="en-US" dirty="0"/>
        </a:p>
      </dgm:t>
    </dgm:pt>
    <dgm:pt modelId="{2D31FB6E-7A51-486B-AE23-E9E78C7DD790}" type="parTrans" cxnId="{67936157-80A6-4A93-9051-50B049452952}">
      <dgm:prSet/>
      <dgm:spPr/>
      <dgm:t>
        <a:bodyPr/>
        <a:lstStyle/>
        <a:p>
          <a:endParaRPr lang="en-US"/>
        </a:p>
      </dgm:t>
    </dgm:pt>
    <dgm:pt modelId="{A5A7AA0F-033E-4114-8CC8-1D078B7AB5C5}" type="sibTrans" cxnId="{67936157-80A6-4A93-9051-50B049452952}">
      <dgm:prSet/>
      <dgm:spPr/>
      <dgm:t>
        <a:bodyPr/>
        <a:lstStyle/>
        <a:p>
          <a:endParaRPr lang="en-US"/>
        </a:p>
      </dgm:t>
    </dgm:pt>
    <dgm:pt modelId="{BA257D2E-4F90-4393-9C56-C1AFF44E96F6}">
      <dgm:prSet phldrT="[Text]"/>
      <dgm:spPr/>
      <dgm:t>
        <a:bodyPr/>
        <a:lstStyle/>
        <a:p>
          <a:r>
            <a:rPr lang="en-US" dirty="0" smtClean="0"/>
            <a:t>Column C</a:t>
          </a:r>
          <a:endParaRPr lang="en-US" dirty="0"/>
        </a:p>
      </dgm:t>
    </dgm:pt>
    <dgm:pt modelId="{E0B756C3-C1CE-4DE6-BEC5-3050EB46FCE0}" type="parTrans" cxnId="{185F8B78-A626-4121-BD45-8BA858C90C8A}">
      <dgm:prSet/>
      <dgm:spPr/>
      <dgm:t>
        <a:bodyPr/>
        <a:lstStyle/>
        <a:p>
          <a:endParaRPr lang="en-US"/>
        </a:p>
      </dgm:t>
    </dgm:pt>
    <dgm:pt modelId="{F57969E4-BC9A-44A1-BE3B-35DF930C9F01}" type="sibTrans" cxnId="{185F8B78-A626-4121-BD45-8BA858C90C8A}">
      <dgm:prSet/>
      <dgm:spPr/>
      <dgm:t>
        <a:bodyPr/>
        <a:lstStyle/>
        <a:p>
          <a:endParaRPr lang="en-US"/>
        </a:p>
      </dgm:t>
    </dgm:pt>
    <dgm:pt modelId="{F5DC8CCF-8B04-4CE7-92B5-FD6CBA97E783}">
      <dgm:prSet phldrT="[Text]"/>
      <dgm:spPr/>
      <dgm:t>
        <a:bodyPr/>
        <a:lstStyle/>
        <a:p>
          <a:r>
            <a:rPr lang="en-US" dirty="0" smtClean="0"/>
            <a:t># of students employed</a:t>
          </a:r>
          <a:endParaRPr lang="en-US" dirty="0"/>
        </a:p>
      </dgm:t>
    </dgm:pt>
    <dgm:pt modelId="{B8185229-BC9F-4C85-AEFA-4F45E6969E2F}" type="parTrans" cxnId="{D0124B66-8072-48ED-A962-E88D69E954EB}">
      <dgm:prSet/>
      <dgm:spPr/>
      <dgm:t>
        <a:bodyPr/>
        <a:lstStyle/>
        <a:p>
          <a:endParaRPr lang="en-US"/>
        </a:p>
      </dgm:t>
    </dgm:pt>
    <dgm:pt modelId="{FD2FA88C-FF2B-4081-B055-70A38ADEEC9A}" type="sibTrans" cxnId="{D0124B66-8072-48ED-A962-E88D69E954EB}">
      <dgm:prSet/>
      <dgm:spPr/>
      <dgm:t>
        <a:bodyPr/>
        <a:lstStyle/>
        <a:p>
          <a:endParaRPr lang="en-US"/>
        </a:p>
      </dgm:t>
    </dgm:pt>
    <dgm:pt modelId="{AE9564C8-4E59-4F21-BE5D-39841914F6EB}">
      <dgm:prSet phldrT="[Text]"/>
      <dgm:spPr/>
      <dgm:t>
        <a:bodyPr/>
        <a:lstStyle/>
        <a:p>
          <a:r>
            <a:rPr lang="en-US" dirty="0" smtClean="0"/>
            <a:t>Median earnings: during 2</a:t>
          </a:r>
          <a:r>
            <a:rPr lang="en-US" baseline="30000" dirty="0" smtClean="0"/>
            <a:t>nd</a:t>
          </a:r>
          <a:r>
            <a:rPr lang="en-US" dirty="0" smtClean="0"/>
            <a:t> quarter after exit</a:t>
          </a:r>
          <a:endParaRPr lang="en-US" dirty="0"/>
        </a:p>
      </dgm:t>
    </dgm:pt>
    <dgm:pt modelId="{DE3B9426-3CE5-41B2-A598-752434577308}" type="parTrans" cxnId="{08F34954-8D38-45E3-B335-C0F455532E6A}">
      <dgm:prSet/>
      <dgm:spPr/>
      <dgm:t>
        <a:bodyPr/>
        <a:lstStyle/>
        <a:p>
          <a:endParaRPr lang="en-US"/>
        </a:p>
      </dgm:t>
    </dgm:pt>
    <dgm:pt modelId="{BB1BDAF9-19E7-440F-9705-46255E447BEB}" type="sibTrans" cxnId="{08F34954-8D38-45E3-B335-C0F455532E6A}">
      <dgm:prSet/>
      <dgm:spPr/>
      <dgm:t>
        <a:bodyPr/>
        <a:lstStyle/>
        <a:p>
          <a:endParaRPr lang="en-US"/>
        </a:p>
      </dgm:t>
    </dgm:pt>
    <dgm:pt modelId="{7B61BF3E-AECE-47DE-BD3A-27FA09954F43}">
      <dgm:prSet phldrT="[Text]"/>
      <dgm:spPr/>
      <dgm:t>
        <a:bodyPr/>
        <a:lstStyle/>
        <a:p>
          <a:r>
            <a:rPr lang="en-US" dirty="0" smtClean="0"/>
            <a:t>Column D</a:t>
          </a:r>
          <a:endParaRPr lang="en-US" dirty="0"/>
        </a:p>
      </dgm:t>
    </dgm:pt>
    <dgm:pt modelId="{6FB637F0-52AB-4A8E-B5AB-1A55A4CEF4AA}" type="parTrans" cxnId="{368F5B3F-03CF-401D-A578-A62A343B5932}">
      <dgm:prSet/>
      <dgm:spPr/>
      <dgm:t>
        <a:bodyPr/>
        <a:lstStyle/>
        <a:p>
          <a:endParaRPr lang="en-US"/>
        </a:p>
      </dgm:t>
    </dgm:pt>
    <dgm:pt modelId="{128C4397-DD72-4B0E-B41B-71D25F7BEF3F}" type="sibTrans" cxnId="{368F5B3F-03CF-401D-A578-A62A343B5932}">
      <dgm:prSet/>
      <dgm:spPr/>
      <dgm:t>
        <a:bodyPr/>
        <a:lstStyle/>
        <a:p>
          <a:endParaRPr lang="en-US"/>
        </a:p>
      </dgm:t>
    </dgm:pt>
    <dgm:pt modelId="{A6611C12-8818-4938-A930-A760EE4B642F}">
      <dgm:prSet phldrT="[Text]"/>
      <dgm:spPr/>
      <dgm:t>
        <a:bodyPr/>
        <a:lstStyle/>
        <a:p>
          <a:r>
            <a:rPr lang="en-US" dirty="0" smtClean="0"/>
            <a:t>SUCCESS</a:t>
          </a:r>
          <a:endParaRPr lang="en-US" dirty="0"/>
        </a:p>
      </dgm:t>
    </dgm:pt>
    <dgm:pt modelId="{91CDABCD-388E-4E8A-B099-DD1E2BE9AB77}" type="parTrans" cxnId="{D9E0E4B8-3BD8-429E-9DF9-EA4C8867D32D}">
      <dgm:prSet/>
      <dgm:spPr/>
      <dgm:t>
        <a:bodyPr/>
        <a:lstStyle/>
        <a:p>
          <a:endParaRPr lang="en-US"/>
        </a:p>
      </dgm:t>
    </dgm:pt>
    <dgm:pt modelId="{D39EEB89-5BC8-419F-90E7-C7203AA56B6F}" type="sibTrans" cxnId="{D9E0E4B8-3BD8-429E-9DF9-EA4C8867D32D}">
      <dgm:prSet/>
      <dgm:spPr/>
      <dgm:t>
        <a:bodyPr/>
        <a:lstStyle/>
        <a:p>
          <a:endParaRPr lang="en-US"/>
        </a:p>
      </dgm:t>
    </dgm:pt>
    <dgm:pt modelId="{DD6D043D-B133-4FEC-B454-9B7772CBEEA9}">
      <dgm:prSet phldrT="[Text]"/>
      <dgm:spPr/>
      <dgm:t>
        <a:bodyPr/>
        <a:lstStyle/>
        <a:p>
          <a:r>
            <a:rPr lang="en-US" dirty="0" smtClean="0"/>
            <a:t>Column G</a:t>
          </a:r>
          <a:endParaRPr lang="en-US" dirty="0"/>
        </a:p>
      </dgm:t>
    </dgm:pt>
    <dgm:pt modelId="{23DA7897-8985-495F-BE9A-5FE4D8C8C338}" type="parTrans" cxnId="{835A5B5C-0C8C-4C1A-8D88-4DAF9EB47CCE}">
      <dgm:prSet/>
      <dgm:spPr/>
      <dgm:t>
        <a:bodyPr/>
        <a:lstStyle/>
        <a:p>
          <a:endParaRPr lang="en-US"/>
        </a:p>
      </dgm:t>
    </dgm:pt>
    <dgm:pt modelId="{0FD656A4-CF9B-430F-B6FC-1B32FFEAB8BB}" type="sibTrans" cxnId="{835A5B5C-0C8C-4C1A-8D88-4DAF9EB47CCE}">
      <dgm:prSet/>
      <dgm:spPr/>
      <dgm:t>
        <a:bodyPr/>
        <a:lstStyle/>
        <a:p>
          <a:endParaRPr lang="en-US"/>
        </a:p>
      </dgm:t>
    </dgm:pt>
    <dgm:pt modelId="{3F824E4D-6391-4EAA-BC82-F4179F3167E7}">
      <dgm:prSet phldrT="[Text]"/>
      <dgm:spPr/>
      <dgm:t>
        <a:bodyPr/>
        <a:lstStyle/>
        <a:p>
          <a:r>
            <a:rPr lang="en-US" dirty="0" smtClean="0"/>
            <a:t>Column E</a:t>
          </a:r>
          <a:endParaRPr lang="en-US" dirty="0"/>
        </a:p>
      </dgm:t>
    </dgm:pt>
    <dgm:pt modelId="{A8D46A3F-A1C6-40D2-8A0B-92557CBE7A66}" type="parTrans" cxnId="{C0293A8F-3BB6-46C0-8829-3FAD500492B5}">
      <dgm:prSet/>
      <dgm:spPr/>
      <dgm:t>
        <a:bodyPr/>
        <a:lstStyle/>
        <a:p>
          <a:endParaRPr lang="en-US"/>
        </a:p>
      </dgm:t>
    </dgm:pt>
    <dgm:pt modelId="{D7B249BE-6ACF-4DF1-9F26-4E9FE160C009}" type="sibTrans" cxnId="{C0293A8F-3BB6-46C0-8829-3FAD500492B5}">
      <dgm:prSet/>
      <dgm:spPr/>
      <dgm:t>
        <a:bodyPr/>
        <a:lstStyle/>
        <a:p>
          <a:endParaRPr lang="en-US"/>
        </a:p>
      </dgm:t>
    </dgm:pt>
    <dgm:pt modelId="{D7B5BA0C-BA7F-434B-872A-9AA82351CACC}">
      <dgm:prSet phldrT="[Text]"/>
      <dgm:spPr/>
      <dgm:t>
        <a:bodyPr/>
        <a:lstStyle/>
        <a:p>
          <a:r>
            <a:rPr lang="en-US" dirty="0" smtClean="0"/>
            <a:t>Column F</a:t>
          </a:r>
          <a:endParaRPr lang="en-US" dirty="0"/>
        </a:p>
      </dgm:t>
    </dgm:pt>
    <dgm:pt modelId="{4F4DC64E-6484-45BD-B9CE-73D6EA2B4C89}" type="parTrans" cxnId="{23B8D1CE-DCBE-43FA-ADBD-06BF7B8C806D}">
      <dgm:prSet/>
      <dgm:spPr/>
      <dgm:t>
        <a:bodyPr/>
        <a:lstStyle/>
        <a:p>
          <a:endParaRPr lang="en-US"/>
        </a:p>
      </dgm:t>
    </dgm:pt>
    <dgm:pt modelId="{8F8BD0C9-AAD0-43DA-9A7A-0A3CEC9E2C01}" type="sibTrans" cxnId="{23B8D1CE-DCBE-43FA-ADBD-06BF7B8C806D}">
      <dgm:prSet/>
      <dgm:spPr/>
      <dgm:t>
        <a:bodyPr/>
        <a:lstStyle/>
        <a:p>
          <a:endParaRPr lang="en-US"/>
        </a:p>
      </dgm:t>
    </dgm:pt>
    <dgm:pt modelId="{7EFDA1BB-992A-45ED-A077-43827BC1A7C9}">
      <dgm:prSet phldrT="[Text]"/>
      <dgm:spPr/>
      <dgm:t>
        <a:bodyPr/>
        <a:lstStyle/>
        <a:p>
          <a:r>
            <a:rPr lang="en-US" dirty="0" smtClean="0"/>
            <a:t>Excludes corrections</a:t>
          </a:r>
          <a:endParaRPr lang="en-US" dirty="0"/>
        </a:p>
      </dgm:t>
    </dgm:pt>
    <dgm:pt modelId="{62764DCF-A652-419E-9C8B-A345041B7CDE}" type="parTrans" cxnId="{5904B68C-2EF5-4175-B192-EE2FFC2D0175}">
      <dgm:prSet/>
      <dgm:spPr/>
      <dgm:t>
        <a:bodyPr/>
        <a:lstStyle/>
        <a:p>
          <a:endParaRPr lang="en-US"/>
        </a:p>
      </dgm:t>
    </dgm:pt>
    <dgm:pt modelId="{0C1F2765-C191-43FD-86F4-8889B7146AA5}" type="sibTrans" cxnId="{5904B68C-2EF5-4175-B192-EE2FFC2D0175}">
      <dgm:prSet/>
      <dgm:spPr/>
      <dgm:t>
        <a:bodyPr/>
        <a:lstStyle/>
        <a:p>
          <a:endParaRPr lang="en-US"/>
        </a:p>
      </dgm:t>
    </dgm:pt>
    <dgm:pt modelId="{1437B9A4-5425-4B62-B925-759A974B0502}">
      <dgm:prSet phldrT="[Text]"/>
      <dgm:spPr/>
      <dgm:t>
        <a:bodyPr/>
        <a:lstStyle/>
        <a:p>
          <a:r>
            <a:rPr lang="en-US" dirty="0" smtClean="0"/>
            <a:t>Median Earnings=# of students who WERE employed in the 2</a:t>
          </a:r>
          <a:r>
            <a:rPr lang="en-US" baseline="30000" dirty="0" smtClean="0"/>
            <a:t>nd</a:t>
          </a:r>
          <a:r>
            <a:rPr lang="en-US" dirty="0" smtClean="0"/>
            <a:t> quarter after exit</a:t>
          </a:r>
          <a:endParaRPr lang="en-US" dirty="0"/>
        </a:p>
      </dgm:t>
    </dgm:pt>
    <dgm:pt modelId="{93DDEB67-38A2-4F3F-B28F-F67A526F1474}" type="parTrans" cxnId="{EEC196BA-6346-4CA2-B2B8-0A684A87F59C}">
      <dgm:prSet/>
      <dgm:spPr/>
      <dgm:t>
        <a:bodyPr/>
        <a:lstStyle/>
        <a:p>
          <a:endParaRPr lang="en-US"/>
        </a:p>
      </dgm:t>
    </dgm:pt>
    <dgm:pt modelId="{135BB675-9EB0-4C22-9DA4-3220D9797598}" type="sibTrans" cxnId="{EEC196BA-6346-4CA2-B2B8-0A684A87F59C}">
      <dgm:prSet/>
      <dgm:spPr/>
      <dgm:t>
        <a:bodyPr/>
        <a:lstStyle/>
        <a:p>
          <a:endParaRPr lang="en-US"/>
        </a:p>
      </dgm:t>
    </dgm:pt>
    <dgm:pt modelId="{604BB3D2-A894-4130-977F-7755C480F16E}">
      <dgm:prSet phldrT="[Text]"/>
      <dgm:spPr/>
      <dgm:t>
        <a:bodyPr/>
        <a:lstStyle/>
        <a:p>
          <a:r>
            <a:rPr lang="en-US" dirty="0" smtClean="0"/>
            <a:t>Total number of </a:t>
          </a:r>
          <a:r>
            <a:rPr lang="en-US" dirty="0" err="1" smtClean="0"/>
            <a:t>PoPs</a:t>
          </a:r>
          <a:endParaRPr lang="en-US" dirty="0"/>
        </a:p>
      </dgm:t>
    </dgm:pt>
    <dgm:pt modelId="{0AF79886-99A6-49EB-9DDE-2B632D7C9412}" type="parTrans" cxnId="{E78FFD95-F5F8-4C3C-B098-FA1A2D5565CD}">
      <dgm:prSet/>
      <dgm:spPr/>
      <dgm:t>
        <a:bodyPr/>
        <a:lstStyle/>
        <a:p>
          <a:endParaRPr lang="en-US"/>
        </a:p>
      </dgm:t>
    </dgm:pt>
    <dgm:pt modelId="{CFAB1768-FB84-4675-AB92-2FF788ECF4A3}" type="sibTrans" cxnId="{E78FFD95-F5F8-4C3C-B098-FA1A2D5565CD}">
      <dgm:prSet/>
      <dgm:spPr/>
      <dgm:t>
        <a:bodyPr/>
        <a:lstStyle/>
        <a:p>
          <a:endParaRPr lang="en-US"/>
        </a:p>
      </dgm:t>
    </dgm:pt>
    <dgm:pt modelId="{3E199E31-6A60-4769-B598-AA69DBEB360B}">
      <dgm:prSet phldrT="[Text]"/>
      <dgm:spPr/>
      <dgm:t>
        <a:bodyPr/>
        <a:lstStyle/>
        <a:p>
          <a:r>
            <a:rPr lang="en-US" dirty="0" smtClean="0"/>
            <a:t>Total # of </a:t>
          </a:r>
          <a:r>
            <a:rPr lang="en-US" dirty="0" err="1" smtClean="0"/>
            <a:t>PoP’s</a:t>
          </a:r>
          <a:r>
            <a:rPr lang="en-US" dirty="0" smtClean="0"/>
            <a:t> in which there were successful outcome measures</a:t>
          </a:r>
          <a:endParaRPr lang="en-US" dirty="0"/>
        </a:p>
      </dgm:t>
    </dgm:pt>
    <dgm:pt modelId="{06E37B09-0EDB-4CCB-AEF6-66916BA903E0}" type="parTrans" cxnId="{8A344174-65F6-41E3-B4E9-6805DF2EB21B}">
      <dgm:prSet/>
      <dgm:spPr/>
      <dgm:t>
        <a:bodyPr/>
        <a:lstStyle/>
        <a:p>
          <a:endParaRPr lang="en-US"/>
        </a:p>
      </dgm:t>
    </dgm:pt>
    <dgm:pt modelId="{BA9DF454-4D07-4B1A-B96E-5801B517A0B5}" type="sibTrans" cxnId="{8A344174-65F6-41E3-B4E9-6805DF2EB21B}">
      <dgm:prSet/>
      <dgm:spPr/>
      <dgm:t>
        <a:bodyPr/>
        <a:lstStyle/>
        <a:p>
          <a:endParaRPr lang="en-US"/>
        </a:p>
      </dgm:t>
    </dgm:pt>
    <dgm:pt modelId="{CB9695C5-8AAB-4913-8385-381F50B4EA47}">
      <dgm:prSet phldrT="[Text]"/>
      <dgm:spPr/>
      <dgm:t>
        <a:bodyPr/>
        <a:lstStyle/>
        <a:p>
          <a:r>
            <a:rPr lang="en-US" dirty="0" smtClean="0"/>
            <a:t>Performance tied to federal negotiated targets</a:t>
          </a:r>
          <a:endParaRPr lang="en-US" dirty="0"/>
        </a:p>
      </dgm:t>
    </dgm:pt>
    <dgm:pt modelId="{B96147EF-0B15-40AA-A51A-93C73AA049CE}" type="parTrans" cxnId="{E7BA74C8-A87C-497B-AAC6-D9FF7842FF69}">
      <dgm:prSet/>
      <dgm:spPr/>
      <dgm:t>
        <a:bodyPr/>
        <a:lstStyle/>
        <a:p>
          <a:endParaRPr lang="en-US"/>
        </a:p>
      </dgm:t>
    </dgm:pt>
    <dgm:pt modelId="{BBAE33D7-1E14-4133-BDD3-AFC4E8E88849}" type="sibTrans" cxnId="{E7BA74C8-A87C-497B-AAC6-D9FF7842FF69}">
      <dgm:prSet/>
      <dgm:spPr/>
      <dgm:t>
        <a:bodyPr/>
        <a:lstStyle/>
        <a:p>
          <a:endParaRPr lang="en-US"/>
        </a:p>
      </dgm:t>
    </dgm:pt>
    <dgm:pt modelId="{59039312-0BEE-46F7-9575-DB11798A782E}">
      <dgm:prSet phldrT="[Text]"/>
      <dgm:spPr/>
      <dgm:t>
        <a:bodyPr/>
        <a:lstStyle/>
        <a:p>
          <a:r>
            <a:rPr lang="en-US" dirty="0" smtClean="0"/>
            <a:t>Percentage of students who met the outcome measure.</a:t>
          </a:r>
          <a:endParaRPr lang="en-US" dirty="0"/>
        </a:p>
      </dgm:t>
    </dgm:pt>
    <dgm:pt modelId="{08500B95-747C-41DB-8127-DA3B26E1F823}" type="parTrans" cxnId="{1A15B9D3-444F-4D34-9386-69C17099C06D}">
      <dgm:prSet/>
      <dgm:spPr/>
      <dgm:t>
        <a:bodyPr/>
        <a:lstStyle/>
        <a:p>
          <a:endParaRPr lang="en-US"/>
        </a:p>
      </dgm:t>
    </dgm:pt>
    <dgm:pt modelId="{6D37FAB1-82EB-4F66-8E91-AB205A478817}" type="sibTrans" cxnId="{1A15B9D3-444F-4D34-9386-69C17099C06D}">
      <dgm:prSet/>
      <dgm:spPr/>
      <dgm:t>
        <a:bodyPr/>
        <a:lstStyle/>
        <a:p>
          <a:endParaRPr lang="en-US"/>
        </a:p>
      </dgm:t>
    </dgm:pt>
    <dgm:pt modelId="{F208FE56-F7B4-4503-9EF6-AFF43DEA9F2E}">
      <dgm:prSet phldrT="[Text]"/>
      <dgm:spPr/>
      <dgm:t>
        <a:bodyPr/>
        <a:lstStyle/>
        <a:p>
          <a:r>
            <a:rPr lang="en-US" dirty="0" smtClean="0"/>
            <a:t>Median earnings: Average salary of employed students during their 2</a:t>
          </a:r>
          <a:r>
            <a:rPr lang="en-US" baseline="30000" dirty="0" smtClean="0"/>
            <a:t>nd</a:t>
          </a:r>
          <a:r>
            <a:rPr lang="en-US" dirty="0" smtClean="0"/>
            <a:t> quarter after exit</a:t>
          </a:r>
          <a:endParaRPr lang="en-US" dirty="0"/>
        </a:p>
      </dgm:t>
    </dgm:pt>
    <dgm:pt modelId="{65DFFB46-F2D1-4ACA-8CA5-61C366F2686F}" type="parTrans" cxnId="{8915487D-071E-40EE-B275-D380D026D9D2}">
      <dgm:prSet/>
      <dgm:spPr/>
      <dgm:t>
        <a:bodyPr/>
        <a:lstStyle/>
        <a:p>
          <a:endParaRPr lang="en-US"/>
        </a:p>
      </dgm:t>
    </dgm:pt>
    <dgm:pt modelId="{1C8EE3D5-39EE-4998-8DF4-67B5282EAF90}" type="sibTrans" cxnId="{8915487D-071E-40EE-B275-D380D026D9D2}">
      <dgm:prSet/>
      <dgm:spPr/>
      <dgm:t>
        <a:bodyPr/>
        <a:lstStyle/>
        <a:p>
          <a:endParaRPr lang="en-US"/>
        </a:p>
      </dgm:t>
    </dgm:pt>
    <dgm:pt modelId="{A59D22B8-8A3F-4F98-9B13-44DE0E50CBE4}" type="pres">
      <dgm:prSet presAssocID="{7073614D-2A4B-48F1-817A-4287143C59BA}" presName="theList" presStyleCnt="0">
        <dgm:presLayoutVars>
          <dgm:dir/>
          <dgm:animLvl val="lvl"/>
          <dgm:resizeHandles val="exact"/>
        </dgm:presLayoutVars>
      </dgm:prSet>
      <dgm:spPr/>
      <dgm:t>
        <a:bodyPr/>
        <a:lstStyle/>
        <a:p>
          <a:endParaRPr lang="en-US"/>
        </a:p>
      </dgm:t>
    </dgm:pt>
    <dgm:pt modelId="{C7146119-F28B-48C0-A865-7A2A96323BA8}" type="pres">
      <dgm:prSet presAssocID="{D9D39A3D-3E4C-40AF-A8FB-93E58F248BAC}" presName="compNode" presStyleCnt="0"/>
      <dgm:spPr/>
    </dgm:pt>
    <dgm:pt modelId="{2BF9FA50-9DCC-4BCD-8CAB-A2626958485E}" type="pres">
      <dgm:prSet presAssocID="{D9D39A3D-3E4C-40AF-A8FB-93E58F248BAC}" presName="aNode" presStyleLbl="bgShp" presStyleIdx="0" presStyleCnt="6"/>
      <dgm:spPr/>
      <dgm:t>
        <a:bodyPr/>
        <a:lstStyle/>
        <a:p>
          <a:endParaRPr lang="en-US"/>
        </a:p>
      </dgm:t>
    </dgm:pt>
    <dgm:pt modelId="{17E94057-5EF9-49A7-8D35-6CF017638A20}" type="pres">
      <dgm:prSet presAssocID="{D9D39A3D-3E4C-40AF-A8FB-93E58F248BAC}" presName="textNode" presStyleLbl="bgShp" presStyleIdx="0" presStyleCnt="6"/>
      <dgm:spPr/>
      <dgm:t>
        <a:bodyPr/>
        <a:lstStyle/>
        <a:p>
          <a:endParaRPr lang="en-US"/>
        </a:p>
      </dgm:t>
    </dgm:pt>
    <dgm:pt modelId="{2C86810C-EDC5-4FB4-ABA9-0E780ED6924C}" type="pres">
      <dgm:prSet presAssocID="{D9D39A3D-3E4C-40AF-A8FB-93E58F248BAC}" presName="compChildNode" presStyleCnt="0"/>
      <dgm:spPr/>
    </dgm:pt>
    <dgm:pt modelId="{475CD31B-F4C7-49F0-BE9F-3CB356DBC0A7}" type="pres">
      <dgm:prSet presAssocID="{D9D39A3D-3E4C-40AF-A8FB-93E58F248BAC}" presName="theInnerList" presStyleCnt="0"/>
      <dgm:spPr/>
    </dgm:pt>
    <dgm:pt modelId="{6DF096CA-85A0-4E0C-BC22-49985D1C5A85}" type="pres">
      <dgm:prSet presAssocID="{9BAED9FC-42CC-4F9E-A2A3-58352281422F}" presName="childNode" presStyleLbl="node1" presStyleIdx="0" presStyleCnt="11">
        <dgm:presLayoutVars>
          <dgm:bulletEnabled val="1"/>
        </dgm:presLayoutVars>
      </dgm:prSet>
      <dgm:spPr/>
      <dgm:t>
        <a:bodyPr/>
        <a:lstStyle/>
        <a:p>
          <a:endParaRPr lang="en-US"/>
        </a:p>
      </dgm:t>
    </dgm:pt>
    <dgm:pt modelId="{4A3FEF29-6489-4E74-8D7A-83DDD1633263}" type="pres">
      <dgm:prSet presAssocID="{9BAED9FC-42CC-4F9E-A2A3-58352281422F}" presName="aSpace2" presStyleCnt="0"/>
      <dgm:spPr/>
    </dgm:pt>
    <dgm:pt modelId="{C09DE0E6-C693-40B5-BC18-004395FB7C82}" type="pres">
      <dgm:prSet presAssocID="{7EFDA1BB-992A-45ED-A077-43827BC1A7C9}" presName="childNode" presStyleLbl="node1" presStyleIdx="1" presStyleCnt="11">
        <dgm:presLayoutVars>
          <dgm:bulletEnabled val="1"/>
        </dgm:presLayoutVars>
      </dgm:prSet>
      <dgm:spPr/>
      <dgm:t>
        <a:bodyPr/>
        <a:lstStyle/>
        <a:p>
          <a:endParaRPr lang="en-US"/>
        </a:p>
      </dgm:t>
    </dgm:pt>
    <dgm:pt modelId="{BA9867D2-FB4C-4894-96F1-BCCA39B17F49}" type="pres">
      <dgm:prSet presAssocID="{7EFDA1BB-992A-45ED-A077-43827BC1A7C9}" presName="aSpace2" presStyleCnt="0"/>
      <dgm:spPr/>
    </dgm:pt>
    <dgm:pt modelId="{2BBFDD19-0692-4223-B513-00B2BB2BF7C2}" type="pres">
      <dgm:prSet presAssocID="{1437B9A4-5425-4B62-B925-759A974B0502}" presName="childNode" presStyleLbl="node1" presStyleIdx="2" presStyleCnt="11">
        <dgm:presLayoutVars>
          <dgm:bulletEnabled val="1"/>
        </dgm:presLayoutVars>
      </dgm:prSet>
      <dgm:spPr/>
      <dgm:t>
        <a:bodyPr/>
        <a:lstStyle/>
        <a:p>
          <a:endParaRPr lang="en-US"/>
        </a:p>
      </dgm:t>
    </dgm:pt>
    <dgm:pt modelId="{7E420377-447C-4284-8B9E-EC0C369A0C2D}" type="pres">
      <dgm:prSet presAssocID="{D9D39A3D-3E4C-40AF-A8FB-93E58F248BAC}" presName="aSpace" presStyleCnt="0"/>
      <dgm:spPr/>
    </dgm:pt>
    <dgm:pt modelId="{841B2B64-F189-429B-BD61-03AF1EF73517}" type="pres">
      <dgm:prSet presAssocID="{BA257D2E-4F90-4393-9C56-C1AFF44E96F6}" presName="compNode" presStyleCnt="0"/>
      <dgm:spPr/>
    </dgm:pt>
    <dgm:pt modelId="{584D260D-3E2F-4E8F-9FB8-41371BFCB489}" type="pres">
      <dgm:prSet presAssocID="{BA257D2E-4F90-4393-9C56-C1AFF44E96F6}" presName="aNode" presStyleLbl="bgShp" presStyleIdx="1" presStyleCnt="6"/>
      <dgm:spPr/>
      <dgm:t>
        <a:bodyPr/>
        <a:lstStyle/>
        <a:p>
          <a:endParaRPr lang="en-US"/>
        </a:p>
      </dgm:t>
    </dgm:pt>
    <dgm:pt modelId="{5F3E87E6-EB98-42FD-8062-85B982878200}" type="pres">
      <dgm:prSet presAssocID="{BA257D2E-4F90-4393-9C56-C1AFF44E96F6}" presName="textNode" presStyleLbl="bgShp" presStyleIdx="1" presStyleCnt="6"/>
      <dgm:spPr/>
      <dgm:t>
        <a:bodyPr/>
        <a:lstStyle/>
        <a:p>
          <a:endParaRPr lang="en-US"/>
        </a:p>
      </dgm:t>
    </dgm:pt>
    <dgm:pt modelId="{644E26F1-9B4E-4BA8-B485-BBFA98A85EA6}" type="pres">
      <dgm:prSet presAssocID="{BA257D2E-4F90-4393-9C56-C1AFF44E96F6}" presName="compChildNode" presStyleCnt="0"/>
      <dgm:spPr/>
    </dgm:pt>
    <dgm:pt modelId="{94C6AE4A-BAD7-4D92-A1F4-CCD58A684B54}" type="pres">
      <dgm:prSet presAssocID="{BA257D2E-4F90-4393-9C56-C1AFF44E96F6}" presName="theInnerList" presStyleCnt="0"/>
      <dgm:spPr/>
    </dgm:pt>
    <dgm:pt modelId="{B2BBFB01-A3EC-4721-A5C9-7322D7E20707}" type="pres">
      <dgm:prSet presAssocID="{F5DC8CCF-8B04-4CE7-92B5-FD6CBA97E783}" presName="childNode" presStyleLbl="node1" presStyleIdx="3" presStyleCnt="11">
        <dgm:presLayoutVars>
          <dgm:bulletEnabled val="1"/>
        </dgm:presLayoutVars>
      </dgm:prSet>
      <dgm:spPr/>
      <dgm:t>
        <a:bodyPr/>
        <a:lstStyle/>
        <a:p>
          <a:endParaRPr lang="en-US"/>
        </a:p>
      </dgm:t>
    </dgm:pt>
    <dgm:pt modelId="{42DE37BA-78EF-4F55-9538-21D67F5F8521}" type="pres">
      <dgm:prSet presAssocID="{F5DC8CCF-8B04-4CE7-92B5-FD6CBA97E783}" presName="aSpace2" presStyleCnt="0"/>
      <dgm:spPr/>
    </dgm:pt>
    <dgm:pt modelId="{9C5068EE-1C63-4668-A34B-E2A1C9245834}" type="pres">
      <dgm:prSet presAssocID="{AE9564C8-4E59-4F21-BE5D-39841914F6EB}" presName="childNode" presStyleLbl="node1" presStyleIdx="4" presStyleCnt="11">
        <dgm:presLayoutVars>
          <dgm:bulletEnabled val="1"/>
        </dgm:presLayoutVars>
      </dgm:prSet>
      <dgm:spPr/>
      <dgm:t>
        <a:bodyPr/>
        <a:lstStyle/>
        <a:p>
          <a:endParaRPr lang="en-US"/>
        </a:p>
      </dgm:t>
    </dgm:pt>
    <dgm:pt modelId="{32B9BE5C-6A66-45B4-893F-7F319AB82103}" type="pres">
      <dgm:prSet presAssocID="{BA257D2E-4F90-4393-9C56-C1AFF44E96F6}" presName="aSpace" presStyleCnt="0"/>
      <dgm:spPr/>
    </dgm:pt>
    <dgm:pt modelId="{BAF5FDFE-D151-4CD9-9B5E-3990D9BBCB70}" type="pres">
      <dgm:prSet presAssocID="{7B61BF3E-AECE-47DE-BD3A-27FA09954F43}" presName="compNode" presStyleCnt="0"/>
      <dgm:spPr/>
    </dgm:pt>
    <dgm:pt modelId="{559876BF-3760-402C-B528-789AFFBFFE98}" type="pres">
      <dgm:prSet presAssocID="{7B61BF3E-AECE-47DE-BD3A-27FA09954F43}" presName="aNode" presStyleLbl="bgShp" presStyleIdx="2" presStyleCnt="6"/>
      <dgm:spPr/>
      <dgm:t>
        <a:bodyPr/>
        <a:lstStyle/>
        <a:p>
          <a:endParaRPr lang="en-US"/>
        </a:p>
      </dgm:t>
    </dgm:pt>
    <dgm:pt modelId="{20D0AA3D-6AD7-411F-BDB0-C007E4DE8456}" type="pres">
      <dgm:prSet presAssocID="{7B61BF3E-AECE-47DE-BD3A-27FA09954F43}" presName="textNode" presStyleLbl="bgShp" presStyleIdx="2" presStyleCnt="6"/>
      <dgm:spPr/>
      <dgm:t>
        <a:bodyPr/>
        <a:lstStyle/>
        <a:p>
          <a:endParaRPr lang="en-US"/>
        </a:p>
      </dgm:t>
    </dgm:pt>
    <dgm:pt modelId="{99EEAE8E-0EA1-4293-9F52-3A10EB163B0E}" type="pres">
      <dgm:prSet presAssocID="{7B61BF3E-AECE-47DE-BD3A-27FA09954F43}" presName="compChildNode" presStyleCnt="0"/>
      <dgm:spPr/>
    </dgm:pt>
    <dgm:pt modelId="{2A899200-7243-4AA9-ACF4-EAB283AAD2ED}" type="pres">
      <dgm:prSet presAssocID="{7B61BF3E-AECE-47DE-BD3A-27FA09954F43}" presName="theInnerList" presStyleCnt="0"/>
      <dgm:spPr/>
    </dgm:pt>
    <dgm:pt modelId="{364F8CDF-F213-4A96-8DE1-01207DAFB2F4}" type="pres">
      <dgm:prSet presAssocID="{A6611C12-8818-4938-A930-A760EE4B642F}" presName="childNode" presStyleLbl="node1" presStyleIdx="5" presStyleCnt="11">
        <dgm:presLayoutVars>
          <dgm:bulletEnabled val="1"/>
        </dgm:presLayoutVars>
      </dgm:prSet>
      <dgm:spPr/>
      <dgm:t>
        <a:bodyPr/>
        <a:lstStyle/>
        <a:p>
          <a:endParaRPr lang="en-US"/>
        </a:p>
      </dgm:t>
    </dgm:pt>
    <dgm:pt modelId="{9AA4C8C0-A00D-4946-A873-0911E0510FD9}" type="pres">
      <dgm:prSet presAssocID="{7B61BF3E-AECE-47DE-BD3A-27FA09954F43}" presName="aSpace" presStyleCnt="0"/>
      <dgm:spPr/>
    </dgm:pt>
    <dgm:pt modelId="{8FFA4252-DB44-4FD1-8F8C-A8EED4515520}" type="pres">
      <dgm:prSet presAssocID="{3F824E4D-6391-4EAA-BC82-F4179F3167E7}" presName="compNode" presStyleCnt="0"/>
      <dgm:spPr/>
    </dgm:pt>
    <dgm:pt modelId="{6328E660-EF1B-4B28-B87E-F2558D40EB70}" type="pres">
      <dgm:prSet presAssocID="{3F824E4D-6391-4EAA-BC82-F4179F3167E7}" presName="aNode" presStyleLbl="bgShp" presStyleIdx="3" presStyleCnt="6"/>
      <dgm:spPr/>
      <dgm:t>
        <a:bodyPr/>
        <a:lstStyle/>
        <a:p>
          <a:endParaRPr lang="en-US"/>
        </a:p>
      </dgm:t>
    </dgm:pt>
    <dgm:pt modelId="{E0A1FAFE-E443-4025-9CA1-4BF42AB2C58D}" type="pres">
      <dgm:prSet presAssocID="{3F824E4D-6391-4EAA-BC82-F4179F3167E7}" presName="textNode" presStyleLbl="bgShp" presStyleIdx="3" presStyleCnt="6"/>
      <dgm:spPr/>
      <dgm:t>
        <a:bodyPr/>
        <a:lstStyle/>
        <a:p>
          <a:endParaRPr lang="en-US"/>
        </a:p>
      </dgm:t>
    </dgm:pt>
    <dgm:pt modelId="{8C88BF0F-25BC-41A7-B2D4-02F750A794B2}" type="pres">
      <dgm:prSet presAssocID="{3F824E4D-6391-4EAA-BC82-F4179F3167E7}" presName="compChildNode" presStyleCnt="0"/>
      <dgm:spPr/>
    </dgm:pt>
    <dgm:pt modelId="{3E5EA216-A3A0-4DF0-B434-7F34D5451375}" type="pres">
      <dgm:prSet presAssocID="{3F824E4D-6391-4EAA-BC82-F4179F3167E7}" presName="theInnerList" presStyleCnt="0"/>
      <dgm:spPr/>
    </dgm:pt>
    <dgm:pt modelId="{6F4E8E90-781D-44B6-8BCF-3DA146352340}" type="pres">
      <dgm:prSet presAssocID="{604BB3D2-A894-4130-977F-7755C480F16E}" presName="childNode" presStyleLbl="node1" presStyleIdx="6" presStyleCnt="11">
        <dgm:presLayoutVars>
          <dgm:bulletEnabled val="1"/>
        </dgm:presLayoutVars>
      </dgm:prSet>
      <dgm:spPr/>
      <dgm:t>
        <a:bodyPr/>
        <a:lstStyle/>
        <a:p>
          <a:endParaRPr lang="en-US"/>
        </a:p>
      </dgm:t>
    </dgm:pt>
    <dgm:pt modelId="{1545D98E-C3C4-4644-A47E-4077F2044896}" type="pres">
      <dgm:prSet presAssocID="{3F824E4D-6391-4EAA-BC82-F4179F3167E7}" presName="aSpace" presStyleCnt="0"/>
      <dgm:spPr/>
    </dgm:pt>
    <dgm:pt modelId="{3AACA223-28DB-4B3D-AAC0-5B400E57A6E6}" type="pres">
      <dgm:prSet presAssocID="{D7B5BA0C-BA7F-434B-872A-9AA82351CACC}" presName="compNode" presStyleCnt="0"/>
      <dgm:spPr/>
    </dgm:pt>
    <dgm:pt modelId="{504ACE57-8874-46E7-A2F5-B1875D93631D}" type="pres">
      <dgm:prSet presAssocID="{D7B5BA0C-BA7F-434B-872A-9AA82351CACC}" presName="aNode" presStyleLbl="bgShp" presStyleIdx="4" presStyleCnt="6"/>
      <dgm:spPr/>
      <dgm:t>
        <a:bodyPr/>
        <a:lstStyle/>
        <a:p>
          <a:endParaRPr lang="en-US"/>
        </a:p>
      </dgm:t>
    </dgm:pt>
    <dgm:pt modelId="{F09F02A1-235E-4188-A657-876491216F4B}" type="pres">
      <dgm:prSet presAssocID="{D7B5BA0C-BA7F-434B-872A-9AA82351CACC}" presName="textNode" presStyleLbl="bgShp" presStyleIdx="4" presStyleCnt="6"/>
      <dgm:spPr/>
      <dgm:t>
        <a:bodyPr/>
        <a:lstStyle/>
        <a:p>
          <a:endParaRPr lang="en-US"/>
        </a:p>
      </dgm:t>
    </dgm:pt>
    <dgm:pt modelId="{2184F635-E898-4392-8A4E-BE19FD0560A4}" type="pres">
      <dgm:prSet presAssocID="{D7B5BA0C-BA7F-434B-872A-9AA82351CACC}" presName="compChildNode" presStyleCnt="0"/>
      <dgm:spPr/>
    </dgm:pt>
    <dgm:pt modelId="{CA47E6A4-1775-46C0-B6EC-33DA3FC6DB71}" type="pres">
      <dgm:prSet presAssocID="{D7B5BA0C-BA7F-434B-872A-9AA82351CACC}" presName="theInnerList" presStyleCnt="0"/>
      <dgm:spPr/>
    </dgm:pt>
    <dgm:pt modelId="{A1D026A1-9B27-40C6-A852-D65172EC4C41}" type="pres">
      <dgm:prSet presAssocID="{3E199E31-6A60-4769-B598-AA69DBEB360B}" presName="childNode" presStyleLbl="node1" presStyleIdx="7" presStyleCnt="11">
        <dgm:presLayoutVars>
          <dgm:bulletEnabled val="1"/>
        </dgm:presLayoutVars>
      </dgm:prSet>
      <dgm:spPr/>
      <dgm:t>
        <a:bodyPr/>
        <a:lstStyle/>
        <a:p>
          <a:endParaRPr lang="en-US"/>
        </a:p>
      </dgm:t>
    </dgm:pt>
    <dgm:pt modelId="{44B0987C-7D0E-470F-87E3-D837C9B5CE37}" type="pres">
      <dgm:prSet presAssocID="{3E199E31-6A60-4769-B598-AA69DBEB360B}" presName="aSpace2" presStyleCnt="0"/>
      <dgm:spPr/>
    </dgm:pt>
    <dgm:pt modelId="{D3E90BBE-9851-40B4-B24A-3782DBCE11B2}" type="pres">
      <dgm:prSet presAssocID="{F208FE56-F7B4-4503-9EF6-AFF43DEA9F2E}" presName="childNode" presStyleLbl="node1" presStyleIdx="8" presStyleCnt="11">
        <dgm:presLayoutVars>
          <dgm:bulletEnabled val="1"/>
        </dgm:presLayoutVars>
      </dgm:prSet>
      <dgm:spPr/>
      <dgm:t>
        <a:bodyPr/>
        <a:lstStyle/>
        <a:p>
          <a:endParaRPr lang="en-US"/>
        </a:p>
      </dgm:t>
    </dgm:pt>
    <dgm:pt modelId="{170DE8C0-A252-41A7-86D1-A62F6D9FAE5E}" type="pres">
      <dgm:prSet presAssocID="{D7B5BA0C-BA7F-434B-872A-9AA82351CACC}" presName="aSpace" presStyleCnt="0"/>
      <dgm:spPr/>
    </dgm:pt>
    <dgm:pt modelId="{4BE97300-6649-400B-BA82-507BE49CA48E}" type="pres">
      <dgm:prSet presAssocID="{DD6D043D-B133-4FEC-B454-9B7772CBEEA9}" presName="compNode" presStyleCnt="0"/>
      <dgm:spPr/>
    </dgm:pt>
    <dgm:pt modelId="{3E082E86-7430-4193-89FB-6C005F89BA77}" type="pres">
      <dgm:prSet presAssocID="{DD6D043D-B133-4FEC-B454-9B7772CBEEA9}" presName="aNode" presStyleLbl="bgShp" presStyleIdx="5" presStyleCnt="6"/>
      <dgm:spPr/>
      <dgm:t>
        <a:bodyPr/>
        <a:lstStyle/>
        <a:p>
          <a:endParaRPr lang="en-US"/>
        </a:p>
      </dgm:t>
    </dgm:pt>
    <dgm:pt modelId="{722C4B92-839F-4A19-83F1-9E335E8EE6C2}" type="pres">
      <dgm:prSet presAssocID="{DD6D043D-B133-4FEC-B454-9B7772CBEEA9}" presName="textNode" presStyleLbl="bgShp" presStyleIdx="5" presStyleCnt="6"/>
      <dgm:spPr/>
      <dgm:t>
        <a:bodyPr/>
        <a:lstStyle/>
        <a:p>
          <a:endParaRPr lang="en-US"/>
        </a:p>
      </dgm:t>
    </dgm:pt>
    <dgm:pt modelId="{EB06DDD8-8509-4C0B-A481-037E31AC547D}" type="pres">
      <dgm:prSet presAssocID="{DD6D043D-B133-4FEC-B454-9B7772CBEEA9}" presName="compChildNode" presStyleCnt="0"/>
      <dgm:spPr/>
    </dgm:pt>
    <dgm:pt modelId="{7D77BCB3-79D3-426D-90AA-2FC6AA317444}" type="pres">
      <dgm:prSet presAssocID="{DD6D043D-B133-4FEC-B454-9B7772CBEEA9}" presName="theInnerList" presStyleCnt="0"/>
      <dgm:spPr/>
    </dgm:pt>
    <dgm:pt modelId="{F779BF92-E06C-426F-AA24-C3B6BF6E23D3}" type="pres">
      <dgm:prSet presAssocID="{59039312-0BEE-46F7-9575-DB11798A782E}" presName="childNode" presStyleLbl="node1" presStyleIdx="9" presStyleCnt="11">
        <dgm:presLayoutVars>
          <dgm:bulletEnabled val="1"/>
        </dgm:presLayoutVars>
      </dgm:prSet>
      <dgm:spPr/>
      <dgm:t>
        <a:bodyPr/>
        <a:lstStyle/>
        <a:p>
          <a:endParaRPr lang="en-US"/>
        </a:p>
      </dgm:t>
    </dgm:pt>
    <dgm:pt modelId="{7A33691E-9E5A-4B0F-9AE7-1902D3B65EA8}" type="pres">
      <dgm:prSet presAssocID="{59039312-0BEE-46F7-9575-DB11798A782E}" presName="aSpace2" presStyleCnt="0"/>
      <dgm:spPr/>
    </dgm:pt>
    <dgm:pt modelId="{CBF5AE63-C943-4060-AA09-61420D5B5F4E}" type="pres">
      <dgm:prSet presAssocID="{CB9695C5-8AAB-4913-8385-381F50B4EA47}" presName="childNode" presStyleLbl="node1" presStyleIdx="10" presStyleCnt="11">
        <dgm:presLayoutVars>
          <dgm:bulletEnabled val="1"/>
        </dgm:presLayoutVars>
      </dgm:prSet>
      <dgm:spPr/>
      <dgm:t>
        <a:bodyPr/>
        <a:lstStyle/>
        <a:p>
          <a:endParaRPr lang="en-US"/>
        </a:p>
      </dgm:t>
    </dgm:pt>
  </dgm:ptLst>
  <dgm:cxnLst>
    <dgm:cxn modelId="{368F5B3F-03CF-401D-A578-A62A343B5932}" srcId="{7073614D-2A4B-48F1-817A-4287143C59BA}" destId="{7B61BF3E-AECE-47DE-BD3A-27FA09954F43}" srcOrd="2" destOrd="0" parTransId="{6FB637F0-52AB-4A8E-B5AB-1A55A4CEF4AA}" sibTransId="{128C4397-DD72-4B0E-B41B-71D25F7BEF3F}"/>
    <dgm:cxn modelId="{E78FFD95-F5F8-4C3C-B098-FA1A2D5565CD}" srcId="{3F824E4D-6391-4EAA-BC82-F4179F3167E7}" destId="{604BB3D2-A894-4130-977F-7755C480F16E}" srcOrd="0" destOrd="0" parTransId="{0AF79886-99A6-49EB-9DDE-2B632D7C9412}" sibTransId="{CFAB1768-FB84-4675-AB92-2FF788ECF4A3}"/>
    <dgm:cxn modelId="{835A5B5C-0C8C-4C1A-8D88-4DAF9EB47CCE}" srcId="{7073614D-2A4B-48F1-817A-4287143C59BA}" destId="{DD6D043D-B133-4FEC-B454-9B7772CBEEA9}" srcOrd="5" destOrd="0" parTransId="{23DA7897-8985-495F-BE9A-5FE4D8C8C338}" sibTransId="{0FD656A4-CF9B-430F-B6FC-1B32FFEAB8BB}"/>
    <dgm:cxn modelId="{80883D38-5268-44B7-BC8A-FC1383F2E587}" type="presOf" srcId="{BA257D2E-4F90-4393-9C56-C1AFF44E96F6}" destId="{584D260D-3E2F-4E8F-9FB8-41371BFCB489}" srcOrd="0" destOrd="0" presId="urn:microsoft.com/office/officeart/2005/8/layout/lProcess2"/>
    <dgm:cxn modelId="{4E954684-B935-4F57-96BD-4B5282C1A17F}" type="presOf" srcId="{7B61BF3E-AECE-47DE-BD3A-27FA09954F43}" destId="{559876BF-3760-402C-B528-789AFFBFFE98}" srcOrd="0" destOrd="0" presId="urn:microsoft.com/office/officeart/2005/8/layout/lProcess2"/>
    <dgm:cxn modelId="{D2E275E5-DC77-4383-8A2B-760663B03362}" type="presOf" srcId="{59039312-0BEE-46F7-9575-DB11798A782E}" destId="{F779BF92-E06C-426F-AA24-C3B6BF6E23D3}" srcOrd="0" destOrd="0" presId="urn:microsoft.com/office/officeart/2005/8/layout/lProcess2"/>
    <dgm:cxn modelId="{85F5038F-C7D2-4C5D-99DE-F24B7864D6BA}" type="presOf" srcId="{1437B9A4-5425-4B62-B925-759A974B0502}" destId="{2BBFDD19-0692-4223-B513-00B2BB2BF7C2}" srcOrd="0" destOrd="0" presId="urn:microsoft.com/office/officeart/2005/8/layout/lProcess2"/>
    <dgm:cxn modelId="{EEC196BA-6346-4CA2-B2B8-0A684A87F59C}" srcId="{D9D39A3D-3E4C-40AF-A8FB-93E58F248BAC}" destId="{1437B9A4-5425-4B62-B925-759A974B0502}" srcOrd="2" destOrd="0" parTransId="{93DDEB67-38A2-4F3F-B28F-F67A526F1474}" sibTransId="{135BB675-9EB0-4C22-9DA4-3220D9797598}"/>
    <dgm:cxn modelId="{5904B68C-2EF5-4175-B192-EE2FFC2D0175}" srcId="{D9D39A3D-3E4C-40AF-A8FB-93E58F248BAC}" destId="{7EFDA1BB-992A-45ED-A077-43827BC1A7C9}" srcOrd="1" destOrd="0" parTransId="{62764DCF-A652-419E-9C8B-A345041B7CDE}" sibTransId="{0C1F2765-C191-43FD-86F4-8889B7146AA5}"/>
    <dgm:cxn modelId="{9F928ABF-7927-41E7-98E8-D561DAE8FFAD}" type="presOf" srcId="{F5DC8CCF-8B04-4CE7-92B5-FD6CBA97E783}" destId="{B2BBFB01-A3EC-4721-A5C9-7322D7E20707}" srcOrd="0" destOrd="0" presId="urn:microsoft.com/office/officeart/2005/8/layout/lProcess2"/>
    <dgm:cxn modelId="{D9E0E4B8-3BD8-429E-9DF9-EA4C8867D32D}" srcId="{7B61BF3E-AECE-47DE-BD3A-27FA09954F43}" destId="{A6611C12-8818-4938-A930-A760EE4B642F}" srcOrd="0" destOrd="0" parTransId="{91CDABCD-388E-4E8A-B099-DD1E2BE9AB77}" sibTransId="{D39EEB89-5BC8-419F-90E7-C7203AA56B6F}"/>
    <dgm:cxn modelId="{B848EDB9-CA9B-4AB7-9FA7-32751132A514}" type="presOf" srcId="{BA257D2E-4F90-4393-9C56-C1AFF44E96F6}" destId="{5F3E87E6-EB98-42FD-8062-85B982878200}" srcOrd="1" destOrd="0" presId="urn:microsoft.com/office/officeart/2005/8/layout/lProcess2"/>
    <dgm:cxn modelId="{683FA232-7226-4081-BBBC-777A77531FE1}" type="presOf" srcId="{DD6D043D-B133-4FEC-B454-9B7772CBEEA9}" destId="{3E082E86-7430-4193-89FB-6C005F89BA77}" srcOrd="0" destOrd="0" presId="urn:microsoft.com/office/officeart/2005/8/layout/lProcess2"/>
    <dgm:cxn modelId="{5D379C84-2D4F-4F67-A934-10AA155A9EC9}" type="presOf" srcId="{AE9564C8-4E59-4F21-BE5D-39841914F6EB}" destId="{9C5068EE-1C63-4668-A34B-E2A1C9245834}" srcOrd="0" destOrd="0" presId="urn:microsoft.com/office/officeart/2005/8/layout/lProcess2"/>
    <dgm:cxn modelId="{34D59DD0-DDB9-4291-9C40-09709DFD6B84}" type="presOf" srcId="{7EFDA1BB-992A-45ED-A077-43827BC1A7C9}" destId="{C09DE0E6-C693-40B5-BC18-004395FB7C82}" srcOrd="0" destOrd="0" presId="urn:microsoft.com/office/officeart/2005/8/layout/lProcess2"/>
    <dgm:cxn modelId="{D592D3E2-0744-4DE8-AA8D-8347CF68DE1A}" type="presOf" srcId="{D7B5BA0C-BA7F-434B-872A-9AA82351CACC}" destId="{504ACE57-8874-46E7-A2F5-B1875D93631D}" srcOrd="0" destOrd="0" presId="urn:microsoft.com/office/officeart/2005/8/layout/lProcess2"/>
    <dgm:cxn modelId="{620206C6-8914-49F6-939D-6BAF6525CB51}" type="presOf" srcId="{A6611C12-8818-4938-A930-A760EE4B642F}" destId="{364F8CDF-F213-4A96-8DE1-01207DAFB2F4}" srcOrd="0" destOrd="0" presId="urn:microsoft.com/office/officeart/2005/8/layout/lProcess2"/>
    <dgm:cxn modelId="{1A15B9D3-444F-4D34-9386-69C17099C06D}" srcId="{DD6D043D-B133-4FEC-B454-9B7772CBEEA9}" destId="{59039312-0BEE-46F7-9575-DB11798A782E}" srcOrd="0" destOrd="0" parTransId="{08500B95-747C-41DB-8127-DA3B26E1F823}" sibTransId="{6D37FAB1-82EB-4F66-8E91-AB205A478817}"/>
    <dgm:cxn modelId="{93367CE9-23B4-48F6-B8A9-98109FC268FA}" type="presOf" srcId="{7073614D-2A4B-48F1-817A-4287143C59BA}" destId="{A59D22B8-8A3F-4F98-9B13-44DE0E50CBE4}" srcOrd="0" destOrd="0" presId="urn:microsoft.com/office/officeart/2005/8/layout/lProcess2"/>
    <dgm:cxn modelId="{8A344174-65F6-41E3-B4E9-6805DF2EB21B}" srcId="{D7B5BA0C-BA7F-434B-872A-9AA82351CACC}" destId="{3E199E31-6A60-4769-B598-AA69DBEB360B}" srcOrd="0" destOrd="0" parTransId="{06E37B09-0EDB-4CCB-AEF6-66916BA903E0}" sibTransId="{BA9DF454-4D07-4B1A-B96E-5801B517A0B5}"/>
    <dgm:cxn modelId="{FE303935-E77F-49BF-A5A6-65B34EA00D44}" type="presOf" srcId="{3F824E4D-6391-4EAA-BC82-F4179F3167E7}" destId="{6328E660-EF1B-4B28-B87E-F2558D40EB70}" srcOrd="0" destOrd="0" presId="urn:microsoft.com/office/officeart/2005/8/layout/lProcess2"/>
    <dgm:cxn modelId="{152C6FDC-F722-4583-88DC-6BCC0B1C5A67}" type="presOf" srcId="{3F824E4D-6391-4EAA-BC82-F4179F3167E7}" destId="{E0A1FAFE-E443-4025-9CA1-4BF42AB2C58D}" srcOrd="1" destOrd="0" presId="urn:microsoft.com/office/officeart/2005/8/layout/lProcess2"/>
    <dgm:cxn modelId="{93AE802B-6958-4321-85EE-132DC1A7BE31}" type="presOf" srcId="{CB9695C5-8AAB-4913-8385-381F50B4EA47}" destId="{CBF5AE63-C943-4060-AA09-61420D5B5F4E}" srcOrd="0" destOrd="0" presId="urn:microsoft.com/office/officeart/2005/8/layout/lProcess2"/>
    <dgm:cxn modelId="{A8EAA21D-2659-460C-A05C-6240DA08322F}" type="presOf" srcId="{D9D39A3D-3E4C-40AF-A8FB-93E58F248BAC}" destId="{17E94057-5EF9-49A7-8D35-6CF017638A20}" srcOrd="1" destOrd="0" presId="urn:microsoft.com/office/officeart/2005/8/layout/lProcess2"/>
    <dgm:cxn modelId="{D0124B66-8072-48ED-A962-E88D69E954EB}" srcId="{BA257D2E-4F90-4393-9C56-C1AFF44E96F6}" destId="{F5DC8CCF-8B04-4CE7-92B5-FD6CBA97E783}" srcOrd="0" destOrd="0" parTransId="{B8185229-BC9F-4C85-AEFA-4F45E6969E2F}" sibTransId="{FD2FA88C-FF2B-4081-B055-70A38ADEEC9A}"/>
    <dgm:cxn modelId="{B6771F59-12E1-49CA-8B08-698069353DD4}" type="presOf" srcId="{9BAED9FC-42CC-4F9E-A2A3-58352281422F}" destId="{6DF096CA-85A0-4E0C-BC22-49985D1C5A85}" srcOrd="0" destOrd="0" presId="urn:microsoft.com/office/officeart/2005/8/layout/lProcess2"/>
    <dgm:cxn modelId="{F16E58A9-ABFC-4E20-BD56-4A14A88B32C0}" type="presOf" srcId="{3E199E31-6A60-4769-B598-AA69DBEB360B}" destId="{A1D026A1-9B27-40C6-A852-D65172EC4C41}" srcOrd="0" destOrd="0" presId="urn:microsoft.com/office/officeart/2005/8/layout/lProcess2"/>
    <dgm:cxn modelId="{67936157-80A6-4A93-9051-50B049452952}" srcId="{D9D39A3D-3E4C-40AF-A8FB-93E58F248BAC}" destId="{9BAED9FC-42CC-4F9E-A2A3-58352281422F}" srcOrd="0" destOrd="0" parTransId="{2D31FB6E-7A51-486B-AE23-E9E78C7DD790}" sibTransId="{A5A7AA0F-033E-4114-8CC8-1D078B7AB5C5}"/>
    <dgm:cxn modelId="{2BFFE8DB-B36F-46AB-8DA3-249361C179D3}" type="presOf" srcId="{DD6D043D-B133-4FEC-B454-9B7772CBEEA9}" destId="{722C4B92-839F-4A19-83F1-9E335E8EE6C2}" srcOrd="1" destOrd="0" presId="urn:microsoft.com/office/officeart/2005/8/layout/lProcess2"/>
    <dgm:cxn modelId="{185F8B78-A626-4121-BD45-8BA858C90C8A}" srcId="{7073614D-2A4B-48F1-817A-4287143C59BA}" destId="{BA257D2E-4F90-4393-9C56-C1AFF44E96F6}" srcOrd="1" destOrd="0" parTransId="{E0B756C3-C1CE-4DE6-BEC5-3050EB46FCE0}" sibTransId="{F57969E4-BC9A-44A1-BE3B-35DF930C9F01}"/>
    <dgm:cxn modelId="{23B8D1CE-DCBE-43FA-ADBD-06BF7B8C806D}" srcId="{7073614D-2A4B-48F1-817A-4287143C59BA}" destId="{D7B5BA0C-BA7F-434B-872A-9AA82351CACC}" srcOrd="4" destOrd="0" parTransId="{4F4DC64E-6484-45BD-B9CE-73D6EA2B4C89}" sibTransId="{8F8BD0C9-AAD0-43DA-9A7A-0A3CEC9E2C01}"/>
    <dgm:cxn modelId="{E7BA74C8-A87C-497B-AAC6-D9FF7842FF69}" srcId="{DD6D043D-B133-4FEC-B454-9B7772CBEEA9}" destId="{CB9695C5-8AAB-4913-8385-381F50B4EA47}" srcOrd="1" destOrd="0" parTransId="{B96147EF-0B15-40AA-A51A-93C73AA049CE}" sibTransId="{BBAE33D7-1E14-4133-BDD3-AFC4E8E88849}"/>
    <dgm:cxn modelId="{708D6179-FD20-4113-BA69-07B7C9A4DD51}" type="presOf" srcId="{F208FE56-F7B4-4503-9EF6-AFF43DEA9F2E}" destId="{D3E90BBE-9851-40B4-B24A-3782DBCE11B2}" srcOrd="0" destOrd="0" presId="urn:microsoft.com/office/officeart/2005/8/layout/lProcess2"/>
    <dgm:cxn modelId="{08F34954-8D38-45E3-B335-C0F455532E6A}" srcId="{BA257D2E-4F90-4393-9C56-C1AFF44E96F6}" destId="{AE9564C8-4E59-4F21-BE5D-39841914F6EB}" srcOrd="1" destOrd="0" parTransId="{DE3B9426-3CE5-41B2-A598-752434577308}" sibTransId="{BB1BDAF9-19E7-440F-9705-46255E447BEB}"/>
    <dgm:cxn modelId="{16402FF3-78CF-4E24-B478-A20595CDECBD}" type="presOf" srcId="{D9D39A3D-3E4C-40AF-A8FB-93E58F248BAC}" destId="{2BF9FA50-9DCC-4BCD-8CAB-A2626958485E}" srcOrd="0" destOrd="0" presId="urn:microsoft.com/office/officeart/2005/8/layout/lProcess2"/>
    <dgm:cxn modelId="{526DFA06-4765-4463-8B45-5E794C29968D}" type="presOf" srcId="{D7B5BA0C-BA7F-434B-872A-9AA82351CACC}" destId="{F09F02A1-235E-4188-A657-876491216F4B}" srcOrd="1" destOrd="0" presId="urn:microsoft.com/office/officeart/2005/8/layout/lProcess2"/>
    <dgm:cxn modelId="{988B0C0F-1947-43FD-8D11-7E36469349F3}" type="presOf" srcId="{604BB3D2-A894-4130-977F-7755C480F16E}" destId="{6F4E8E90-781D-44B6-8BCF-3DA146352340}" srcOrd="0" destOrd="0" presId="urn:microsoft.com/office/officeart/2005/8/layout/lProcess2"/>
    <dgm:cxn modelId="{C637ADCB-BD82-4427-BD83-87EDBEE84BF3}" srcId="{7073614D-2A4B-48F1-817A-4287143C59BA}" destId="{D9D39A3D-3E4C-40AF-A8FB-93E58F248BAC}" srcOrd="0" destOrd="0" parTransId="{52FD138E-24A8-4713-AF7B-695E981FEB6E}" sibTransId="{345BFD6E-35EB-4C6E-9D5C-3C85BE4DBCB3}"/>
    <dgm:cxn modelId="{8915487D-071E-40EE-B275-D380D026D9D2}" srcId="{D7B5BA0C-BA7F-434B-872A-9AA82351CACC}" destId="{F208FE56-F7B4-4503-9EF6-AFF43DEA9F2E}" srcOrd="1" destOrd="0" parTransId="{65DFFB46-F2D1-4ACA-8CA5-61C366F2686F}" sibTransId="{1C8EE3D5-39EE-4998-8DF4-67B5282EAF90}"/>
    <dgm:cxn modelId="{46B36465-4BEE-410C-B8C5-C8114A7A724C}" type="presOf" srcId="{7B61BF3E-AECE-47DE-BD3A-27FA09954F43}" destId="{20D0AA3D-6AD7-411F-BDB0-C007E4DE8456}" srcOrd="1" destOrd="0" presId="urn:microsoft.com/office/officeart/2005/8/layout/lProcess2"/>
    <dgm:cxn modelId="{C0293A8F-3BB6-46C0-8829-3FAD500492B5}" srcId="{7073614D-2A4B-48F1-817A-4287143C59BA}" destId="{3F824E4D-6391-4EAA-BC82-F4179F3167E7}" srcOrd="3" destOrd="0" parTransId="{A8D46A3F-A1C6-40D2-8A0B-92557CBE7A66}" sibTransId="{D7B249BE-6ACF-4DF1-9F26-4E9FE160C009}"/>
    <dgm:cxn modelId="{86CA3649-DE26-4B0F-945B-85328077C612}" type="presParOf" srcId="{A59D22B8-8A3F-4F98-9B13-44DE0E50CBE4}" destId="{C7146119-F28B-48C0-A865-7A2A96323BA8}" srcOrd="0" destOrd="0" presId="urn:microsoft.com/office/officeart/2005/8/layout/lProcess2"/>
    <dgm:cxn modelId="{6320276C-9F12-4E09-BF7C-C6B8DB42FB46}" type="presParOf" srcId="{C7146119-F28B-48C0-A865-7A2A96323BA8}" destId="{2BF9FA50-9DCC-4BCD-8CAB-A2626958485E}" srcOrd="0" destOrd="0" presId="urn:microsoft.com/office/officeart/2005/8/layout/lProcess2"/>
    <dgm:cxn modelId="{F4C91A62-B433-492F-A130-B8EB60359791}" type="presParOf" srcId="{C7146119-F28B-48C0-A865-7A2A96323BA8}" destId="{17E94057-5EF9-49A7-8D35-6CF017638A20}" srcOrd="1" destOrd="0" presId="urn:microsoft.com/office/officeart/2005/8/layout/lProcess2"/>
    <dgm:cxn modelId="{05FF4228-516F-4B72-9C83-8570A3330FD1}" type="presParOf" srcId="{C7146119-F28B-48C0-A865-7A2A96323BA8}" destId="{2C86810C-EDC5-4FB4-ABA9-0E780ED6924C}" srcOrd="2" destOrd="0" presId="urn:microsoft.com/office/officeart/2005/8/layout/lProcess2"/>
    <dgm:cxn modelId="{7513AA0B-FF21-4E9F-AEB0-5B02C1B6494C}" type="presParOf" srcId="{2C86810C-EDC5-4FB4-ABA9-0E780ED6924C}" destId="{475CD31B-F4C7-49F0-BE9F-3CB356DBC0A7}" srcOrd="0" destOrd="0" presId="urn:microsoft.com/office/officeart/2005/8/layout/lProcess2"/>
    <dgm:cxn modelId="{7F06BAE1-CCE7-472C-8739-BA4306B95BD8}" type="presParOf" srcId="{475CD31B-F4C7-49F0-BE9F-3CB356DBC0A7}" destId="{6DF096CA-85A0-4E0C-BC22-49985D1C5A85}" srcOrd="0" destOrd="0" presId="urn:microsoft.com/office/officeart/2005/8/layout/lProcess2"/>
    <dgm:cxn modelId="{8F40EA44-3FF3-48DA-BD08-6540505483DF}" type="presParOf" srcId="{475CD31B-F4C7-49F0-BE9F-3CB356DBC0A7}" destId="{4A3FEF29-6489-4E74-8D7A-83DDD1633263}" srcOrd="1" destOrd="0" presId="urn:microsoft.com/office/officeart/2005/8/layout/lProcess2"/>
    <dgm:cxn modelId="{D02B4085-04B1-4498-A0A4-0CC025319E56}" type="presParOf" srcId="{475CD31B-F4C7-49F0-BE9F-3CB356DBC0A7}" destId="{C09DE0E6-C693-40B5-BC18-004395FB7C82}" srcOrd="2" destOrd="0" presId="urn:microsoft.com/office/officeart/2005/8/layout/lProcess2"/>
    <dgm:cxn modelId="{EF4EC485-1FB4-4C36-A9A7-F8EB122039B5}" type="presParOf" srcId="{475CD31B-F4C7-49F0-BE9F-3CB356DBC0A7}" destId="{BA9867D2-FB4C-4894-96F1-BCCA39B17F49}" srcOrd="3" destOrd="0" presId="urn:microsoft.com/office/officeart/2005/8/layout/lProcess2"/>
    <dgm:cxn modelId="{A9F9EEB8-858D-4090-8F7D-BB6CA62D9188}" type="presParOf" srcId="{475CD31B-F4C7-49F0-BE9F-3CB356DBC0A7}" destId="{2BBFDD19-0692-4223-B513-00B2BB2BF7C2}" srcOrd="4" destOrd="0" presId="urn:microsoft.com/office/officeart/2005/8/layout/lProcess2"/>
    <dgm:cxn modelId="{F20CB428-2ABC-4D6F-8F63-B2399B2FDBB1}" type="presParOf" srcId="{A59D22B8-8A3F-4F98-9B13-44DE0E50CBE4}" destId="{7E420377-447C-4284-8B9E-EC0C369A0C2D}" srcOrd="1" destOrd="0" presId="urn:microsoft.com/office/officeart/2005/8/layout/lProcess2"/>
    <dgm:cxn modelId="{8156AA7A-5A74-4994-AEB0-3DDB1F0EDE74}" type="presParOf" srcId="{A59D22B8-8A3F-4F98-9B13-44DE0E50CBE4}" destId="{841B2B64-F189-429B-BD61-03AF1EF73517}" srcOrd="2" destOrd="0" presId="urn:microsoft.com/office/officeart/2005/8/layout/lProcess2"/>
    <dgm:cxn modelId="{ED54C58A-8EC8-4E33-951B-28C3E4B69B79}" type="presParOf" srcId="{841B2B64-F189-429B-BD61-03AF1EF73517}" destId="{584D260D-3E2F-4E8F-9FB8-41371BFCB489}" srcOrd="0" destOrd="0" presId="urn:microsoft.com/office/officeart/2005/8/layout/lProcess2"/>
    <dgm:cxn modelId="{6055BF89-435A-428D-B914-28CF6153EBB9}" type="presParOf" srcId="{841B2B64-F189-429B-BD61-03AF1EF73517}" destId="{5F3E87E6-EB98-42FD-8062-85B982878200}" srcOrd="1" destOrd="0" presId="urn:microsoft.com/office/officeart/2005/8/layout/lProcess2"/>
    <dgm:cxn modelId="{85AB07F5-C8BF-4FAA-97F2-B4DFCC29FD82}" type="presParOf" srcId="{841B2B64-F189-429B-BD61-03AF1EF73517}" destId="{644E26F1-9B4E-4BA8-B485-BBFA98A85EA6}" srcOrd="2" destOrd="0" presId="urn:microsoft.com/office/officeart/2005/8/layout/lProcess2"/>
    <dgm:cxn modelId="{07A35138-F881-4493-B7CA-82C2D8B0033B}" type="presParOf" srcId="{644E26F1-9B4E-4BA8-B485-BBFA98A85EA6}" destId="{94C6AE4A-BAD7-4D92-A1F4-CCD58A684B54}" srcOrd="0" destOrd="0" presId="urn:microsoft.com/office/officeart/2005/8/layout/lProcess2"/>
    <dgm:cxn modelId="{2B681B28-8F37-4B25-A4FD-9319AD387544}" type="presParOf" srcId="{94C6AE4A-BAD7-4D92-A1F4-CCD58A684B54}" destId="{B2BBFB01-A3EC-4721-A5C9-7322D7E20707}" srcOrd="0" destOrd="0" presId="urn:microsoft.com/office/officeart/2005/8/layout/lProcess2"/>
    <dgm:cxn modelId="{3FB32384-2634-4245-90EF-E2D70B930804}" type="presParOf" srcId="{94C6AE4A-BAD7-4D92-A1F4-CCD58A684B54}" destId="{42DE37BA-78EF-4F55-9538-21D67F5F8521}" srcOrd="1" destOrd="0" presId="urn:microsoft.com/office/officeart/2005/8/layout/lProcess2"/>
    <dgm:cxn modelId="{4CA58487-C7BF-4476-B0FA-2A3F0008B505}" type="presParOf" srcId="{94C6AE4A-BAD7-4D92-A1F4-CCD58A684B54}" destId="{9C5068EE-1C63-4668-A34B-E2A1C9245834}" srcOrd="2" destOrd="0" presId="urn:microsoft.com/office/officeart/2005/8/layout/lProcess2"/>
    <dgm:cxn modelId="{F67CB6DC-BDA7-4A77-AD23-848CAFDC2C2C}" type="presParOf" srcId="{A59D22B8-8A3F-4F98-9B13-44DE0E50CBE4}" destId="{32B9BE5C-6A66-45B4-893F-7F319AB82103}" srcOrd="3" destOrd="0" presId="urn:microsoft.com/office/officeart/2005/8/layout/lProcess2"/>
    <dgm:cxn modelId="{CCE59685-5E99-4BA3-B45D-06428B560A8E}" type="presParOf" srcId="{A59D22B8-8A3F-4F98-9B13-44DE0E50CBE4}" destId="{BAF5FDFE-D151-4CD9-9B5E-3990D9BBCB70}" srcOrd="4" destOrd="0" presId="urn:microsoft.com/office/officeart/2005/8/layout/lProcess2"/>
    <dgm:cxn modelId="{C1708888-519C-4E28-9A2B-B90EC2F00481}" type="presParOf" srcId="{BAF5FDFE-D151-4CD9-9B5E-3990D9BBCB70}" destId="{559876BF-3760-402C-B528-789AFFBFFE98}" srcOrd="0" destOrd="0" presId="urn:microsoft.com/office/officeart/2005/8/layout/lProcess2"/>
    <dgm:cxn modelId="{47F7AE08-6656-4DDD-8B74-C34666176CF4}" type="presParOf" srcId="{BAF5FDFE-D151-4CD9-9B5E-3990D9BBCB70}" destId="{20D0AA3D-6AD7-411F-BDB0-C007E4DE8456}" srcOrd="1" destOrd="0" presId="urn:microsoft.com/office/officeart/2005/8/layout/lProcess2"/>
    <dgm:cxn modelId="{FA20D70A-1879-4799-AB17-1629258D7092}" type="presParOf" srcId="{BAF5FDFE-D151-4CD9-9B5E-3990D9BBCB70}" destId="{99EEAE8E-0EA1-4293-9F52-3A10EB163B0E}" srcOrd="2" destOrd="0" presId="urn:microsoft.com/office/officeart/2005/8/layout/lProcess2"/>
    <dgm:cxn modelId="{F2D399F7-7E90-4190-9636-23A806D20FE2}" type="presParOf" srcId="{99EEAE8E-0EA1-4293-9F52-3A10EB163B0E}" destId="{2A899200-7243-4AA9-ACF4-EAB283AAD2ED}" srcOrd="0" destOrd="0" presId="urn:microsoft.com/office/officeart/2005/8/layout/lProcess2"/>
    <dgm:cxn modelId="{A576A600-400C-4F17-A335-677E1AA6C6CA}" type="presParOf" srcId="{2A899200-7243-4AA9-ACF4-EAB283AAD2ED}" destId="{364F8CDF-F213-4A96-8DE1-01207DAFB2F4}" srcOrd="0" destOrd="0" presId="urn:microsoft.com/office/officeart/2005/8/layout/lProcess2"/>
    <dgm:cxn modelId="{980C7795-B2FE-4E5C-A1DC-2FF9D3D1D8B9}" type="presParOf" srcId="{A59D22B8-8A3F-4F98-9B13-44DE0E50CBE4}" destId="{9AA4C8C0-A00D-4946-A873-0911E0510FD9}" srcOrd="5" destOrd="0" presId="urn:microsoft.com/office/officeart/2005/8/layout/lProcess2"/>
    <dgm:cxn modelId="{71C34ECD-92FE-43D0-AA54-50A71C5B69F7}" type="presParOf" srcId="{A59D22B8-8A3F-4F98-9B13-44DE0E50CBE4}" destId="{8FFA4252-DB44-4FD1-8F8C-A8EED4515520}" srcOrd="6" destOrd="0" presId="urn:microsoft.com/office/officeart/2005/8/layout/lProcess2"/>
    <dgm:cxn modelId="{23E6ECBC-133B-43B6-9E27-B643A7DC22F0}" type="presParOf" srcId="{8FFA4252-DB44-4FD1-8F8C-A8EED4515520}" destId="{6328E660-EF1B-4B28-B87E-F2558D40EB70}" srcOrd="0" destOrd="0" presId="urn:microsoft.com/office/officeart/2005/8/layout/lProcess2"/>
    <dgm:cxn modelId="{B90885A7-9370-42B8-B67F-E1CA3ABB1B33}" type="presParOf" srcId="{8FFA4252-DB44-4FD1-8F8C-A8EED4515520}" destId="{E0A1FAFE-E443-4025-9CA1-4BF42AB2C58D}" srcOrd="1" destOrd="0" presId="urn:microsoft.com/office/officeart/2005/8/layout/lProcess2"/>
    <dgm:cxn modelId="{2F103756-68AE-4A27-B33A-411AD81C477C}" type="presParOf" srcId="{8FFA4252-DB44-4FD1-8F8C-A8EED4515520}" destId="{8C88BF0F-25BC-41A7-B2D4-02F750A794B2}" srcOrd="2" destOrd="0" presId="urn:microsoft.com/office/officeart/2005/8/layout/lProcess2"/>
    <dgm:cxn modelId="{9AC10BC3-E6E3-45C5-8490-9C119AF85ED3}" type="presParOf" srcId="{8C88BF0F-25BC-41A7-B2D4-02F750A794B2}" destId="{3E5EA216-A3A0-4DF0-B434-7F34D5451375}" srcOrd="0" destOrd="0" presId="urn:microsoft.com/office/officeart/2005/8/layout/lProcess2"/>
    <dgm:cxn modelId="{1E4EAE20-DDBB-4F6F-9208-17FCCE2D604D}" type="presParOf" srcId="{3E5EA216-A3A0-4DF0-B434-7F34D5451375}" destId="{6F4E8E90-781D-44B6-8BCF-3DA146352340}" srcOrd="0" destOrd="0" presId="urn:microsoft.com/office/officeart/2005/8/layout/lProcess2"/>
    <dgm:cxn modelId="{F4E706DA-A397-428B-A68A-5CB707E71CDB}" type="presParOf" srcId="{A59D22B8-8A3F-4F98-9B13-44DE0E50CBE4}" destId="{1545D98E-C3C4-4644-A47E-4077F2044896}" srcOrd="7" destOrd="0" presId="urn:microsoft.com/office/officeart/2005/8/layout/lProcess2"/>
    <dgm:cxn modelId="{6BF04D45-A2CA-46D0-878D-EAB36268EF3F}" type="presParOf" srcId="{A59D22B8-8A3F-4F98-9B13-44DE0E50CBE4}" destId="{3AACA223-28DB-4B3D-AAC0-5B400E57A6E6}" srcOrd="8" destOrd="0" presId="urn:microsoft.com/office/officeart/2005/8/layout/lProcess2"/>
    <dgm:cxn modelId="{71D548D4-40A4-4A20-B904-90AE0059A153}" type="presParOf" srcId="{3AACA223-28DB-4B3D-AAC0-5B400E57A6E6}" destId="{504ACE57-8874-46E7-A2F5-B1875D93631D}" srcOrd="0" destOrd="0" presId="urn:microsoft.com/office/officeart/2005/8/layout/lProcess2"/>
    <dgm:cxn modelId="{565C070B-EC75-4B69-B7C3-6F4FFFA3C537}" type="presParOf" srcId="{3AACA223-28DB-4B3D-AAC0-5B400E57A6E6}" destId="{F09F02A1-235E-4188-A657-876491216F4B}" srcOrd="1" destOrd="0" presId="urn:microsoft.com/office/officeart/2005/8/layout/lProcess2"/>
    <dgm:cxn modelId="{FD2C3F7B-DF37-412C-8957-DDC753440F15}" type="presParOf" srcId="{3AACA223-28DB-4B3D-AAC0-5B400E57A6E6}" destId="{2184F635-E898-4392-8A4E-BE19FD0560A4}" srcOrd="2" destOrd="0" presId="urn:microsoft.com/office/officeart/2005/8/layout/lProcess2"/>
    <dgm:cxn modelId="{059129A8-9DD9-40B1-88F2-08B126B2B94D}" type="presParOf" srcId="{2184F635-E898-4392-8A4E-BE19FD0560A4}" destId="{CA47E6A4-1775-46C0-B6EC-33DA3FC6DB71}" srcOrd="0" destOrd="0" presId="urn:microsoft.com/office/officeart/2005/8/layout/lProcess2"/>
    <dgm:cxn modelId="{E538AB1F-096E-465F-B336-19D5AA13AFA8}" type="presParOf" srcId="{CA47E6A4-1775-46C0-B6EC-33DA3FC6DB71}" destId="{A1D026A1-9B27-40C6-A852-D65172EC4C41}" srcOrd="0" destOrd="0" presId="urn:microsoft.com/office/officeart/2005/8/layout/lProcess2"/>
    <dgm:cxn modelId="{9C8E3B82-CEBC-40BC-953D-28CC6B173613}" type="presParOf" srcId="{CA47E6A4-1775-46C0-B6EC-33DA3FC6DB71}" destId="{44B0987C-7D0E-470F-87E3-D837C9B5CE37}" srcOrd="1" destOrd="0" presId="urn:microsoft.com/office/officeart/2005/8/layout/lProcess2"/>
    <dgm:cxn modelId="{14C28D33-0411-47B9-8955-E3E331435873}" type="presParOf" srcId="{CA47E6A4-1775-46C0-B6EC-33DA3FC6DB71}" destId="{D3E90BBE-9851-40B4-B24A-3782DBCE11B2}" srcOrd="2" destOrd="0" presId="urn:microsoft.com/office/officeart/2005/8/layout/lProcess2"/>
    <dgm:cxn modelId="{414CCD6E-8CC9-4975-A938-BF4118FE7810}" type="presParOf" srcId="{A59D22B8-8A3F-4F98-9B13-44DE0E50CBE4}" destId="{170DE8C0-A252-41A7-86D1-A62F6D9FAE5E}" srcOrd="9" destOrd="0" presId="urn:microsoft.com/office/officeart/2005/8/layout/lProcess2"/>
    <dgm:cxn modelId="{1F6047BD-1B0A-4679-9FB3-5F8176F76C8E}" type="presParOf" srcId="{A59D22B8-8A3F-4F98-9B13-44DE0E50CBE4}" destId="{4BE97300-6649-400B-BA82-507BE49CA48E}" srcOrd="10" destOrd="0" presId="urn:microsoft.com/office/officeart/2005/8/layout/lProcess2"/>
    <dgm:cxn modelId="{E113DBA3-D56A-442F-ABF1-8BB969D9ED5B}" type="presParOf" srcId="{4BE97300-6649-400B-BA82-507BE49CA48E}" destId="{3E082E86-7430-4193-89FB-6C005F89BA77}" srcOrd="0" destOrd="0" presId="urn:microsoft.com/office/officeart/2005/8/layout/lProcess2"/>
    <dgm:cxn modelId="{BFFA9B78-040B-4608-9D4D-99F7429E9731}" type="presParOf" srcId="{4BE97300-6649-400B-BA82-507BE49CA48E}" destId="{722C4B92-839F-4A19-83F1-9E335E8EE6C2}" srcOrd="1" destOrd="0" presId="urn:microsoft.com/office/officeart/2005/8/layout/lProcess2"/>
    <dgm:cxn modelId="{8F232A0C-340F-4062-8BAA-734CF089022C}" type="presParOf" srcId="{4BE97300-6649-400B-BA82-507BE49CA48E}" destId="{EB06DDD8-8509-4C0B-A481-037E31AC547D}" srcOrd="2" destOrd="0" presId="urn:microsoft.com/office/officeart/2005/8/layout/lProcess2"/>
    <dgm:cxn modelId="{9269D2CC-06A2-425D-B5E5-1488C2EE39E2}" type="presParOf" srcId="{EB06DDD8-8509-4C0B-A481-037E31AC547D}" destId="{7D77BCB3-79D3-426D-90AA-2FC6AA317444}" srcOrd="0" destOrd="0" presId="urn:microsoft.com/office/officeart/2005/8/layout/lProcess2"/>
    <dgm:cxn modelId="{049805DA-1A5A-4E71-A016-5535E3E20FC8}" type="presParOf" srcId="{7D77BCB3-79D3-426D-90AA-2FC6AA317444}" destId="{F779BF92-E06C-426F-AA24-C3B6BF6E23D3}" srcOrd="0" destOrd="0" presId="urn:microsoft.com/office/officeart/2005/8/layout/lProcess2"/>
    <dgm:cxn modelId="{7FBD5703-297B-4D0D-A650-0F1C3BDCA6B3}" type="presParOf" srcId="{7D77BCB3-79D3-426D-90AA-2FC6AA317444}" destId="{7A33691E-9E5A-4B0F-9AE7-1902D3B65EA8}" srcOrd="1" destOrd="0" presId="urn:microsoft.com/office/officeart/2005/8/layout/lProcess2"/>
    <dgm:cxn modelId="{66C57EA7-B27E-436E-BA7B-36403DAD03DD}" type="presParOf" srcId="{7D77BCB3-79D3-426D-90AA-2FC6AA317444}" destId="{CBF5AE63-C943-4060-AA09-61420D5B5F4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A337D-8FF2-440F-AFA6-D92F71A2E755}">
      <dsp:nvSpPr>
        <dsp:cNvPr id="0" name=""/>
        <dsp:cNvSpPr/>
      </dsp:nvSpPr>
      <dsp:spPr>
        <a:xfrm>
          <a:off x="0" y="280943"/>
          <a:ext cx="9144000" cy="1752688"/>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9C6CC-8BC1-4A75-ACCF-DFD6DD8C20B2}">
      <dsp:nvSpPr>
        <dsp:cNvPr id="0" name=""/>
        <dsp:cNvSpPr/>
      </dsp:nvSpPr>
      <dsp:spPr>
        <a:xfrm>
          <a:off x="276838" y="308610"/>
          <a:ext cx="1997749" cy="1697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37591D-8FA7-4883-8AC5-694A7CE0360F}">
      <dsp:nvSpPr>
        <dsp:cNvPr id="0" name=""/>
        <dsp:cNvSpPr/>
      </dsp:nvSpPr>
      <dsp:spPr>
        <a:xfrm rot="10800000">
          <a:off x="276838" y="2314574"/>
          <a:ext cx="1997749" cy="2828925"/>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500" kern="1200" dirty="0" smtClean="0"/>
            <a:t>Table</a:t>
          </a:r>
          <a:r>
            <a:rPr lang="en-US" sz="1500" kern="1200" baseline="0" dirty="0" smtClean="0"/>
            <a:t> 4 begins by identifying a students EFL level at intake and identifies how many students a program has at each level.</a:t>
          </a:r>
          <a:endParaRPr lang="en-US" sz="1500" kern="1200" dirty="0" smtClean="0"/>
        </a:p>
        <a:p>
          <a:pPr lvl="0" algn="ctr" defTabSz="2489200">
            <a:lnSpc>
              <a:spcPct val="90000"/>
            </a:lnSpc>
            <a:spcBef>
              <a:spcPct val="0"/>
            </a:spcBef>
            <a:spcAft>
              <a:spcPct val="35000"/>
            </a:spcAft>
          </a:pPr>
          <a:endParaRPr lang="en-US" sz="1500" kern="1200" dirty="0"/>
        </a:p>
      </dsp:txBody>
      <dsp:txXfrm rot="10800000">
        <a:off x="338276" y="2314574"/>
        <a:ext cx="1874873" cy="2767487"/>
      </dsp:txXfrm>
    </dsp:sp>
    <dsp:sp modelId="{F1A4DED1-5908-422D-8EA4-181B301537BD}">
      <dsp:nvSpPr>
        <dsp:cNvPr id="0" name=""/>
        <dsp:cNvSpPr/>
      </dsp:nvSpPr>
      <dsp:spPr>
        <a:xfrm>
          <a:off x="2474362" y="308610"/>
          <a:ext cx="1997749" cy="1697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DA79F-75ED-4A53-998A-0F2F3BE3CF86}">
      <dsp:nvSpPr>
        <dsp:cNvPr id="0" name=""/>
        <dsp:cNvSpPr/>
      </dsp:nvSpPr>
      <dsp:spPr>
        <a:xfrm rot="10800000">
          <a:off x="2474362" y="2314574"/>
          <a:ext cx="1997749" cy="2828925"/>
        </a:xfrm>
        <a:prstGeom prst="round2SameRect">
          <a:avLst>
            <a:gd name="adj1" fmla="val 10500"/>
            <a:gd name="adj2" fmla="val 0"/>
          </a:avLst>
        </a:prstGeom>
        <a:solidFill>
          <a:schemeClr val="accent2">
            <a:hueOff val="3081859"/>
            <a:satOff val="304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Column C records the number of students excluded from performance for reasons outlined by the NRS.</a:t>
          </a:r>
          <a:endParaRPr lang="en-US" sz="1500" kern="1200" dirty="0"/>
        </a:p>
      </dsp:txBody>
      <dsp:txXfrm rot="10800000">
        <a:off x="2535800" y="2314574"/>
        <a:ext cx="1874873" cy="2767487"/>
      </dsp:txXfrm>
    </dsp:sp>
    <dsp:sp modelId="{99AD355F-954A-4828-BEAC-9B25DBC4349D}">
      <dsp:nvSpPr>
        <dsp:cNvPr id="0" name=""/>
        <dsp:cNvSpPr/>
      </dsp:nvSpPr>
      <dsp:spPr>
        <a:xfrm>
          <a:off x="4671887" y="308610"/>
          <a:ext cx="1997749" cy="1697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02079C-FC3E-4196-B60F-EBD31E0D8AF5}">
      <dsp:nvSpPr>
        <dsp:cNvPr id="0" name=""/>
        <dsp:cNvSpPr/>
      </dsp:nvSpPr>
      <dsp:spPr>
        <a:xfrm rot="10800000">
          <a:off x="4671887" y="2314574"/>
          <a:ext cx="1997749" cy="2828925"/>
        </a:xfrm>
        <a:prstGeom prst="round2SameRect">
          <a:avLst>
            <a:gd name="adj1" fmla="val 10500"/>
            <a:gd name="adj2" fmla="val 0"/>
          </a:avLst>
        </a:prstGeom>
        <a:solidFill>
          <a:schemeClr val="accent2">
            <a:hueOff val="6163718"/>
            <a:satOff val="6081"/>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Column D records the total number of hours students have logged at each level.</a:t>
          </a:r>
          <a:endParaRPr lang="en-US" sz="1500" kern="1200" dirty="0"/>
        </a:p>
      </dsp:txBody>
      <dsp:txXfrm rot="10800000">
        <a:off x="4733325" y="2314574"/>
        <a:ext cx="1874873" cy="2767487"/>
      </dsp:txXfrm>
    </dsp:sp>
    <dsp:sp modelId="{D921843C-BBA9-4FE4-8A27-513C30213CA1}">
      <dsp:nvSpPr>
        <dsp:cNvPr id="0" name=""/>
        <dsp:cNvSpPr/>
      </dsp:nvSpPr>
      <dsp:spPr>
        <a:xfrm>
          <a:off x="7177784" y="558927"/>
          <a:ext cx="1381004" cy="119672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519599-3CE0-4C63-B05E-2BD35718BD2C}">
      <dsp:nvSpPr>
        <dsp:cNvPr id="0" name=""/>
        <dsp:cNvSpPr/>
      </dsp:nvSpPr>
      <dsp:spPr>
        <a:xfrm rot="10800000">
          <a:off x="6869412" y="2314574"/>
          <a:ext cx="1997749" cy="2828925"/>
        </a:xfrm>
        <a:prstGeom prst="round2SameRect">
          <a:avLst>
            <a:gd name="adj1" fmla="val 10500"/>
            <a:gd name="adj2" fmla="val 0"/>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Column E measures the number of students who made an EFL gain. Programs must understand that there are numerous ways in which this can be measured. (see subsequent slides)</a:t>
          </a:r>
          <a:endParaRPr lang="en-US" sz="1500" kern="1200" dirty="0"/>
        </a:p>
      </dsp:txBody>
      <dsp:txXfrm rot="10800000">
        <a:off x="6930850" y="2314574"/>
        <a:ext cx="1874873" cy="27674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9FA50-9DCC-4BCD-8CAB-A2626958485E}">
      <dsp:nvSpPr>
        <dsp:cNvPr id="0" name=""/>
        <dsp:cNvSpPr/>
      </dsp:nvSpPr>
      <dsp:spPr>
        <a:xfrm>
          <a:off x="3572"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B</a:t>
          </a:r>
          <a:endParaRPr lang="en-US" sz="2700" kern="1200" dirty="0"/>
        </a:p>
      </dsp:txBody>
      <dsp:txXfrm>
        <a:off x="3572" y="0"/>
        <a:ext cx="1411429" cy="1165311"/>
      </dsp:txXfrm>
    </dsp:sp>
    <dsp:sp modelId="{6DF096CA-85A0-4E0C-BC22-49985D1C5A85}">
      <dsp:nvSpPr>
        <dsp:cNvPr id="0" name=""/>
        <dsp:cNvSpPr/>
      </dsp:nvSpPr>
      <dsp:spPr>
        <a:xfrm>
          <a:off x="144715" y="1165643"/>
          <a:ext cx="1129143" cy="763123"/>
        </a:xfrm>
        <a:prstGeom prst="roundRect">
          <a:avLst>
            <a:gd name="adj" fmla="val 1000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 of students exited in previous fiscal year</a:t>
          </a:r>
          <a:endParaRPr lang="en-US" sz="1100" kern="1200" dirty="0"/>
        </a:p>
      </dsp:txBody>
      <dsp:txXfrm>
        <a:off x="167066" y="1187994"/>
        <a:ext cx="1084441" cy="718421"/>
      </dsp:txXfrm>
    </dsp:sp>
    <dsp:sp modelId="{C09DE0E6-C693-40B5-BC18-004395FB7C82}">
      <dsp:nvSpPr>
        <dsp:cNvPr id="0" name=""/>
        <dsp:cNvSpPr/>
      </dsp:nvSpPr>
      <dsp:spPr>
        <a:xfrm>
          <a:off x="144715" y="2046170"/>
          <a:ext cx="1129143" cy="763123"/>
        </a:xfrm>
        <a:prstGeom prst="roundRect">
          <a:avLst>
            <a:gd name="adj" fmla="val 10000"/>
          </a:avLst>
        </a:prstGeom>
        <a:solidFill>
          <a:schemeClr val="accent3">
            <a:shade val="50000"/>
            <a:hueOff val="37716"/>
            <a:satOff val="-3162"/>
            <a:lumOff val="9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Excludes corrections</a:t>
          </a:r>
          <a:endParaRPr lang="en-US" sz="1100" kern="1200" dirty="0"/>
        </a:p>
      </dsp:txBody>
      <dsp:txXfrm>
        <a:off x="167066" y="2068521"/>
        <a:ext cx="1084441" cy="718421"/>
      </dsp:txXfrm>
    </dsp:sp>
    <dsp:sp modelId="{2BBFDD19-0692-4223-B513-00B2BB2BF7C2}">
      <dsp:nvSpPr>
        <dsp:cNvPr id="0" name=""/>
        <dsp:cNvSpPr/>
      </dsp:nvSpPr>
      <dsp:spPr>
        <a:xfrm>
          <a:off x="144715" y="2926697"/>
          <a:ext cx="1129143" cy="763123"/>
        </a:xfrm>
        <a:prstGeom prst="roundRect">
          <a:avLst>
            <a:gd name="adj" fmla="val 10000"/>
          </a:avLst>
        </a:prstGeom>
        <a:solidFill>
          <a:schemeClr val="accent3">
            <a:shade val="50000"/>
            <a:hueOff val="75432"/>
            <a:satOff val="-6324"/>
            <a:lumOff val="190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Median Earnings NOT recorded</a:t>
          </a:r>
          <a:endParaRPr lang="en-US" sz="1100" kern="1200" dirty="0"/>
        </a:p>
      </dsp:txBody>
      <dsp:txXfrm>
        <a:off x="167066" y="2949048"/>
        <a:ext cx="1084441" cy="718421"/>
      </dsp:txXfrm>
    </dsp:sp>
    <dsp:sp modelId="{584D260D-3E2F-4E8F-9FB8-41371BFCB489}">
      <dsp:nvSpPr>
        <dsp:cNvPr id="0" name=""/>
        <dsp:cNvSpPr/>
      </dsp:nvSpPr>
      <dsp:spPr>
        <a:xfrm>
          <a:off x="1520859"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C</a:t>
          </a:r>
          <a:endParaRPr lang="en-US" sz="2700" kern="1200" dirty="0"/>
        </a:p>
      </dsp:txBody>
      <dsp:txXfrm>
        <a:off x="1520859" y="0"/>
        <a:ext cx="1411429" cy="1165311"/>
      </dsp:txXfrm>
    </dsp:sp>
    <dsp:sp modelId="{B2BBFB01-A3EC-4721-A5C9-7322D7E20707}">
      <dsp:nvSpPr>
        <dsp:cNvPr id="0" name=""/>
        <dsp:cNvSpPr/>
      </dsp:nvSpPr>
      <dsp:spPr>
        <a:xfrm>
          <a:off x="1662002" y="1165311"/>
          <a:ext cx="1129143" cy="2524841"/>
        </a:xfrm>
        <a:prstGeom prst="roundRect">
          <a:avLst>
            <a:gd name="adj" fmla="val 10000"/>
          </a:avLst>
        </a:prstGeom>
        <a:solidFill>
          <a:schemeClr val="accent3">
            <a:shade val="50000"/>
            <a:hueOff val="113149"/>
            <a:satOff val="-9486"/>
            <a:lumOff val="28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 of students employed</a:t>
          </a:r>
          <a:endParaRPr lang="en-US" sz="1100" kern="1200" dirty="0"/>
        </a:p>
      </dsp:txBody>
      <dsp:txXfrm>
        <a:off x="1695073" y="1198382"/>
        <a:ext cx="1063001" cy="2458699"/>
      </dsp:txXfrm>
    </dsp:sp>
    <dsp:sp modelId="{559876BF-3760-402C-B528-789AFFBFFE98}">
      <dsp:nvSpPr>
        <dsp:cNvPr id="0" name=""/>
        <dsp:cNvSpPr/>
      </dsp:nvSpPr>
      <dsp:spPr>
        <a:xfrm>
          <a:off x="3038146"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D</a:t>
          </a:r>
          <a:endParaRPr lang="en-US" sz="2700" kern="1200" dirty="0"/>
        </a:p>
      </dsp:txBody>
      <dsp:txXfrm>
        <a:off x="3038146" y="0"/>
        <a:ext cx="1411429" cy="1165311"/>
      </dsp:txXfrm>
    </dsp:sp>
    <dsp:sp modelId="{364F8CDF-F213-4A96-8DE1-01207DAFB2F4}">
      <dsp:nvSpPr>
        <dsp:cNvPr id="0" name=""/>
        <dsp:cNvSpPr/>
      </dsp:nvSpPr>
      <dsp:spPr>
        <a:xfrm>
          <a:off x="3179289" y="1165311"/>
          <a:ext cx="1129143" cy="2524841"/>
        </a:xfrm>
        <a:prstGeom prst="roundRect">
          <a:avLst>
            <a:gd name="adj" fmla="val 10000"/>
          </a:avLst>
        </a:prstGeom>
        <a:solidFill>
          <a:schemeClr val="accent3">
            <a:shade val="50000"/>
            <a:hueOff val="150865"/>
            <a:satOff val="-12648"/>
            <a:lumOff val="381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SUCCESS</a:t>
          </a:r>
          <a:endParaRPr lang="en-US" sz="1100" kern="1200" dirty="0"/>
        </a:p>
      </dsp:txBody>
      <dsp:txXfrm>
        <a:off x="3212360" y="1198382"/>
        <a:ext cx="1063001" cy="2458699"/>
      </dsp:txXfrm>
    </dsp:sp>
    <dsp:sp modelId="{6328E660-EF1B-4B28-B87E-F2558D40EB70}">
      <dsp:nvSpPr>
        <dsp:cNvPr id="0" name=""/>
        <dsp:cNvSpPr/>
      </dsp:nvSpPr>
      <dsp:spPr>
        <a:xfrm>
          <a:off x="4555433"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E</a:t>
          </a:r>
          <a:endParaRPr lang="en-US" sz="2700" kern="1200" dirty="0"/>
        </a:p>
      </dsp:txBody>
      <dsp:txXfrm>
        <a:off x="4555433" y="0"/>
        <a:ext cx="1411429" cy="1165311"/>
      </dsp:txXfrm>
    </dsp:sp>
    <dsp:sp modelId="{6F4E8E90-781D-44B6-8BCF-3DA146352340}">
      <dsp:nvSpPr>
        <dsp:cNvPr id="0" name=""/>
        <dsp:cNvSpPr/>
      </dsp:nvSpPr>
      <dsp:spPr>
        <a:xfrm>
          <a:off x="4696576" y="1165311"/>
          <a:ext cx="1129143" cy="2524841"/>
        </a:xfrm>
        <a:prstGeom prst="roundRect">
          <a:avLst>
            <a:gd name="adj" fmla="val 10000"/>
          </a:avLst>
        </a:prstGeom>
        <a:solidFill>
          <a:schemeClr val="accent3">
            <a:shade val="50000"/>
            <a:hueOff val="188581"/>
            <a:satOff val="-15810"/>
            <a:lumOff val="47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Total number of </a:t>
          </a:r>
          <a:r>
            <a:rPr lang="en-US" sz="1100" kern="1200" dirty="0" err="1" smtClean="0"/>
            <a:t>PoPs</a:t>
          </a:r>
          <a:endParaRPr lang="en-US" sz="1100" kern="1200" dirty="0"/>
        </a:p>
      </dsp:txBody>
      <dsp:txXfrm>
        <a:off x="4729647" y="1198382"/>
        <a:ext cx="1063001" cy="2458699"/>
      </dsp:txXfrm>
    </dsp:sp>
    <dsp:sp modelId="{504ACE57-8874-46E7-A2F5-B1875D93631D}">
      <dsp:nvSpPr>
        <dsp:cNvPr id="0" name=""/>
        <dsp:cNvSpPr/>
      </dsp:nvSpPr>
      <dsp:spPr>
        <a:xfrm>
          <a:off x="6072720"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F</a:t>
          </a:r>
          <a:endParaRPr lang="en-US" sz="2700" kern="1200" dirty="0"/>
        </a:p>
      </dsp:txBody>
      <dsp:txXfrm>
        <a:off x="6072720" y="0"/>
        <a:ext cx="1411429" cy="1165311"/>
      </dsp:txXfrm>
    </dsp:sp>
    <dsp:sp modelId="{A1D026A1-9B27-40C6-A852-D65172EC4C41}">
      <dsp:nvSpPr>
        <dsp:cNvPr id="0" name=""/>
        <dsp:cNvSpPr/>
      </dsp:nvSpPr>
      <dsp:spPr>
        <a:xfrm>
          <a:off x="6213863" y="1166449"/>
          <a:ext cx="1129143" cy="1171190"/>
        </a:xfrm>
        <a:prstGeom prst="roundRect">
          <a:avLst>
            <a:gd name="adj" fmla="val 10000"/>
          </a:avLst>
        </a:prstGeom>
        <a:solidFill>
          <a:schemeClr val="accent3">
            <a:shade val="50000"/>
            <a:hueOff val="150865"/>
            <a:satOff val="-12648"/>
            <a:lumOff val="381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Total # of </a:t>
          </a:r>
          <a:r>
            <a:rPr lang="en-US" sz="1100" kern="1200" dirty="0" err="1" smtClean="0"/>
            <a:t>PoP’s</a:t>
          </a:r>
          <a:r>
            <a:rPr lang="en-US" sz="1100" kern="1200" dirty="0" smtClean="0"/>
            <a:t> in which there were successful outcome measures</a:t>
          </a:r>
          <a:endParaRPr lang="en-US" sz="1100" kern="1200" dirty="0"/>
        </a:p>
      </dsp:txBody>
      <dsp:txXfrm>
        <a:off x="6246934" y="1199520"/>
        <a:ext cx="1063001" cy="1105048"/>
      </dsp:txXfrm>
    </dsp:sp>
    <dsp:sp modelId="{D3E90BBE-9851-40B4-B24A-3782DBCE11B2}">
      <dsp:nvSpPr>
        <dsp:cNvPr id="0" name=""/>
        <dsp:cNvSpPr/>
      </dsp:nvSpPr>
      <dsp:spPr>
        <a:xfrm>
          <a:off x="6213863" y="2517823"/>
          <a:ext cx="1129143" cy="1171190"/>
        </a:xfrm>
        <a:prstGeom prst="roundRect">
          <a:avLst>
            <a:gd name="adj" fmla="val 10000"/>
          </a:avLst>
        </a:prstGeom>
        <a:solidFill>
          <a:schemeClr val="accent3">
            <a:shade val="50000"/>
            <a:hueOff val="113149"/>
            <a:satOff val="-9486"/>
            <a:lumOff val="28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Median earnings: Average salary of employed students during their 2</a:t>
          </a:r>
          <a:r>
            <a:rPr lang="en-US" sz="1100" kern="1200" baseline="30000" dirty="0" smtClean="0"/>
            <a:t>nd</a:t>
          </a:r>
          <a:r>
            <a:rPr lang="en-US" sz="1100" kern="1200" dirty="0" smtClean="0"/>
            <a:t> quarter after exit</a:t>
          </a:r>
          <a:endParaRPr lang="en-US" sz="1100" kern="1200" dirty="0"/>
        </a:p>
      </dsp:txBody>
      <dsp:txXfrm>
        <a:off x="6246934" y="2550894"/>
        <a:ext cx="1063001" cy="1105048"/>
      </dsp:txXfrm>
    </dsp:sp>
    <dsp:sp modelId="{3E082E86-7430-4193-89FB-6C005F89BA77}">
      <dsp:nvSpPr>
        <dsp:cNvPr id="0" name=""/>
        <dsp:cNvSpPr/>
      </dsp:nvSpPr>
      <dsp:spPr>
        <a:xfrm>
          <a:off x="7590007"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G</a:t>
          </a:r>
          <a:endParaRPr lang="en-US" sz="2700" kern="1200" dirty="0"/>
        </a:p>
      </dsp:txBody>
      <dsp:txXfrm>
        <a:off x="7590007" y="0"/>
        <a:ext cx="1411429" cy="1165311"/>
      </dsp:txXfrm>
    </dsp:sp>
    <dsp:sp modelId="{F779BF92-E06C-426F-AA24-C3B6BF6E23D3}">
      <dsp:nvSpPr>
        <dsp:cNvPr id="0" name=""/>
        <dsp:cNvSpPr/>
      </dsp:nvSpPr>
      <dsp:spPr>
        <a:xfrm>
          <a:off x="7731150" y="1166449"/>
          <a:ext cx="1129143" cy="1171190"/>
        </a:xfrm>
        <a:prstGeom prst="roundRect">
          <a:avLst>
            <a:gd name="adj" fmla="val 10000"/>
          </a:avLst>
        </a:prstGeom>
        <a:solidFill>
          <a:schemeClr val="accent3">
            <a:shade val="50000"/>
            <a:hueOff val="75432"/>
            <a:satOff val="-6324"/>
            <a:lumOff val="190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Percentage of students who met the outcome measure.</a:t>
          </a:r>
          <a:endParaRPr lang="en-US" sz="1100" kern="1200" dirty="0"/>
        </a:p>
      </dsp:txBody>
      <dsp:txXfrm>
        <a:off x="7764221" y="1199520"/>
        <a:ext cx="1063001" cy="1105048"/>
      </dsp:txXfrm>
    </dsp:sp>
    <dsp:sp modelId="{CBF5AE63-C943-4060-AA09-61420D5B5F4E}">
      <dsp:nvSpPr>
        <dsp:cNvPr id="0" name=""/>
        <dsp:cNvSpPr/>
      </dsp:nvSpPr>
      <dsp:spPr>
        <a:xfrm>
          <a:off x="7731150" y="2517823"/>
          <a:ext cx="1129143" cy="1171190"/>
        </a:xfrm>
        <a:prstGeom prst="roundRect">
          <a:avLst>
            <a:gd name="adj" fmla="val 10000"/>
          </a:avLst>
        </a:prstGeom>
        <a:solidFill>
          <a:schemeClr val="accent3">
            <a:shade val="50000"/>
            <a:hueOff val="37716"/>
            <a:satOff val="-3162"/>
            <a:lumOff val="9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t>Performance tied to federal negotiated targets</a:t>
          </a:r>
          <a:endParaRPr lang="en-US" sz="1100" kern="1200" dirty="0"/>
        </a:p>
      </dsp:txBody>
      <dsp:txXfrm>
        <a:off x="7764221" y="2550894"/>
        <a:ext cx="1063001" cy="11050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1477817" y="1140728"/>
          <a:ext cx="2051640" cy="205167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Evidence Required</a:t>
          </a:r>
          <a:endParaRPr lang="en-US" sz="2600" kern="1200" dirty="0"/>
        </a:p>
      </dsp:txBody>
      <dsp:txXfrm>
        <a:off x="1778273" y="1441188"/>
        <a:ext cx="1450728" cy="1450752"/>
      </dsp:txXfrm>
    </dsp:sp>
    <dsp:sp modelId="{660FF26E-A3EA-46D7-A234-0C0C4197A61E}">
      <dsp:nvSpPr>
        <dsp:cNvPr id="0" name=""/>
        <dsp:cNvSpPr/>
      </dsp:nvSpPr>
      <dsp:spPr>
        <a:xfrm>
          <a:off x="419847" y="0"/>
          <a:ext cx="4135431" cy="4311142"/>
        </a:xfrm>
        <a:prstGeom prst="blockArc">
          <a:avLst>
            <a:gd name="adj1" fmla="val 17747832"/>
            <a:gd name="adj2" fmla="val 3872736"/>
            <a:gd name="adj3" fmla="val 558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3712831" y="683316"/>
          <a:ext cx="1099050" cy="10993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4902378" y="697542"/>
          <a:ext cx="1471156"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smtClean="0"/>
            <a:t>Employment data match report</a:t>
          </a:r>
          <a:endParaRPr lang="en-US" sz="2000" kern="1200" dirty="0"/>
        </a:p>
      </dsp:txBody>
      <dsp:txXfrm>
        <a:off x="4902378" y="697542"/>
        <a:ext cx="1471156" cy="1063989"/>
      </dsp:txXfrm>
    </dsp:sp>
    <dsp:sp modelId="{416FEA6D-A850-473A-95A4-F4FDE568FBCB}">
      <dsp:nvSpPr>
        <dsp:cNvPr id="0" name=""/>
        <dsp:cNvSpPr/>
      </dsp:nvSpPr>
      <dsp:spPr>
        <a:xfrm>
          <a:off x="3712831" y="2424586"/>
          <a:ext cx="1099050" cy="109934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CAAE5-28AD-4457-81BC-701E8E59A0A7}">
      <dsp:nvSpPr>
        <dsp:cNvPr id="0" name=""/>
        <dsp:cNvSpPr/>
      </dsp:nvSpPr>
      <dsp:spPr>
        <a:xfrm>
          <a:off x="4902378" y="2438813"/>
          <a:ext cx="1471156"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10000"/>
            </a:spcAft>
          </a:pPr>
          <a:r>
            <a:rPr lang="en-US" sz="2000" kern="1200" dirty="0" smtClean="0"/>
            <a:t>Survey</a:t>
          </a:r>
          <a:endParaRPr lang="en-US" sz="2000" kern="1200" dirty="0"/>
        </a:p>
      </dsp:txBody>
      <dsp:txXfrm>
        <a:off x="4902378" y="2438813"/>
        <a:ext cx="1471156" cy="10639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1389865" y="1140728"/>
          <a:ext cx="2051570" cy="205167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Evidence Required</a:t>
          </a:r>
          <a:endParaRPr lang="en-US" sz="2600" kern="1200" dirty="0"/>
        </a:p>
      </dsp:txBody>
      <dsp:txXfrm>
        <a:off x="1690310" y="1441188"/>
        <a:ext cx="1450680" cy="1450752"/>
      </dsp:txXfrm>
    </dsp:sp>
    <dsp:sp modelId="{660FF26E-A3EA-46D7-A234-0C0C4197A61E}">
      <dsp:nvSpPr>
        <dsp:cNvPr id="0" name=""/>
        <dsp:cNvSpPr/>
      </dsp:nvSpPr>
      <dsp:spPr>
        <a:xfrm>
          <a:off x="331900" y="0"/>
          <a:ext cx="4135628" cy="4311142"/>
        </a:xfrm>
        <a:prstGeom prst="blockArc">
          <a:avLst>
            <a:gd name="adj1" fmla="val 17527788"/>
            <a:gd name="adj2" fmla="val 4119114"/>
            <a:gd name="adj3" fmla="val 575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3377076" y="363429"/>
          <a:ext cx="1099033" cy="10993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4559472" y="381104"/>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en-US" sz="1300" kern="1200" dirty="0" smtClean="0"/>
            <a:t>Copy of Credential</a:t>
          </a:r>
          <a:endParaRPr lang="en-US" sz="1300" kern="1200" dirty="0"/>
        </a:p>
      </dsp:txBody>
      <dsp:txXfrm>
        <a:off x="4559472" y="381104"/>
        <a:ext cx="1471099" cy="1063989"/>
      </dsp:txXfrm>
    </dsp:sp>
    <dsp:sp modelId="{416FEA6D-A850-473A-95A4-F4FDE568FBCB}">
      <dsp:nvSpPr>
        <dsp:cNvPr id="0" name=""/>
        <dsp:cNvSpPr/>
      </dsp:nvSpPr>
      <dsp:spPr>
        <a:xfrm>
          <a:off x="3801856" y="1614091"/>
          <a:ext cx="1099033" cy="109934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CAAE5-28AD-4457-81BC-701E8E59A0A7}">
      <dsp:nvSpPr>
        <dsp:cNvPr id="0" name=""/>
        <dsp:cNvSpPr/>
      </dsp:nvSpPr>
      <dsp:spPr>
        <a:xfrm>
          <a:off x="4990382" y="1629611"/>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en-US" sz="1300" kern="1200" dirty="0" smtClean="0"/>
            <a:t>HSEC Transcripts</a:t>
          </a:r>
          <a:endParaRPr lang="en-US" sz="1300" kern="1200" dirty="0"/>
        </a:p>
      </dsp:txBody>
      <dsp:txXfrm>
        <a:off x="4990382" y="1629611"/>
        <a:ext cx="1471099" cy="1063989"/>
      </dsp:txXfrm>
    </dsp:sp>
    <dsp:sp modelId="{2FFB33F5-2BC9-437A-A67B-9DD080951BD9}">
      <dsp:nvSpPr>
        <dsp:cNvPr id="0" name=""/>
        <dsp:cNvSpPr/>
      </dsp:nvSpPr>
      <dsp:spPr>
        <a:xfrm>
          <a:off x="3377076" y="2882429"/>
          <a:ext cx="1099033" cy="1099341"/>
        </a:xfrm>
        <a:prstGeom prst="ellipse">
          <a:avLst/>
        </a:prstGeom>
        <a:blipFill rotWithShape="1">
          <a:blip xmlns:r="http://schemas.openxmlformats.org/officeDocument/2006/relationships" r:embed="rId3"/>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0C87C3-2593-4BC4-B80A-BF495081B897}">
      <dsp:nvSpPr>
        <dsp:cNvPr id="0" name=""/>
        <dsp:cNvSpPr/>
      </dsp:nvSpPr>
      <dsp:spPr>
        <a:xfrm>
          <a:off x="4559472" y="2904847"/>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en-US" sz="1300" kern="1200" dirty="0" smtClean="0"/>
            <a:t>Postsecondary transcripts or Report from NSC/Community College showing enrollment</a:t>
          </a:r>
          <a:endParaRPr lang="en-US" sz="1300" kern="1200" dirty="0"/>
        </a:p>
      </dsp:txBody>
      <dsp:txXfrm>
        <a:off x="4559472" y="2904847"/>
        <a:ext cx="1471099" cy="10639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CF3A4-892D-4EF4-9D17-16052FDBFBAA}">
      <dsp:nvSpPr>
        <dsp:cNvPr id="0" name=""/>
        <dsp:cNvSpPr/>
      </dsp:nvSpPr>
      <dsp:spPr>
        <a:xfrm rot="5400000">
          <a:off x="5766587" y="-2402501"/>
          <a:ext cx="793227" cy="580066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Must be exited</a:t>
          </a:r>
          <a:endParaRPr lang="en-US" sz="1200" kern="1200" dirty="0"/>
        </a:p>
        <a:p>
          <a:pPr marL="114300" lvl="1" indent="-114300" algn="l" defTabSz="533400">
            <a:lnSpc>
              <a:spcPct val="90000"/>
            </a:lnSpc>
            <a:spcBef>
              <a:spcPct val="0"/>
            </a:spcBef>
            <a:spcAft>
              <a:spcPct val="15000"/>
            </a:spcAft>
            <a:buChar char="••"/>
          </a:pPr>
          <a:r>
            <a:rPr lang="en-US" sz="1200" kern="1200" dirty="0" smtClean="0"/>
            <a:t>Did not have a HS diploma upon entry</a:t>
          </a:r>
          <a:endParaRPr lang="en-US" sz="1200" kern="1200" dirty="0"/>
        </a:p>
        <a:p>
          <a:pPr marL="114300" lvl="1" indent="-114300" algn="l" defTabSz="533400">
            <a:lnSpc>
              <a:spcPct val="90000"/>
            </a:lnSpc>
            <a:spcBef>
              <a:spcPct val="0"/>
            </a:spcBef>
            <a:spcAft>
              <a:spcPct val="15000"/>
            </a:spcAft>
            <a:buChar char="••"/>
          </a:pPr>
          <a:r>
            <a:rPr lang="en-US" sz="1200" kern="1200" dirty="0" smtClean="0"/>
            <a:t>Were enrolled in a class at 9</a:t>
          </a:r>
          <a:r>
            <a:rPr lang="en-US" sz="1200" kern="1200" baseline="30000" dirty="0" smtClean="0"/>
            <a:t>th</a:t>
          </a:r>
          <a:r>
            <a:rPr lang="en-US" sz="1200" kern="1200" dirty="0" smtClean="0"/>
            <a:t> grade or higher (through enrollment or assessment)</a:t>
          </a:r>
          <a:endParaRPr lang="en-US" sz="1200" kern="1200" dirty="0"/>
        </a:p>
      </dsp:txBody>
      <dsp:txXfrm rot="-5400000">
        <a:off x="3262871" y="139937"/>
        <a:ext cx="5761938" cy="715783"/>
      </dsp:txXfrm>
    </dsp:sp>
    <dsp:sp modelId="{B0600359-6E95-4EA4-8C28-7D143511DE4E}">
      <dsp:nvSpPr>
        <dsp:cNvPr id="0" name=""/>
        <dsp:cNvSpPr/>
      </dsp:nvSpPr>
      <dsp:spPr>
        <a:xfrm>
          <a:off x="0" y="2061"/>
          <a:ext cx="3262871" cy="99153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Column B </a:t>
          </a:r>
          <a:endParaRPr lang="en-US" sz="2000" kern="1200" dirty="0"/>
        </a:p>
      </dsp:txBody>
      <dsp:txXfrm>
        <a:off x="48403" y="50464"/>
        <a:ext cx="3166065" cy="894728"/>
      </dsp:txXfrm>
    </dsp:sp>
    <dsp:sp modelId="{EE257FEF-9AAD-41F0-AB30-3BDA7257C358}">
      <dsp:nvSpPr>
        <dsp:cNvPr id="0" name=""/>
        <dsp:cNvSpPr/>
      </dsp:nvSpPr>
      <dsp:spPr>
        <a:xfrm rot="5400000">
          <a:off x="5766587" y="-1361390"/>
          <a:ext cx="793227" cy="5800660"/>
        </a:xfrm>
        <a:prstGeom prst="round2SameRect">
          <a:avLst/>
        </a:prstGeom>
        <a:solidFill>
          <a:schemeClr val="accent2">
            <a:tint val="40000"/>
            <a:alpha val="90000"/>
            <a:hueOff val="3157575"/>
            <a:satOff val="-1506"/>
            <a:lumOff val="-2993"/>
            <a:alphaOff val="0"/>
          </a:schemeClr>
        </a:solidFill>
        <a:ln w="25400" cap="flat" cmpd="sng" algn="ctr">
          <a:solidFill>
            <a:schemeClr val="accent2">
              <a:tint val="40000"/>
              <a:alpha val="90000"/>
              <a:hueOff val="3157575"/>
              <a:satOff val="-1506"/>
              <a:lumOff val="-29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Evidence of credential required AND</a:t>
          </a:r>
          <a:endParaRPr lang="en-US" sz="1200" kern="1200" dirty="0"/>
        </a:p>
        <a:p>
          <a:pPr marL="114300" lvl="1" indent="-114300" algn="l" defTabSz="533400">
            <a:lnSpc>
              <a:spcPct val="90000"/>
            </a:lnSpc>
            <a:spcBef>
              <a:spcPct val="0"/>
            </a:spcBef>
            <a:spcAft>
              <a:spcPct val="15000"/>
            </a:spcAft>
            <a:buChar char="••"/>
          </a:pPr>
          <a:r>
            <a:rPr lang="en-US" sz="1200" kern="1200" dirty="0" smtClean="0"/>
            <a:t>Evidence of employment</a:t>
          </a:r>
          <a:endParaRPr lang="en-US" sz="1200" kern="1200" dirty="0"/>
        </a:p>
      </dsp:txBody>
      <dsp:txXfrm rot="-5400000">
        <a:off x="3262871" y="1181048"/>
        <a:ext cx="5761938" cy="715783"/>
      </dsp:txXfrm>
    </dsp:sp>
    <dsp:sp modelId="{21D8B82E-32FA-4A7F-B8CD-3F51E40121F5}">
      <dsp:nvSpPr>
        <dsp:cNvPr id="0" name=""/>
        <dsp:cNvSpPr/>
      </dsp:nvSpPr>
      <dsp:spPr>
        <a:xfrm>
          <a:off x="0" y="1043172"/>
          <a:ext cx="3262871" cy="991534"/>
        </a:xfrm>
        <a:prstGeom prst="roundRect">
          <a:avLst/>
        </a:prstGeom>
        <a:solidFill>
          <a:schemeClr val="accent2">
            <a:hueOff val="3081859"/>
            <a:satOff val="304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Columns C &amp; D (Participants Achieving Outcome)</a:t>
          </a:r>
          <a:endParaRPr lang="en-US" sz="2000" kern="1200" dirty="0"/>
        </a:p>
      </dsp:txBody>
      <dsp:txXfrm>
        <a:off x="48403" y="1091575"/>
        <a:ext cx="3166065" cy="894728"/>
      </dsp:txXfrm>
    </dsp:sp>
    <dsp:sp modelId="{73462395-E34E-459B-8E3B-D9F308A31932}">
      <dsp:nvSpPr>
        <dsp:cNvPr id="0" name=""/>
        <dsp:cNvSpPr/>
      </dsp:nvSpPr>
      <dsp:spPr>
        <a:xfrm rot="5400000">
          <a:off x="5766587" y="-320279"/>
          <a:ext cx="793227" cy="5800660"/>
        </a:xfrm>
        <a:prstGeom prst="round2SameRect">
          <a:avLst/>
        </a:prstGeom>
        <a:solidFill>
          <a:schemeClr val="accent2">
            <a:tint val="40000"/>
            <a:alpha val="90000"/>
            <a:hueOff val="6315149"/>
            <a:satOff val="-3012"/>
            <a:lumOff val="-5987"/>
            <a:alphaOff val="0"/>
          </a:schemeClr>
        </a:solidFill>
        <a:ln w="25400" cap="flat" cmpd="sng" algn="ctr">
          <a:solidFill>
            <a:schemeClr val="accent2">
              <a:tint val="40000"/>
              <a:alpha val="90000"/>
              <a:hueOff val="6315149"/>
              <a:satOff val="-3012"/>
              <a:lumOff val="-5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Same evidence required</a:t>
          </a:r>
          <a:endParaRPr lang="en-US" sz="1200" kern="1200" dirty="0"/>
        </a:p>
      </dsp:txBody>
      <dsp:txXfrm rot="-5400000">
        <a:off x="3262871" y="2222159"/>
        <a:ext cx="5761938" cy="715783"/>
      </dsp:txXfrm>
    </dsp:sp>
    <dsp:sp modelId="{4AC19A0B-140B-4322-ACDE-B913C1CEEA7B}">
      <dsp:nvSpPr>
        <dsp:cNvPr id="0" name=""/>
        <dsp:cNvSpPr/>
      </dsp:nvSpPr>
      <dsp:spPr>
        <a:xfrm>
          <a:off x="0" y="2084283"/>
          <a:ext cx="3262871" cy="991534"/>
        </a:xfrm>
        <a:prstGeom prst="roundRect">
          <a:avLst/>
        </a:prstGeom>
        <a:solidFill>
          <a:schemeClr val="accent2">
            <a:hueOff val="6163718"/>
            <a:satOff val="6081"/>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Columns F (Total </a:t>
          </a:r>
          <a:r>
            <a:rPr lang="en-US" sz="2000" kern="1200" dirty="0" err="1" smtClean="0"/>
            <a:t>PoP’s</a:t>
          </a:r>
          <a:r>
            <a:rPr lang="en-US" sz="2000" kern="1200" dirty="0" smtClean="0"/>
            <a:t> where outcome measure achieved)</a:t>
          </a:r>
          <a:endParaRPr lang="en-US" sz="2000" kern="1200" dirty="0"/>
        </a:p>
      </dsp:txBody>
      <dsp:txXfrm>
        <a:off x="48403" y="2132686"/>
        <a:ext cx="3166065" cy="894728"/>
      </dsp:txXfrm>
    </dsp:sp>
    <dsp:sp modelId="{FC643B5F-654C-4C7E-9ACF-CE8CB50A41F6}">
      <dsp:nvSpPr>
        <dsp:cNvPr id="0" name=""/>
        <dsp:cNvSpPr/>
      </dsp:nvSpPr>
      <dsp:spPr>
        <a:xfrm rot="5400000">
          <a:off x="5766587" y="720832"/>
          <a:ext cx="793227" cy="5800660"/>
        </a:xfrm>
        <a:prstGeom prst="round2SameRect">
          <a:avLst/>
        </a:prstGeom>
        <a:solidFill>
          <a:schemeClr val="accent2">
            <a:tint val="40000"/>
            <a:alpha val="90000"/>
            <a:hueOff val="9472723"/>
            <a:satOff val="-4518"/>
            <a:lumOff val="-8980"/>
            <a:alphaOff val="0"/>
          </a:schemeClr>
        </a:solidFill>
        <a:ln w="25400" cap="flat" cmpd="sng" algn="ctr">
          <a:solidFill>
            <a:schemeClr val="accent2">
              <a:tint val="40000"/>
              <a:alpha val="90000"/>
              <a:hueOff val="9472723"/>
              <a:satOff val="-4518"/>
              <a:lumOff val="-8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Programs must strive to meet federal targets </a:t>
          </a:r>
          <a:endParaRPr lang="en-US" sz="1200" kern="1200" dirty="0"/>
        </a:p>
      </dsp:txBody>
      <dsp:txXfrm rot="-5400000">
        <a:off x="3262871" y="3263270"/>
        <a:ext cx="5761938" cy="715783"/>
      </dsp:txXfrm>
    </dsp:sp>
    <dsp:sp modelId="{CA7B2505-40CE-440A-AA3B-2E921B0AF1FC}">
      <dsp:nvSpPr>
        <dsp:cNvPr id="0" name=""/>
        <dsp:cNvSpPr/>
      </dsp:nvSpPr>
      <dsp:spPr>
        <a:xfrm>
          <a:off x="0" y="3125395"/>
          <a:ext cx="3262871" cy="991534"/>
        </a:xfrm>
        <a:prstGeom prst="roundRect">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Column G (Percentage of Participants in all </a:t>
          </a:r>
          <a:r>
            <a:rPr lang="en-US" sz="2000" kern="1200" dirty="0" err="1" smtClean="0"/>
            <a:t>PoP’s</a:t>
          </a:r>
          <a:r>
            <a:rPr lang="en-US" sz="2000" kern="1200" dirty="0" smtClean="0"/>
            <a:t> achieving outcome)</a:t>
          </a:r>
          <a:endParaRPr lang="en-US" sz="2000" kern="1200" dirty="0"/>
        </a:p>
      </dsp:txBody>
      <dsp:txXfrm>
        <a:off x="48403" y="3173798"/>
        <a:ext cx="3166065" cy="8947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1389865" y="1140728"/>
          <a:ext cx="2051570" cy="205167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Evidence Required</a:t>
          </a:r>
          <a:endParaRPr lang="en-US" sz="2600" kern="1200" dirty="0"/>
        </a:p>
      </dsp:txBody>
      <dsp:txXfrm>
        <a:off x="1690310" y="1441188"/>
        <a:ext cx="1450680" cy="1450752"/>
      </dsp:txXfrm>
    </dsp:sp>
    <dsp:sp modelId="{660FF26E-A3EA-46D7-A234-0C0C4197A61E}">
      <dsp:nvSpPr>
        <dsp:cNvPr id="0" name=""/>
        <dsp:cNvSpPr/>
      </dsp:nvSpPr>
      <dsp:spPr>
        <a:xfrm>
          <a:off x="331900" y="0"/>
          <a:ext cx="4135628" cy="4311142"/>
        </a:xfrm>
        <a:prstGeom prst="blockArc">
          <a:avLst>
            <a:gd name="adj1" fmla="val 17527788"/>
            <a:gd name="adj2" fmla="val 4119114"/>
            <a:gd name="adj3" fmla="val 575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3377076" y="363429"/>
          <a:ext cx="1099033" cy="10993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4559472" y="381104"/>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10000"/>
            </a:spcAft>
          </a:pPr>
          <a:r>
            <a:rPr lang="en-US" sz="1900" kern="1200" dirty="0" smtClean="0"/>
            <a:t>Copy of Credential</a:t>
          </a:r>
          <a:endParaRPr lang="en-US" sz="1900" kern="1200" dirty="0"/>
        </a:p>
      </dsp:txBody>
      <dsp:txXfrm>
        <a:off x="4559472" y="381104"/>
        <a:ext cx="1471099" cy="1063989"/>
      </dsp:txXfrm>
    </dsp:sp>
    <dsp:sp modelId="{416FEA6D-A850-473A-95A4-F4FDE568FBCB}">
      <dsp:nvSpPr>
        <dsp:cNvPr id="0" name=""/>
        <dsp:cNvSpPr/>
      </dsp:nvSpPr>
      <dsp:spPr>
        <a:xfrm>
          <a:off x="3801856" y="1614091"/>
          <a:ext cx="1099033" cy="109934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CAAE5-28AD-4457-81BC-701E8E59A0A7}">
      <dsp:nvSpPr>
        <dsp:cNvPr id="0" name=""/>
        <dsp:cNvSpPr/>
      </dsp:nvSpPr>
      <dsp:spPr>
        <a:xfrm>
          <a:off x="4990382" y="1629611"/>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10000"/>
            </a:spcAft>
          </a:pPr>
          <a:r>
            <a:rPr lang="en-US" sz="1900" kern="1200" dirty="0" smtClean="0"/>
            <a:t>HSEC Transcripts</a:t>
          </a:r>
          <a:endParaRPr lang="en-US" sz="1900" kern="1200" dirty="0"/>
        </a:p>
      </dsp:txBody>
      <dsp:txXfrm>
        <a:off x="4990382" y="1629611"/>
        <a:ext cx="1471099" cy="1063989"/>
      </dsp:txXfrm>
    </dsp:sp>
    <dsp:sp modelId="{2A4F14C7-078D-4FE2-B832-857496CE3D8D}">
      <dsp:nvSpPr>
        <dsp:cNvPr id="0" name=""/>
        <dsp:cNvSpPr/>
      </dsp:nvSpPr>
      <dsp:spPr>
        <a:xfrm>
          <a:off x="3377076" y="2882429"/>
          <a:ext cx="1099033" cy="109934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279130-3C6D-4F20-8543-0FC90CE37370}">
      <dsp:nvSpPr>
        <dsp:cNvPr id="0" name=""/>
        <dsp:cNvSpPr/>
      </dsp:nvSpPr>
      <dsp:spPr>
        <a:xfrm>
          <a:off x="4559472" y="2904847"/>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10000"/>
            </a:spcAft>
          </a:pPr>
          <a:r>
            <a:rPr lang="en-US" sz="1900" kern="1200" dirty="0" smtClean="0"/>
            <a:t>Employment data match report OR Survey</a:t>
          </a:r>
          <a:endParaRPr lang="en-US" sz="1900" kern="1200" dirty="0"/>
        </a:p>
      </dsp:txBody>
      <dsp:txXfrm>
        <a:off x="4559472" y="2904847"/>
        <a:ext cx="1471099" cy="10639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1389865" y="1140728"/>
          <a:ext cx="2051570" cy="205167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Evidence Required</a:t>
          </a:r>
          <a:endParaRPr lang="en-US" sz="2600" kern="1200" dirty="0"/>
        </a:p>
      </dsp:txBody>
      <dsp:txXfrm>
        <a:off x="1690310" y="1441188"/>
        <a:ext cx="1450680" cy="1450752"/>
      </dsp:txXfrm>
    </dsp:sp>
    <dsp:sp modelId="{660FF26E-A3EA-46D7-A234-0C0C4197A61E}">
      <dsp:nvSpPr>
        <dsp:cNvPr id="0" name=""/>
        <dsp:cNvSpPr/>
      </dsp:nvSpPr>
      <dsp:spPr>
        <a:xfrm>
          <a:off x="331900" y="0"/>
          <a:ext cx="4135628" cy="4311142"/>
        </a:xfrm>
        <a:prstGeom prst="blockArc">
          <a:avLst>
            <a:gd name="adj1" fmla="val 17527788"/>
            <a:gd name="adj2" fmla="val 4119114"/>
            <a:gd name="adj3" fmla="val 575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3377076" y="363429"/>
          <a:ext cx="1099033" cy="10993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4559472" y="381104"/>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dirty="0" smtClean="0"/>
            <a:t>Copy of PS/Training Credential</a:t>
          </a:r>
          <a:endParaRPr lang="en-US" sz="1600" kern="1200" dirty="0"/>
        </a:p>
      </dsp:txBody>
      <dsp:txXfrm>
        <a:off x="4559472" y="381104"/>
        <a:ext cx="1471099" cy="1063989"/>
      </dsp:txXfrm>
    </dsp:sp>
    <dsp:sp modelId="{416FEA6D-A850-473A-95A4-F4FDE568FBCB}">
      <dsp:nvSpPr>
        <dsp:cNvPr id="0" name=""/>
        <dsp:cNvSpPr/>
      </dsp:nvSpPr>
      <dsp:spPr>
        <a:xfrm>
          <a:off x="3801856" y="1614091"/>
          <a:ext cx="1099033" cy="109934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CAAE5-28AD-4457-81BC-701E8E59A0A7}">
      <dsp:nvSpPr>
        <dsp:cNvPr id="0" name=""/>
        <dsp:cNvSpPr/>
      </dsp:nvSpPr>
      <dsp:spPr>
        <a:xfrm>
          <a:off x="4990382" y="1629611"/>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dirty="0" smtClean="0"/>
            <a:t>Postsecondary Transcripts</a:t>
          </a:r>
          <a:endParaRPr lang="en-US" sz="1600" kern="1200" dirty="0"/>
        </a:p>
      </dsp:txBody>
      <dsp:txXfrm>
        <a:off x="4990382" y="1629611"/>
        <a:ext cx="1471099" cy="1063989"/>
      </dsp:txXfrm>
    </dsp:sp>
    <dsp:sp modelId="{2A4F14C7-078D-4FE2-B832-857496CE3D8D}">
      <dsp:nvSpPr>
        <dsp:cNvPr id="0" name=""/>
        <dsp:cNvSpPr/>
      </dsp:nvSpPr>
      <dsp:spPr>
        <a:xfrm>
          <a:off x="3377076" y="2882429"/>
          <a:ext cx="1099033" cy="109934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279130-3C6D-4F20-8543-0FC90CE37370}">
      <dsp:nvSpPr>
        <dsp:cNvPr id="0" name=""/>
        <dsp:cNvSpPr/>
      </dsp:nvSpPr>
      <dsp:spPr>
        <a:xfrm>
          <a:off x="4559472" y="2904847"/>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dirty="0" smtClean="0"/>
            <a:t>Employment data match report OR Survey</a:t>
          </a:r>
          <a:endParaRPr lang="en-US" sz="1600" kern="1200" dirty="0"/>
        </a:p>
      </dsp:txBody>
      <dsp:txXfrm>
        <a:off x="4559472" y="2904847"/>
        <a:ext cx="1471099" cy="10639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1389865" y="1140728"/>
          <a:ext cx="2051570" cy="205167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Evidence Required</a:t>
          </a:r>
          <a:endParaRPr lang="en-US" sz="2600" kern="1200" dirty="0"/>
        </a:p>
      </dsp:txBody>
      <dsp:txXfrm>
        <a:off x="1690310" y="1441188"/>
        <a:ext cx="1450680" cy="1450752"/>
      </dsp:txXfrm>
    </dsp:sp>
    <dsp:sp modelId="{660FF26E-A3EA-46D7-A234-0C0C4197A61E}">
      <dsp:nvSpPr>
        <dsp:cNvPr id="0" name=""/>
        <dsp:cNvSpPr/>
      </dsp:nvSpPr>
      <dsp:spPr>
        <a:xfrm>
          <a:off x="331900" y="0"/>
          <a:ext cx="4135628" cy="4311142"/>
        </a:xfrm>
        <a:prstGeom prst="blockArc">
          <a:avLst>
            <a:gd name="adj1" fmla="val 17527788"/>
            <a:gd name="adj2" fmla="val 4119114"/>
            <a:gd name="adj3" fmla="val 575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3377076" y="363429"/>
          <a:ext cx="1099033" cy="10993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4559472" y="381104"/>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10000"/>
            </a:spcAft>
          </a:pPr>
          <a:r>
            <a:rPr lang="en-US" sz="1200" kern="1200" dirty="0" smtClean="0"/>
            <a:t>Copy of PS/Training Credential</a:t>
          </a:r>
          <a:endParaRPr lang="en-US" sz="1200" kern="1200" dirty="0"/>
        </a:p>
      </dsp:txBody>
      <dsp:txXfrm>
        <a:off x="4559472" y="381104"/>
        <a:ext cx="1471099" cy="1063989"/>
      </dsp:txXfrm>
    </dsp:sp>
    <dsp:sp modelId="{416FEA6D-A850-473A-95A4-F4FDE568FBCB}">
      <dsp:nvSpPr>
        <dsp:cNvPr id="0" name=""/>
        <dsp:cNvSpPr/>
      </dsp:nvSpPr>
      <dsp:spPr>
        <a:xfrm>
          <a:off x="3801856" y="1614091"/>
          <a:ext cx="1099033" cy="109934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CAAE5-28AD-4457-81BC-701E8E59A0A7}">
      <dsp:nvSpPr>
        <dsp:cNvPr id="0" name=""/>
        <dsp:cNvSpPr/>
      </dsp:nvSpPr>
      <dsp:spPr>
        <a:xfrm>
          <a:off x="4990382" y="1629611"/>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10000"/>
            </a:spcAft>
          </a:pPr>
          <a:r>
            <a:rPr lang="en-US" sz="1200" kern="1200" dirty="0" smtClean="0"/>
            <a:t>Postsecondary Transcripts</a:t>
          </a:r>
          <a:endParaRPr lang="en-US" sz="1200" kern="1200" dirty="0"/>
        </a:p>
      </dsp:txBody>
      <dsp:txXfrm>
        <a:off x="4990382" y="1629611"/>
        <a:ext cx="1471099" cy="1063989"/>
      </dsp:txXfrm>
    </dsp:sp>
    <dsp:sp modelId="{DCF6617A-E8BF-4050-81FC-773E9BFE6960}">
      <dsp:nvSpPr>
        <dsp:cNvPr id="0" name=""/>
        <dsp:cNvSpPr/>
      </dsp:nvSpPr>
      <dsp:spPr>
        <a:xfrm>
          <a:off x="3377076" y="2882429"/>
          <a:ext cx="1099033" cy="109934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6DAE3E-6359-49B7-B335-A165026C6712}">
      <dsp:nvSpPr>
        <dsp:cNvPr id="0" name=""/>
        <dsp:cNvSpPr/>
      </dsp:nvSpPr>
      <dsp:spPr>
        <a:xfrm>
          <a:off x="4559472" y="2904847"/>
          <a:ext cx="1471099"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10000"/>
            </a:spcAft>
          </a:pPr>
          <a:r>
            <a:rPr lang="en-US" sz="1200" kern="1200" dirty="0" smtClean="0"/>
            <a:t>Copy of HSEC credential/transcript</a:t>
          </a:r>
          <a:endParaRPr lang="en-US" sz="1200" kern="1200" dirty="0"/>
        </a:p>
      </dsp:txBody>
      <dsp:txXfrm>
        <a:off x="4559472" y="2904847"/>
        <a:ext cx="1471099" cy="1063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FB411-E507-45C2-B5FB-E22ADB44A98B}">
      <dsp:nvSpPr>
        <dsp:cNvPr id="0" name=""/>
        <dsp:cNvSpPr/>
      </dsp:nvSpPr>
      <dsp:spPr>
        <a:xfrm>
          <a:off x="2331374" y="1273626"/>
          <a:ext cx="2290584" cy="2290698"/>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Evidence Required</a:t>
          </a:r>
          <a:endParaRPr lang="en-US" sz="2900" kern="1200" dirty="0"/>
        </a:p>
      </dsp:txBody>
      <dsp:txXfrm>
        <a:off x="2666822" y="1609091"/>
        <a:ext cx="1619688" cy="1619768"/>
      </dsp:txXfrm>
    </dsp:sp>
    <dsp:sp modelId="{5961EC44-A709-4AE5-AB3B-3CE1A6AC06A2}">
      <dsp:nvSpPr>
        <dsp:cNvPr id="0" name=""/>
        <dsp:cNvSpPr/>
      </dsp:nvSpPr>
      <dsp:spPr>
        <a:xfrm>
          <a:off x="1150152" y="0"/>
          <a:ext cx="4617440" cy="4813402"/>
        </a:xfrm>
        <a:prstGeom prst="blockArc">
          <a:avLst>
            <a:gd name="adj1" fmla="val 17527788"/>
            <a:gd name="adj2" fmla="val 4119114"/>
            <a:gd name="adj3" fmla="val 575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0A021-9AFE-45DB-AE3F-1986CFE26931}">
      <dsp:nvSpPr>
        <dsp:cNvPr id="0" name=""/>
        <dsp:cNvSpPr/>
      </dsp:nvSpPr>
      <dsp:spPr>
        <a:xfrm>
          <a:off x="4550100" y="405769"/>
          <a:ext cx="1227074" cy="1227417"/>
        </a:xfrm>
        <a:prstGeom prst="ellipse">
          <a:avLst/>
        </a:prstGeom>
        <a:blipFill rotWithShape="1">
          <a:blip xmlns:r="http://schemas.openxmlformats.org/officeDocument/2006/relationships" r:embed="rId1"/>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0A06E4-A68E-422C-A5CA-80B89AED2F95}">
      <dsp:nvSpPr>
        <dsp:cNvPr id="0" name=""/>
        <dsp:cNvSpPr/>
      </dsp:nvSpPr>
      <dsp:spPr>
        <a:xfrm>
          <a:off x="5837358" y="497434"/>
          <a:ext cx="1708268" cy="1044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en-US" sz="1800" kern="1200" dirty="0" smtClean="0"/>
            <a:t>Pre/post testing Assessment Results</a:t>
          </a:r>
          <a:endParaRPr lang="en-US" sz="1800" kern="1200" dirty="0"/>
        </a:p>
      </dsp:txBody>
      <dsp:txXfrm>
        <a:off x="5837358" y="497434"/>
        <a:ext cx="1708268" cy="1044087"/>
      </dsp:txXfrm>
    </dsp:sp>
    <dsp:sp modelId="{ECE1B80B-2BA0-4D9C-82E4-38CCBC073C65}">
      <dsp:nvSpPr>
        <dsp:cNvPr id="0" name=""/>
        <dsp:cNvSpPr/>
      </dsp:nvSpPr>
      <dsp:spPr>
        <a:xfrm>
          <a:off x="5024368" y="1802137"/>
          <a:ext cx="1227074" cy="12274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31362B-8A84-41D8-9C20-E0E003345656}">
      <dsp:nvSpPr>
        <dsp:cNvPr id="0" name=""/>
        <dsp:cNvSpPr/>
      </dsp:nvSpPr>
      <dsp:spPr>
        <a:xfrm>
          <a:off x="6351360" y="1819465"/>
          <a:ext cx="1642486" cy="1187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en-US" sz="1800" kern="1200" dirty="0" smtClean="0"/>
            <a:t>Postsecondary Transcripts</a:t>
          </a:r>
          <a:endParaRPr lang="en-US" sz="1800" kern="1200" dirty="0"/>
        </a:p>
      </dsp:txBody>
      <dsp:txXfrm>
        <a:off x="6351360" y="1819465"/>
        <a:ext cx="1642486" cy="1187947"/>
      </dsp:txXfrm>
    </dsp:sp>
    <dsp:sp modelId="{545F3FA7-D919-4C96-A8E1-EF19EC7F876B}">
      <dsp:nvSpPr>
        <dsp:cNvPr id="0" name=""/>
        <dsp:cNvSpPr/>
      </dsp:nvSpPr>
      <dsp:spPr>
        <a:xfrm>
          <a:off x="4550100" y="3218240"/>
          <a:ext cx="1227074" cy="122741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90CE87-CA3F-41E0-9B51-4EAE30CD4515}">
      <dsp:nvSpPr>
        <dsp:cNvPr id="0" name=""/>
        <dsp:cNvSpPr/>
      </dsp:nvSpPr>
      <dsp:spPr>
        <a:xfrm>
          <a:off x="5870248" y="3243270"/>
          <a:ext cx="1642486" cy="1187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en-US" sz="1800" kern="1200" dirty="0" smtClean="0"/>
            <a:t>Data match report from NSC or local college</a:t>
          </a:r>
          <a:endParaRPr lang="en-US" sz="1800" kern="1200" dirty="0"/>
        </a:p>
      </dsp:txBody>
      <dsp:txXfrm>
        <a:off x="5870248" y="3243270"/>
        <a:ext cx="1642486" cy="1187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A337D-8FF2-440F-AFA6-D92F71A2E755}">
      <dsp:nvSpPr>
        <dsp:cNvPr id="0" name=""/>
        <dsp:cNvSpPr/>
      </dsp:nvSpPr>
      <dsp:spPr>
        <a:xfrm>
          <a:off x="0" y="280943"/>
          <a:ext cx="9144000" cy="1752688"/>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9C6CC-8BC1-4A75-ACCF-DFD6DD8C20B2}">
      <dsp:nvSpPr>
        <dsp:cNvPr id="0" name=""/>
        <dsp:cNvSpPr/>
      </dsp:nvSpPr>
      <dsp:spPr>
        <a:xfrm>
          <a:off x="276838" y="308610"/>
          <a:ext cx="1997749" cy="1697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37591D-8FA7-4883-8AC5-694A7CE0360F}">
      <dsp:nvSpPr>
        <dsp:cNvPr id="0" name=""/>
        <dsp:cNvSpPr/>
      </dsp:nvSpPr>
      <dsp:spPr>
        <a:xfrm rot="10800000">
          <a:off x="276838" y="2314574"/>
          <a:ext cx="1997749" cy="2828925"/>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000" kern="1200" dirty="0" smtClean="0"/>
        </a:p>
        <a:p>
          <a:pPr lvl="0" algn="ctr" defTabSz="2489200">
            <a:lnSpc>
              <a:spcPct val="90000"/>
            </a:lnSpc>
            <a:spcBef>
              <a:spcPct val="0"/>
            </a:spcBef>
            <a:spcAft>
              <a:spcPct val="35000"/>
            </a:spcAft>
          </a:pPr>
          <a:r>
            <a:rPr lang="en-US" sz="2000" kern="1200" dirty="0" smtClean="0"/>
            <a:t>Colum F records the number of students at each level who earn an HSEC.</a:t>
          </a:r>
          <a:endParaRPr lang="en-US" sz="2000" kern="1200" dirty="0"/>
        </a:p>
      </dsp:txBody>
      <dsp:txXfrm rot="10800000">
        <a:off x="338276" y="2314574"/>
        <a:ext cx="1874873" cy="2767487"/>
      </dsp:txXfrm>
    </dsp:sp>
    <dsp:sp modelId="{F1A4DED1-5908-422D-8EA4-181B301537BD}">
      <dsp:nvSpPr>
        <dsp:cNvPr id="0" name=""/>
        <dsp:cNvSpPr/>
      </dsp:nvSpPr>
      <dsp:spPr>
        <a:xfrm>
          <a:off x="2474362" y="308609"/>
          <a:ext cx="1997749" cy="1697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DA79F-75ED-4A53-998A-0F2F3BE3CF86}">
      <dsp:nvSpPr>
        <dsp:cNvPr id="0" name=""/>
        <dsp:cNvSpPr/>
      </dsp:nvSpPr>
      <dsp:spPr>
        <a:xfrm rot="10800000">
          <a:off x="2474362" y="2314574"/>
          <a:ext cx="1997749" cy="2828925"/>
        </a:xfrm>
        <a:prstGeom prst="round2SameRect">
          <a:avLst>
            <a:gd name="adj1" fmla="val 10500"/>
            <a:gd name="adj2" fmla="val 0"/>
          </a:avLst>
        </a:prstGeom>
        <a:solidFill>
          <a:schemeClr val="accent2">
            <a:hueOff val="3081859"/>
            <a:satOff val="304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kern="1200" dirty="0" smtClean="0"/>
            <a:t>Column G records the number of students at each level wo left the program without showing gain.</a:t>
          </a:r>
          <a:endParaRPr lang="en-US" sz="2000" kern="1200" dirty="0"/>
        </a:p>
      </dsp:txBody>
      <dsp:txXfrm rot="10800000">
        <a:off x="2535800" y="2314574"/>
        <a:ext cx="1874873" cy="2767487"/>
      </dsp:txXfrm>
    </dsp:sp>
    <dsp:sp modelId="{99AD355F-954A-4828-BEAC-9B25DBC4349D}">
      <dsp:nvSpPr>
        <dsp:cNvPr id="0" name=""/>
        <dsp:cNvSpPr/>
      </dsp:nvSpPr>
      <dsp:spPr>
        <a:xfrm>
          <a:off x="4671887" y="308609"/>
          <a:ext cx="1997749" cy="1697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02079C-FC3E-4196-B60F-EBD31E0D8AF5}">
      <dsp:nvSpPr>
        <dsp:cNvPr id="0" name=""/>
        <dsp:cNvSpPr/>
      </dsp:nvSpPr>
      <dsp:spPr>
        <a:xfrm rot="10800000">
          <a:off x="4671887" y="2314574"/>
          <a:ext cx="1997749" cy="2828925"/>
        </a:xfrm>
        <a:prstGeom prst="round2SameRect">
          <a:avLst>
            <a:gd name="adj1" fmla="val 10500"/>
            <a:gd name="adj2" fmla="val 0"/>
          </a:avLst>
        </a:prstGeom>
        <a:solidFill>
          <a:schemeClr val="accent2">
            <a:hueOff val="6163718"/>
            <a:satOff val="6081"/>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kern="1200" dirty="0" smtClean="0"/>
            <a:t>Column H records the number of students at each level who are ‘still enrolled’ and haven’t shown gain.</a:t>
          </a:r>
          <a:endParaRPr lang="en-US" sz="2000" kern="1200" dirty="0"/>
        </a:p>
      </dsp:txBody>
      <dsp:txXfrm rot="10800000">
        <a:off x="4733325" y="2314574"/>
        <a:ext cx="1874873" cy="2767487"/>
      </dsp:txXfrm>
    </dsp:sp>
    <dsp:sp modelId="{D921843C-BBA9-4FE4-8A27-513C30213CA1}">
      <dsp:nvSpPr>
        <dsp:cNvPr id="0" name=""/>
        <dsp:cNvSpPr/>
      </dsp:nvSpPr>
      <dsp:spPr>
        <a:xfrm>
          <a:off x="6869412" y="308609"/>
          <a:ext cx="1997749" cy="1697355"/>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519599-3CE0-4C63-B05E-2BD35718BD2C}">
      <dsp:nvSpPr>
        <dsp:cNvPr id="0" name=""/>
        <dsp:cNvSpPr/>
      </dsp:nvSpPr>
      <dsp:spPr>
        <a:xfrm rot="10800000">
          <a:off x="6869412" y="2314574"/>
          <a:ext cx="1997749" cy="2828925"/>
        </a:xfrm>
        <a:prstGeom prst="round2SameRect">
          <a:avLst>
            <a:gd name="adj1" fmla="val 10500"/>
            <a:gd name="adj2" fmla="val 0"/>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kern="1200" dirty="0" smtClean="0"/>
            <a:t>Column I measures the percentage of students who have achieved a gain. (Column E + F/ Column B)</a:t>
          </a:r>
          <a:endParaRPr lang="en-US" sz="2000" kern="1200" dirty="0"/>
        </a:p>
      </dsp:txBody>
      <dsp:txXfrm rot="10800000">
        <a:off x="6930850" y="2314574"/>
        <a:ext cx="1874873" cy="2767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1477817" y="1140728"/>
          <a:ext cx="2051640" cy="205167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Evidence Required</a:t>
          </a:r>
          <a:endParaRPr lang="en-US" sz="2600" kern="1200" dirty="0"/>
        </a:p>
      </dsp:txBody>
      <dsp:txXfrm>
        <a:off x="1778273" y="1441188"/>
        <a:ext cx="1450728" cy="1450752"/>
      </dsp:txXfrm>
    </dsp:sp>
    <dsp:sp modelId="{660FF26E-A3EA-46D7-A234-0C0C4197A61E}">
      <dsp:nvSpPr>
        <dsp:cNvPr id="0" name=""/>
        <dsp:cNvSpPr/>
      </dsp:nvSpPr>
      <dsp:spPr>
        <a:xfrm>
          <a:off x="419847" y="0"/>
          <a:ext cx="4135431" cy="4311142"/>
        </a:xfrm>
        <a:prstGeom prst="blockArc">
          <a:avLst>
            <a:gd name="adj1" fmla="val 17747832"/>
            <a:gd name="adj2" fmla="val 3872736"/>
            <a:gd name="adj3" fmla="val 558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3712831" y="683316"/>
          <a:ext cx="1099050" cy="10993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4902378" y="697542"/>
          <a:ext cx="1471156"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l" defTabSz="977900">
            <a:lnSpc>
              <a:spcPct val="90000"/>
            </a:lnSpc>
            <a:spcBef>
              <a:spcPct val="0"/>
            </a:spcBef>
            <a:spcAft>
              <a:spcPct val="10000"/>
            </a:spcAft>
          </a:pPr>
          <a:r>
            <a:rPr lang="en-US" sz="2200" kern="1200" dirty="0" smtClean="0"/>
            <a:t>Copy of Credential</a:t>
          </a:r>
          <a:endParaRPr lang="en-US" sz="2200" kern="1200" dirty="0"/>
        </a:p>
      </dsp:txBody>
      <dsp:txXfrm>
        <a:off x="4902378" y="697542"/>
        <a:ext cx="1471156" cy="1063989"/>
      </dsp:txXfrm>
    </dsp:sp>
    <dsp:sp modelId="{416FEA6D-A850-473A-95A4-F4FDE568FBCB}">
      <dsp:nvSpPr>
        <dsp:cNvPr id="0" name=""/>
        <dsp:cNvSpPr/>
      </dsp:nvSpPr>
      <dsp:spPr>
        <a:xfrm>
          <a:off x="3712831" y="2424586"/>
          <a:ext cx="1099050" cy="109934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CAAE5-28AD-4457-81BC-701E8E59A0A7}">
      <dsp:nvSpPr>
        <dsp:cNvPr id="0" name=""/>
        <dsp:cNvSpPr/>
      </dsp:nvSpPr>
      <dsp:spPr>
        <a:xfrm>
          <a:off x="4902378" y="2438813"/>
          <a:ext cx="1471156" cy="106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l" defTabSz="977900">
            <a:lnSpc>
              <a:spcPct val="90000"/>
            </a:lnSpc>
            <a:spcBef>
              <a:spcPct val="0"/>
            </a:spcBef>
            <a:spcAft>
              <a:spcPct val="10000"/>
            </a:spcAft>
          </a:pPr>
          <a:r>
            <a:rPr lang="en-US" sz="2200" kern="1200" dirty="0" smtClean="0"/>
            <a:t>HSEC Transcripts</a:t>
          </a:r>
          <a:endParaRPr lang="en-US" sz="2200" kern="1200" dirty="0"/>
        </a:p>
      </dsp:txBody>
      <dsp:txXfrm>
        <a:off x="4902378" y="2438813"/>
        <a:ext cx="1471156" cy="10639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A337D-8FF2-440F-AFA6-D92F71A2E755}">
      <dsp:nvSpPr>
        <dsp:cNvPr id="0" name=""/>
        <dsp:cNvSpPr/>
      </dsp:nvSpPr>
      <dsp:spPr>
        <a:xfrm>
          <a:off x="0" y="280943"/>
          <a:ext cx="9144000" cy="1752688"/>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9C6CC-8BC1-4A75-ACCF-DFD6DD8C20B2}">
      <dsp:nvSpPr>
        <dsp:cNvPr id="0" name=""/>
        <dsp:cNvSpPr/>
      </dsp:nvSpPr>
      <dsp:spPr>
        <a:xfrm>
          <a:off x="276838" y="308610"/>
          <a:ext cx="1997749" cy="1697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37591D-8FA7-4883-8AC5-694A7CE0360F}">
      <dsp:nvSpPr>
        <dsp:cNvPr id="0" name=""/>
        <dsp:cNvSpPr/>
      </dsp:nvSpPr>
      <dsp:spPr>
        <a:xfrm rot="10800000">
          <a:off x="276838" y="2314574"/>
          <a:ext cx="1997749" cy="2828925"/>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smtClean="0"/>
            <a:t>Multiple </a:t>
          </a:r>
          <a:r>
            <a:rPr lang="en-US" sz="1900" kern="1200" dirty="0" err="1" smtClean="0"/>
            <a:t>PoP’s</a:t>
          </a:r>
          <a:r>
            <a:rPr lang="en-US" sz="1900" kern="1200" dirty="0" smtClean="0"/>
            <a:t> per student are possible</a:t>
          </a:r>
        </a:p>
      </dsp:txBody>
      <dsp:txXfrm rot="10800000">
        <a:off x="338276" y="2314574"/>
        <a:ext cx="1874873" cy="2767487"/>
      </dsp:txXfrm>
    </dsp:sp>
    <dsp:sp modelId="{F1A4DED1-5908-422D-8EA4-181B301537BD}">
      <dsp:nvSpPr>
        <dsp:cNvPr id="0" name=""/>
        <dsp:cNvSpPr/>
      </dsp:nvSpPr>
      <dsp:spPr>
        <a:xfrm>
          <a:off x="2474362" y="308609"/>
          <a:ext cx="1997749" cy="1697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DA79F-75ED-4A53-998A-0F2F3BE3CF86}">
      <dsp:nvSpPr>
        <dsp:cNvPr id="0" name=""/>
        <dsp:cNvSpPr/>
      </dsp:nvSpPr>
      <dsp:spPr>
        <a:xfrm rot="10800000">
          <a:off x="2474362" y="2314574"/>
          <a:ext cx="1997749" cy="2828925"/>
        </a:xfrm>
        <a:prstGeom prst="round2SameRect">
          <a:avLst>
            <a:gd name="adj1" fmla="val 10500"/>
            <a:gd name="adj2" fmla="val 0"/>
          </a:avLst>
        </a:prstGeom>
        <a:solidFill>
          <a:schemeClr val="accent2">
            <a:hueOff val="3081859"/>
            <a:satOff val="304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kern="1200" dirty="0" smtClean="0"/>
            <a:t>EFL gain as measured by pre/post testing OR entry into postsecondary</a:t>
          </a:r>
          <a:endParaRPr lang="en-US" sz="1900" kern="1200" dirty="0"/>
        </a:p>
      </dsp:txBody>
      <dsp:txXfrm rot="10800000">
        <a:off x="2535800" y="2314574"/>
        <a:ext cx="1874873" cy="2767487"/>
      </dsp:txXfrm>
    </dsp:sp>
    <dsp:sp modelId="{99AD355F-954A-4828-BEAC-9B25DBC4349D}">
      <dsp:nvSpPr>
        <dsp:cNvPr id="0" name=""/>
        <dsp:cNvSpPr/>
      </dsp:nvSpPr>
      <dsp:spPr>
        <a:xfrm>
          <a:off x="4671887" y="308609"/>
          <a:ext cx="1997749" cy="1697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02079C-FC3E-4196-B60F-EBD31E0D8AF5}">
      <dsp:nvSpPr>
        <dsp:cNvPr id="0" name=""/>
        <dsp:cNvSpPr/>
      </dsp:nvSpPr>
      <dsp:spPr>
        <a:xfrm rot="10800000">
          <a:off x="4671887" y="2314574"/>
          <a:ext cx="1997749" cy="2828925"/>
        </a:xfrm>
        <a:prstGeom prst="round2SameRect">
          <a:avLst>
            <a:gd name="adj1" fmla="val 10500"/>
            <a:gd name="adj2" fmla="val 0"/>
          </a:avLst>
        </a:prstGeom>
        <a:solidFill>
          <a:schemeClr val="accent2">
            <a:hueOff val="6163718"/>
            <a:satOff val="6081"/>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kern="1200" dirty="0" smtClean="0"/>
            <a:t>High school equivalency credential was earned</a:t>
          </a:r>
          <a:endParaRPr lang="en-US" sz="1900" kern="1200" dirty="0"/>
        </a:p>
      </dsp:txBody>
      <dsp:txXfrm rot="10800000">
        <a:off x="4733325" y="2314574"/>
        <a:ext cx="1874873" cy="2767487"/>
      </dsp:txXfrm>
    </dsp:sp>
    <dsp:sp modelId="{D921843C-BBA9-4FE4-8A27-513C30213CA1}">
      <dsp:nvSpPr>
        <dsp:cNvPr id="0" name=""/>
        <dsp:cNvSpPr/>
      </dsp:nvSpPr>
      <dsp:spPr>
        <a:xfrm>
          <a:off x="6869412" y="308609"/>
          <a:ext cx="1997749" cy="1697355"/>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519599-3CE0-4C63-B05E-2BD35718BD2C}">
      <dsp:nvSpPr>
        <dsp:cNvPr id="0" name=""/>
        <dsp:cNvSpPr/>
      </dsp:nvSpPr>
      <dsp:spPr>
        <a:xfrm rot="10800000">
          <a:off x="6869412" y="2314574"/>
          <a:ext cx="1997749" cy="2828925"/>
        </a:xfrm>
        <a:prstGeom prst="round2SameRect">
          <a:avLst>
            <a:gd name="adj1" fmla="val 10500"/>
            <a:gd name="adj2" fmla="val 0"/>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kern="1200" dirty="0" smtClean="0"/>
            <a:t>Should strive to match federally negotiated targets at each level!</a:t>
          </a:r>
          <a:endParaRPr lang="en-US" sz="1900" kern="1200" dirty="0"/>
        </a:p>
      </dsp:txBody>
      <dsp:txXfrm rot="10800000">
        <a:off x="6930850" y="2314574"/>
        <a:ext cx="1874873" cy="27674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2234386" y="1287175"/>
          <a:ext cx="2314952" cy="231506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Evidence Required</a:t>
          </a:r>
          <a:endParaRPr lang="en-US" sz="2900" kern="1200" dirty="0"/>
        </a:p>
      </dsp:txBody>
      <dsp:txXfrm>
        <a:off x="2573403" y="1626209"/>
        <a:ext cx="1636918" cy="1636998"/>
      </dsp:txXfrm>
    </dsp:sp>
    <dsp:sp modelId="{660FF26E-A3EA-46D7-A234-0C0C4197A61E}">
      <dsp:nvSpPr>
        <dsp:cNvPr id="0" name=""/>
        <dsp:cNvSpPr/>
      </dsp:nvSpPr>
      <dsp:spPr>
        <a:xfrm>
          <a:off x="1040598" y="0"/>
          <a:ext cx="4666562" cy="4864607"/>
        </a:xfrm>
        <a:prstGeom prst="blockArc">
          <a:avLst>
            <a:gd name="adj1" fmla="val 17527788"/>
            <a:gd name="adj2" fmla="val 4119114"/>
            <a:gd name="adj3" fmla="val 575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4476715" y="410086"/>
          <a:ext cx="1240128" cy="124047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5810907" y="430031"/>
          <a:ext cx="1659959" cy="12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10000"/>
            </a:spcAft>
          </a:pPr>
          <a:r>
            <a:rPr lang="en-US" sz="1100" kern="1200" dirty="0" smtClean="0"/>
            <a:t>Letter from Employer/DWS confirming completion of OJT</a:t>
          </a:r>
          <a:endParaRPr lang="en-US" sz="1100" kern="1200" dirty="0"/>
        </a:p>
      </dsp:txBody>
      <dsp:txXfrm>
        <a:off x="5810907" y="430031"/>
        <a:ext cx="1659959" cy="1200585"/>
      </dsp:txXfrm>
    </dsp:sp>
    <dsp:sp modelId="{6B60CB72-6E3B-4906-8CAA-FC6BF10E510D}">
      <dsp:nvSpPr>
        <dsp:cNvPr id="0" name=""/>
        <dsp:cNvSpPr/>
      </dsp:nvSpPr>
      <dsp:spPr>
        <a:xfrm>
          <a:off x="4956028" y="1821309"/>
          <a:ext cx="1240128" cy="124047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085AF4-04CD-4DF5-B7C5-20F4D98C0BF8}">
      <dsp:nvSpPr>
        <dsp:cNvPr id="0" name=""/>
        <dsp:cNvSpPr/>
      </dsp:nvSpPr>
      <dsp:spPr>
        <a:xfrm>
          <a:off x="6297137" y="1838821"/>
          <a:ext cx="1659959" cy="12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10000"/>
            </a:spcAft>
          </a:pPr>
          <a:r>
            <a:rPr lang="en-US" sz="1100" kern="1200" smtClean="0"/>
            <a:t>Pay stubs/statement of earnings</a:t>
          </a:r>
          <a:endParaRPr lang="en-US" sz="1100" kern="1200" dirty="0"/>
        </a:p>
      </dsp:txBody>
      <dsp:txXfrm>
        <a:off x="6297137" y="1838821"/>
        <a:ext cx="1659959" cy="1200585"/>
      </dsp:txXfrm>
    </dsp:sp>
    <dsp:sp modelId="{416FEA6D-A850-473A-95A4-F4FDE568FBCB}">
      <dsp:nvSpPr>
        <dsp:cNvPr id="0" name=""/>
        <dsp:cNvSpPr/>
      </dsp:nvSpPr>
      <dsp:spPr>
        <a:xfrm>
          <a:off x="4476715" y="3252476"/>
          <a:ext cx="1240128" cy="124047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E423FD-F7AC-42CF-AA08-51BEE1F1DB40}">
      <dsp:nvSpPr>
        <dsp:cNvPr id="0" name=""/>
        <dsp:cNvSpPr/>
      </dsp:nvSpPr>
      <dsp:spPr>
        <a:xfrm>
          <a:off x="5810907" y="3277772"/>
          <a:ext cx="1659959" cy="12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10000"/>
            </a:spcAft>
          </a:pPr>
          <a:r>
            <a:rPr lang="en-US" sz="1100" kern="1200" dirty="0" smtClean="0"/>
            <a:t>Documentation confirming completion of internship/apprenticeship</a:t>
          </a:r>
          <a:endParaRPr lang="en-US" sz="1100" kern="1200" dirty="0"/>
        </a:p>
      </dsp:txBody>
      <dsp:txXfrm>
        <a:off x="5810907" y="3277772"/>
        <a:ext cx="1659959" cy="12005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0A5C-5005-4323-83B7-AD2A56B73960}">
      <dsp:nvSpPr>
        <dsp:cNvPr id="0" name=""/>
        <dsp:cNvSpPr/>
      </dsp:nvSpPr>
      <dsp:spPr>
        <a:xfrm>
          <a:off x="2333628" y="1287175"/>
          <a:ext cx="2315030" cy="231506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Evidence Required</a:t>
          </a:r>
          <a:endParaRPr lang="en-US" sz="2900" kern="1200" dirty="0"/>
        </a:p>
      </dsp:txBody>
      <dsp:txXfrm>
        <a:off x="2672656" y="1626209"/>
        <a:ext cx="1636974" cy="1636998"/>
      </dsp:txXfrm>
    </dsp:sp>
    <dsp:sp modelId="{660FF26E-A3EA-46D7-A234-0C0C4197A61E}">
      <dsp:nvSpPr>
        <dsp:cNvPr id="0" name=""/>
        <dsp:cNvSpPr/>
      </dsp:nvSpPr>
      <dsp:spPr>
        <a:xfrm>
          <a:off x="1139836" y="0"/>
          <a:ext cx="4666339" cy="4864607"/>
        </a:xfrm>
        <a:prstGeom prst="blockArc">
          <a:avLst>
            <a:gd name="adj1" fmla="val 17747832"/>
            <a:gd name="adj2" fmla="val 3872736"/>
            <a:gd name="adj3" fmla="val 558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DBE8A-381A-4757-8CBA-4E855EF7684B}">
      <dsp:nvSpPr>
        <dsp:cNvPr id="0" name=""/>
        <dsp:cNvSpPr/>
      </dsp:nvSpPr>
      <dsp:spPr>
        <a:xfrm>
          <a:off x="4855575" y="771040"/>
          <a:ext cx="1240147" cy="124047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9FBC0D-0551-4319-B2CE-29FE3C511455}">
      <dsp:nvSpPr>
        <dsp:cNvPr id="0" name=""/>
        <dsp:cNvSpPr/>
      </dsp:nvSpPr>
      <dsp:spPr>
        <a:xfrm>
          <a:off x="6197836" y="787093"/>
          <a:ext cx="1660023" cy="12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l" defTabSz="755650">
            <a:lnSpc>
              <a:spcPct val="90000"/>
            </a:lnSpc>
            <a:spcBef>
              <a:spcPct val="0"/>
            </a:spcBef>
            <a:spcAft>
              <a:spcPct val="10000"/>
            </a:spcAft>
          </a:pPr>
          <a:r>
            <a:rPr lang="en-US" sz="1700" kern="1200" dirty="0" smtClean="0"/>
            <a:t>Copy of licensure earned</a:t>
          </a:r>
          <a:endParaRPr lang="en-US" sz="1700" kern="1200" dirty="0"/>
        </a:p>
      </dsp:txBody>
      <dsp:txXfrm>
        <a:off x="6197836" y="787093"/>
        <a:ext cx="1660023" cy="1200585"/>
      </dsp:txXfrm>
    </dsp:sp>
    <dsp:sp modelId="{416FEA6D-A850-473A-95A4-F4FDE568FBCB}">
      <dsp:nvSpPr>
        <dsp:cNvPr id="0" name=""/>
        <dsp:cNvSpPr/>
      </dsp:nvSpPr>
      <dsp:spPr>
        <a:xfrm>
          <a:off x="4855575" y="2735855"/>
          <a:ext cx="1240147" cy="124047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CAAE5-28AD-4457-81BC-701E8E59A0A7}">
      <dsp:nvSpPr>
        <dsp:cNvPr id="0" name=""/>
        <dsp:cNvSpPr/>
      </dsp:nvSpPr>
      <dsp:spPr>
        <a:xfrm>
          <a:off x="6197836" y="2751908"/>
          <a:ext cx="1660023" cy="1200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l" defTabSz="755650">
            <a:lnSpc>
              <a:spcPct val="90000"/>
            </a:lnSpc>
            <a:spcBef>
              <a:spcPct val="0"/>
            </a:spcBef>
            <a:spcAft>
              <a:spcPct val="10000"/>
            </a:spcAft>
          </a:pPr>
          <a:r>
            <a:rPr lang="en-US" sz="1700" kern="1200" dirty="0" smtClean="0"/>
            <a:t>Letter from employer/trainer confirming passing of a technical exam</a:t>
          </a:r>
          <a:endParaRPr lang="en-US" sz="1700" kern="1200" dirty="0"/>
        </a:p>
      </dsp:txBody>
      <dsp:txXfrm>
        <a:off x="6197836" y="2751908"/>
        <a:ext cx="1660023" cy="12005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CE080-DDB7-4C81-BC42-2307C912694E}">
      <dsp:nvSpPr>
        <dsp:cNvPr id="0" name=""/>
        <dsp:cNvSpPr/>
      </dsp:nvSpPr>
      <dsp:spPr>
        <a:xfrm>
          <a:off x="1446476" y="822272"/>
          <a:ext cx="2307398" cy="760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Local Program Follow Up</a:t>
          </a:r>
          <a:endParaRPr lang="en-US" sz="2400" kern="1200" dirty="0"/>
        </a:p>
      </dsp:txBody>
      <dsp:txXfrm>
        <a:off x="1446476" y="822272"/>
        <a:ext cx="2307398" cy="760392"/>
      </dsp:txXfrm>
    </dsp:sp>
    <dsp:sp modelId="{2502A7DC-B40D-4F24-9D7D-EB7BABCDDC4F}">
      <dsp:nvSpPr>
        <dsp:cNvPr id="0" name=""/>
        <dsp:cNvSpPr/>
      </dsp:nvSpPr>
      <dsp:spPr>
        <a:xfrm>
          <a:off x="1446476" y="2425678"/>
          <a:ext cx="2307398" cy="142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State Data Match</a:t>
          </a:r>
          <a:endParaRPr lang="en-US" sz="2500" kern="1200" dirty="0"/>
        </a:p>
      </dsp:txBody>
      <dsp:txXfrm>
        <a:off x="1446476" y="2425678"/>
        <a:ext cx="2307398" cy="1424605"/>
      </dsp:txXfrm>
    </dsp:sp>
    <dsp:sp modelId="{9747E697-6FCD-476F-BBE3-AF4467DB0C6D}">
      <dsp:nvSpPr>
        <dsp:cNvPr id="0" name=""/>
        <dsp:cNvSpPr/>
      </dsp:nvSpPr>
      <dsp:spPr>
        <a:xfrm>
          <a:off x="1443854" y="591008"/>
          <a:ext cx="183543" cy="18354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E7202-DC58-4F40-AFBC-E6B5CF60E414}">
      <dsp:nvSpPr>
        <dsp:cNvPr id="0" name=""/>
        <dsp:cNvSpPr/>
      </dsp:nvSpPr>
      <dsp:spPr>
        <a:xfrm>
          <a:off x="1572334" y="334048"/>
          <a:ext cx="183543" cy="183543"/>
        </a:xfrm>
        <a:prstGeom prst="ellipse">
          <a:avLst/>
        </a:prstGeom>
        <a:solidFill>
          <a:schemeClr val="accent2">
            <a:hueOff val="513643"/>
            <a:satOff val="507"/>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0F0BEE-DCAB-4677-9E67-1B188B8BCF6C}">
      <dsp:nvSpPr>
        <dsp:cNvPr id="0" name=""/>
        <dsp:cNvSpPr/>
      </dsp:nvSpPr>
      <dsp:spPr>
        <a:xfrm>
          <a:off x="1880686" y="385440"/>
          <a:ext cx="288424" cy="288424"/>
        </a:xfrm>
        <a:prstGeom prst="ellipse">
          <a:avLst/>
        </a:prstGeom>
        <a:solidFill>
          <a:schemeClr val="accent2">
            <a:hueOff val="1027286"/>
            <a:satOff val="1013"/>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00DCE-3DD0-4D7A-A2EB-E7628FFCC682}">
      <dsp:nvSpPr>
        <dsp:cNvPr id="0" name=""/>
        <dsp:cNvSpPr/>
      </dsp:nvSpPr>
      <dsp:spPr>
        <a:xfrm>
          <a:off x="2137646" y="102784"/>
          <a:ext cx="183543" cy="183543"/>
        </a:xfrm>
        <a:prstGeom prst="ellipse">
          <a:avLst/>
        </a:prstGeom>
        <a:solidFill>
          <a:schemeClr val="accent2">
            <a:hueOff val="1540930"/>
            <a:satOff val="152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C0D594-3394-466C-B8A2-C458F9240912}">
      <dsp:nvSpPr>
        <dsp:cNvPr id="0" name=""/>
        <dsp:cNvSpPr/>
      </dsp:nvSpPr>
      <dsp:spPr>
        <a:xfrm>
          <a:off x="2471695" y="0"/>
          <a:ext cx="183543" cy="183543"/>
        </a:xfrm>
        <a:prstGeom prst="ellipse">
          <a:avLst/>
        </a:prstGeom>
        <a:solidFill>
          <a:schemeClr val="accent2">
            <a:hueOff val="2054573"/>
            <a:satOff val="2027"/>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281936-22FE-4697-A33C-54CE2085DF65}">
      <dsp:nvSpPr>
        <dsp:cNvPr id="0" name=""/>
        <dsp:cNvSpPr/>
      </dsp:nvSpPr>
      <dsp:spPr>
        <a:xfrm>
          <a:off x="2882831" y="179872"/>
          <a:ext cx="183543" cy="183543"/>
        </a:xfrm>
        <a:prstGeom prst="ellipse">
          <a:avLst/>
        </a:prstGeom>
        <a:solidFill>
          <a:schemeClr val="accent2">
            <a:hueOff val="2568216"/>
            <a:satOff val="2534"/>
            <a:lumOff val="-10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F99B8-92C5-4D74-B9CC-86A0A479A293}">
      <dsp:nvSpPr>
        <dsp:cNvPr id="0" name=""/>
        <dsp:cNvSpPr/>
      </dsp:nvSpPr>
      <dsp:spPr>
        <a:xfrm>
          <a:off x="3139791" y="308352"/>
          <a:ext cx="288424" cy="288424"/>
        </a:xfrm>
        <a:prstGeom prst="ellipse">
          <a:avLst/>
        </a:prstGeom>
        <a:solidFill>
          <a:schemeClr val="accent2">
            <a:hueOff val="3081859"/>
            <a:satOff val="304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0C7DD-5ADA-4181-B102-1BDD07BBA0C0}">
      <dsp:nvSpPr>
        <dsp:cNvPr id="0" name=""/>
        <dsp:cNvSpPr/>
      </dsp:nvSpPr>
      <dsp:spPr>
        <a:xfrm>
          <a:off x="3499536" y="591008"/>
          <a:ext cx="183543" cy="183543"/>
        </a:xfrm>
        <a:prstGeom prst="ellipse">
          <a:avLst/>
        </a:prstGeom>
        <a:solidFill>
          <a:schemeClr val="accent2">
            <a:hueOff val="3595502"/>
            <a:satOff val="3547"/>
            <a:lumOff val="-1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A9F84-D357-4B4F-AFE1-178F2D2E8589}">
      <dsp:nvSpPr>
        <dsp:cNvPr id="0" name=""/>
        <dsp:cNvSpPr/>
      </dsp:nvSpPr>
      <dsp:spPr>
        <a:xfrm>
          <a:off x="3653712" y="873664"/>
          <a:ext cx="183543" cy="183543"/>
        </a:xfrm>
        <a:prstGeom prst="ellipse">
          <a:avLst/>
        </a:prstGeom>
        <a:solidFill>
          <a:schemeClr val="accent2">
            <a:hueOff val="4109145"/>
            <a:satOff val="4054"/>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52A95-B4B1-4BCA-AD7B-04BF76202285}">
      <dsp:nvSpPr>
        <dsp:cNvPr id="0" name=""/>
        <dsp:cNvSpPr/>
      </dsp:nvSpPr>
      <dsp:spPr>
        <a:xfrm>
          <a:off x="2317518" y="334048"/>
          <a:ext cx="471967" cy="471967"/>
        </a:xfrm>
        <a:prstGeom prst="ellipse">
          <a:avLst/>
        </a:prstGeom>
        <a:solidFill>
          <a:schemeClr val="accent2">
            <a:hueOff val="4622789"/>
            <a:satOff val="4560"/>
            <a:lumOff val="-1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2EF32-E1F4-411E-8729-7AEE040E85D1}">
      <dsp:nvSpPr>
        <dsp:cNvPr id="0" name=""/>
        <dsp:cNvSpPr/>
      </dsp:nvSpPr>
      <dsp:spPr>
        <a:xfrm>
          <a:off x="1315374" y="1310497"/>
          <a:ext cx="183543" cy="183543"/>
        </a:xfrm>
        <a:prstGeom prst="ellipse">
          <a:avLst/>
        </a:prstGeom>
        <a:solidFill>
          <a:schemeClr val="accent2">
            <a:hueOff val="5136432"/>
            <a:satOff val="5067"/>
            <a:lumOff val="-2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45F69-655B-4E04-8A5B-C69260004133}">
      <dsp:nvSpPr>
        <dsp:cNvPr id="0" name=""/>
        <dsp:cNvSpPr/>
      </dsp:nvSpPr>
      <dsp:spPr>
        <a:xfrm>
          <a:off x="1469550" y="1541761"/>
          <a:ext cx="288424" cy="288424"/>
        </a:xfrm>
        <a:prstGeom prst="ellipse">
          <a:avLst/>
        </a:prstGeom>
        <a:solidFill>
          <a:schemeClr val="accent2">
            <a:hueOff val="5650075"/>
            <a:satOff val="5574"/>
            <a:lumOff val="-2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73407-E9F0-4E2E-B211-5F1D9ECF09CE}">
      <dsp:nvSpPr>
        <dsp:cNvPr id="0" name=""/>
        <dsp:cNvSpPr/>
      </dsp:nvSpPr>
      <dsp:spPr>
        <a:xfrm>
          <a:off x="1854990" y="1747329"/>
          <a:ext cx="419526" cy="419526"/>
        </a:xfrm>
        <a:prstGeom prst="ellipse">
          <a:avLst/>
        </a:prstGeom>
        <a:solidFill>
          <a:schemeClr val="accent2">
            <a:hueOff val="6163718"/>
            <a:satOff val="6081"/>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51965-C62F-4999-B02E-58DB64E2DC5E}">
      <dsp:nvSpPr>
        <dsp:cNvPr id="0" name=""/>
        <dsp:cNvSpPr/>
      </dsp:nvSpPr>
      <dsp:spPr>
        <a:xfrm>
          <a:off x="2394607" y="2081378"/>
          <a:ext cx="183543" cy="183543"/>
        </a:xfrm>
        <a:prstGeom prst="ellipse">
          <a:avLst/>
        </a:prstGeom>
        <a:solidFill>
          <a:schemeClr val="accent2">
            <a:hueOff val="6677361"/>
            <a:satOff val="6587"/>
            <a:lumOff val="-280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6CA06-27B3-4096-9B72-775DB314E089}">
      <dsp:nvSpPr>
        <dsp:cNvPr id="0" name=""/>
        <dsp:cNvSpPr/>
      </dsp:nvSpPr>
      <dsp:spPr>
        <a:xfrm>
          <a:off x="2497391" y="1747329"/>
          <a:ext cx="288424" cy="288424"/>
        </a:xfrm>
        <a:prstGeom prst="ellipse">
          <a:avLst/>
        </a:prstGeom>
        <a:solidFill>
          <a:schemeClr val="accent2">
            <a:hueOff val="7191005"/>
            <a:satOff val="7094"/>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8F46D-5D35-4ACA-B44E-73FE3F5EA136}">
      <dsp:nvSpPr>
        <dsp:cNvPr id="0" name=""/>
        <dsp:cNvSpPr/>
      </dsp:nvSpPr>
      <dsp:spPr>
        <a:xfrm>
          <a:off x="2754351" y="2107074"/>
          <a:ext cx="183543" cy="183543"/>
        </a:xfrm>
        <a:prstGeom prst="ellipse">
          <a:avLst/>
        </a:prstGeom>
        <a:solidFill>
          <a:schemeClr val="accent2">
            <a:hueOff val="7704648"/>
            <a:satOff val="7601"/>
            <a:lumOff val="-3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A800C1-FD87-4030-8D9D-9E1BE69ADF92}">
      <dsp:nvSpPr>
        <dsp:cNvPr id="0" name=""/>
        <dsp:cNvSpPr/>
      </dsp:nvSpPr>
      <dsp:spPr>
        <a:xfrm>
          <a:off x="2985615" y="1695937"/>
          <a:ext cx="419526" cy="419526"/>
        </a:xfrm>
        <a:prstGeom prst="ellipse">
          <a:avLst/>
        </a:prstGeom>
        <a:solidFill>
          <a:schemeClr val="accent2">
            <a:hueOff val="8218291"/>
            <a:satOff val="8108"/>
            <a:lumOff val="-3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B8E546-F402-4F39-956B-9CD98DD50C85}">
      <dsp:nvSpPr>
        <dsp:cNvPr id="0" name=""/>
        <dsp:cNvSpPr/>
      </dsp:nvSpPr>
      <dsp:spPr>
        <a:xfrm>
          <a:off x="3550928" y="1593153"/>
          <a:ext cx="288424" cy="288424"/>
        </a:xfrm>
        <a:prstGeom prst="ellipse">
          <a:avLst/>
        </a:prstGeom>
        <a:solidFill>
          <a:schemeClr val="accent2">
            <a:hueOff val="8731934"/>
            <a:satOff val="8614"/>
            <a:lumOff val="-3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6DB2C-6096-437F-BDDC-2B417AA6F9EA}">
      <dsp:nvSpPr>
        <dsp:cNvPr id="0" name=""/>
        <dsp:cNvSpPr/>
      </dsp:nvSpPr>
      <dsp:spPr>
        <a:xfrm>
          <a:off x="3839352" y="385012"/>
          <a:ext cx="847062" cy="1617134"/>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8A2D4E-9215-4F1B-972F-CD7F3D45F1EE}">
      <dsp:nvSpPr>
        <dsp:cNvPr id="0" name=""/>
        <dsp:cNvSpPr/>
      </dsp:nvSpPr>
      <dsp:spPr>
        <a:xfrm>
          <a:off x="4532404" y="385012"/>
          <a:ext cx="847062" cy="1617134"/>
        </a:xfrm>
        <a:prstGeom prst="chevron">
          <a:avLst>
            <a:gd name="adj" fmla="val 62310"/>
          </a:avLst>
        </a:prstGeom>
        <a:solidFill>
          <a:schemeClr val="accent2">
            <a:hueOff val="9245577"/>
            <a:satOff val="9121"/>
            <a:lumOff val="-38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07912A-82A7-4860-9A24-1D4E70F3811F}">
      <dsp:nvSpPr>
        <dsp:cNvPr id="0" name=""/>
        <dsp:cNvSpPr/>
      </dsp:nvSpPr>
      <dsp:spPr>
        <a:xfrm>
          <a:off x="5552729" y="270289"/>
          <a:ext cx="1963644" cy="1963644"/>
        </a:xfrm>
        <a:prstGeom prst="ellipse">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t>Surveying</a:t>
          </a:r>
          <a:endParaRPr lang="en-US" sz="2400" kern="1200" dirty="0"/>
        </a:p>
      </dsp:txBody>
      <dsp:txXfrm>
        <a:off x="5840298" y="557858"/>
        <a:ext cx="1388506" cy="1388506"/>
      </dsp:txXfrm>
    </dsp:sp>
    <dsp:sp modelId="{9AAA17A7-9FAA-4C8B-9EDA-9D6F60430F43}">
      <dsp:nvSpPr>
        <dsp:cNvPr id="0" name=""/>
        <dsp:cNvSpPr/>
      </dsp:nvSpPr>
      <dsp:spPr>
        <a:xfrm>
          <a:off x="5379466" y="2425678"/>
          <a:ext cx="2310170" cy="142460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Students with no SSN &amp; Special Populations</a:t>
          </a:r>
          <a:endParaRPr lang="en-US" sz="2500" kern="1200" dirty="0"/>
        </a:p>
      </dsp:txBody>
      <dsp:txXfrm>
        <a:off x="5379466" y="2425678"/>
        <a:ext cx="2310170" cy="14246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9FA50-9DCC-4BCD-8CAB-A2626958485E}">
      <dsp:nvSpPr>
        <dsp:cNvPr id="0" name=""/>
        <dsp:cNvSpPr/>
      </dsp:nvSpPr>
      <dsp:spPr>
        <a:xfrm>
          <a:off x="3572"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B</a:t>
          </a:r>
          <a:endParaRPr lang="en-US" sz="2700" kern="1200" dirty="0"/>
        </a:p>
      </dsp:txBody>
      <dsp:txXfrm>
        <a:off x="3572" y="0"/>
        <a:ext cx="1411429" cy="1165311"/>
      </dsp:txXfrm>
    </dsp:sp>
    <dsp:sp modelId="{6DF096CA-85A0-4E0C-BC22-49985D1C5A85}">
      <dsp:nvSpPr>
        <dsp:cNvPr id="0" name=""/>
        <dsp:cNvSpPr/>
      </dsp:nvSpPr>
      <dsp:spPr>
        <a:xfrm>
          <a:off x="144715" y="1165643"/>
          <a:ext cx="1129143" cy="763123"/>
        </a:xfrm>
        <a:prstGeom prst="roundRect">
          <a:avLst>
            <a:gd name="adj" fmla="val 1000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 of students exited in previous fiscal year</a:t>
          </a:r>
          <a:endParaRPr lang="en-US" sz="900" kern="1200" dirty="0"/>
        </a:p>
      </dsp:txBody>
      <dsp:txXfrm>
        <a:off x="167066" y="1187994"/>
        <a:ext cx="1084441" cy="718421"/>
      </dsp:txXfrm>
    </dsp:sp>
    <dsp:sp modelId="{C09DE0E6-C693-40B5-BC18-004395FB7C82}">
      <dsp:nvSpPr>
        <dsp:cNvPr id="0" name=""/>
        <dsp:cNvSpPr/>
      </dsp:nvSpPr>
      <dsp:spPr>
        <a:xfrm>
          <a:off x="144715" y="2046170"/>
          <a:ext cx="1129143" cy="763123"/>
        </a:xfrm>
        <a:prstGeom prst="roundRect">
          <a:avLst>
            <a:gd name="adj" fmla="val 10000"/>
          </a:avLst>
        </a:prstGeom>
        <a:solidFill>
          <a:schemeClr val="accent3">
            <a:shade val="50000"/>
            <a:hueOff val="34288"/>
            <a:satOff val="-2875"/>
            <a:lumOff val="86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Excludes corrections</a:t>
          </a:r>
          <a:endParaRPr lang="en-US" sz="900" kern="1200" dirty="0"/>
        </a:p>
      </dsp:txBody>
      <dsp:txXfrm>
        <a:off x="167066" y="2068521"/>
        <a:ext cx="1084441" cy="718421"/>
      </dsp:txXfrm>
    </dsp:sp>
    <dsp:sp modelId="{2BBFDD19-0692-4223-B513-00B2BB2BF7C2}">
      <dsp:nvSpPr>
        <dsp:cNvPr id="0" name=""/>
        <dsp:cNvSpPr/>
      </dsp:nvSpPr>
      <dsp:spPr>
        <a:xfrm>
          <a:off x="144715" y="2926697"/>
          <a:ext cx="1129143" cy="763123"/>
        </a:xfrm>
        <a:prstGeom prst="roundRect">
          <a:avLst>
            <a:gd name="adj" fmla="val 10000"/>
          </a:avLst>
        </a:prstGeom>
        <a:solidFill>
          <a:schemeClr val="accent3">
            <a:shade val="50000"/>
            <a:hueOff val="68575"/>
            <a:satOff val="-5749"/>
            <a:lumOff val="173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Median Earnings=# of students who WERE employed in the 2</a:t>
          </a:r>
          <a:r>
            <a:rPr lang="en-US" sz="900" kern="1200" baseline="30000" dirty="0" smtClean="0"/>
            <a:t>nd</a:t>
          </a:r>
          <a:r>
            <a:rPr lang="en-US" sz="900" kern="1200" dirty="0" smtClean="0"/>
            <a:t> quarter after exit</a:t>
          </a:r>
          <a:endParaRPr lang="en-US" sz="900" kern="1200" dirty="0"/>
        </a:p>
      </dsp:txBody>
      <dsp:txXfrm>
        <a:off x="167066" y="2949048"/>
        <a:ext cx="1084441" cy="718421"/>
      </dsp:txXfrm>
    </dsp:sp>
    <dsp:sp modelId="{584D260D-3E2F-4E8F-9FB8-41371BFCB489}">
      <dsp:nvSpPr>
        <dsp:cNvPr id="0" name=""/>
        <dsp:cNvSpPr/>
      </dsp:nvSpPr>
      <dsp:spPr>
        <a:xfrm>
          <a:off x="1520859"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C</a:t>
          </a:r>
          <a:endParaRPr lang="en-US" sz="2700" kern="1200" dirty="0"/>
        </a:p>
      </dsp:txBody>
      <dsp:txXfrm>
        <a:off x="1520859" y="0"/>
        <a:ext cx="1411429" cy="1165311"/>
      </dsp:txXfrm>
    </dsp:sp>
    <dsp:sp modelId="{B2BBFB01-A3EC-4721-A5C9-7322D7E20707}">
      <dsp:nvSpPr>
        <dsp:cNvPr id="0" name=""/>
        <dsp:cNvSpPr/>
      </dsp:nvSpPr>
      <dsp:spPr>
        <a:xfrm>
          <a:off x="1662002" y="1166449"/>
          <a:ext cx="1129143" cy="1171190"/>
        </a:xfrm>
        <a:prstGeom prst="roundRect">
          <a:avLst>
            <a:gd name="adj" fmla="val 10000"/>
          </a:avLst>
        </a:prstGeom>
        <a:solidFill>
          <a:schemeClr val="accent3">
            <a:shade val="50000"/>
            <a:hueOff val="102862"/>
            <a:satOff val="-8624"/>
            <a:lumOff val="260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 of students employed</a:t>
          </a:r>
          <a:endParaRPr lang="en-US" sz="900" kern="1200" dirty="0"/>
        </a:p>
      </dsp:txBody>
      <dsp:txXfrm>
        <a:off x="1695073" y="1199520"/>
        <a:ext cx="1063001" cy="1105048"/>
      </dsp:txXfrm>
    </dsp:sp>
    <dsp:sp modelId="{9C5068EE-1C63-4668-A34B-E2A1C9245834}">
      <dsp:nvSpPr>
        <dsp:cNvPr id="0" name=""/>
        <dsp:cNvSpPr/>
      </dsp:nvSpPr>
      <dsp:spPr>
        <a:xfrm>
          <a:off x="1662002" y="2517823"/>
          <a:ext cx="1129143" cy="1171190"/>
        </a:xfrm>
        <a:prstGeom prst="roundRect">
          <a:avLst>
            <a:gd name="adj" fmla="val 10000"/>
          </a:avLst>
        </a:prstGeom>
        <a:solidFill>
          <a:schemeClr val="accent3">
            <a:shade val="50000"/>
            <a:hueOff val="137150"/>
            <a:satOff val="-11498"/>
            <a:lumOff val="346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Median earnings: during 2</a:t>
          </a:r>
          <a:r>
            <a:rPr lang="en-US" sz="900" kern="1200" baseline="30000" dirty="0" smtClean="0"/>
            <a:t>nd</a:t>
          </a:r>
          <a:r>
            <a:rPr lang="en-US" sz="900" kern="1200" dirty="0" smtClean="0"/>
            <a:t> quarter after exit</a:t>
          </a:r>
          <a:endParaRPr lang="en-US" sz="900" kern="1200" dirty="0"/>
        </a:p>
      </dsp:txBody>
      <dsp:txXfrm>
        <a:off x="1695073" y="2550894"/>
        <a:ext cx="1063001" cy="1105048"/>
      </dsp:txXfrm>
    </dsp:sp>
    <dsp:sp modelId="{559876BF-3760-402C-B528-789AFFBFFE98}">
      <dsp:nvSpPr>
        <dsp:cNvPr id="0" name=""/>
        <dsp:cNvSpPr/>
      </dsp:nvSpPr>
      <dsp:spPr>
        <a:xfrm>
          <a:off x="3038146"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D</a:t>
          </a:r>
          <a:endParaRPr lang="en-US" sz="2700" kern="1200" dirty="0"/>
        </a:p>
      </dsp:txBody>
      <dsp:txXfrm>
        <a:off x="3038146" y="0"/>
        <a:ext cx="1411429" cy="1165311"/>
      </dsp:txXfrm>
    </dsp:sp>
    <dsp:sp modelId="{364F8CDF-F213-4A96-8DE1-01207DAFB2F4}">
      <dsp:nvSpPr>
        <dsp:cNvPr id="0" name=""/>
        <dsp:cNvSpPr/>
      </dsp:nvSpPr>
      <dsp:spPr>
        <a:xfrm>
          <a:off x="3179289" y="1165311"/>
          <a:ext cx="1129143" cy="2524841"/>
        </a:xfrm>
        <a:prstGeom prst="roundRect">
          <a:avLst>
            <a:gd name="adj" fmla="val 10000"/>
          </a:avLst>
        </a:prstGeom>
        <a:solidFill>
          <a:schemeClr val="accent3">
            <a:shade val="50000"/>
            <a:hueOff val="171437"/>
            <a:satOff val="-14373"/>
            <a:lumOff val="43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SUCCESS</a:t>
          </a:r>
          <a:endParaRPr lang="en-US" sz="900" kern="1200" dirty="0"/>
        </a:p>
      </dsp:txBody>
      <dsp:txXfrm>
        <a:off x="3212360" y="1198382"/>
        <a:ext cx="1063001" cy="2458699"/>
      </dsp:txXfrm>
    </dsp:sp>
    <dsp:sp modelId="{6328E660-EF1B-4B28-B87E-F2558D40EB70}">
      <dsp:nvSpPr>
        <dsp:cNvPr id="0" name=""/>
        <dsp:cNvSpPr/>
      </dsp:nvSpPr>
      <dsp:spPr>
        <a:xfrm>
          <a:off x="4555433"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E</a:t>
          </a:r>
          <a:endParaRPr lang="en-US" sz="2700" kern="1200" dirty="0"/>
        </a:p>
      </dsp:txBody>
      <dsp:txXfrm>
        <a:off x="4555433" y="0"/>
        <a:ext cx="1411429" cy="1165311"/>
      </dsp:txXfrm>
    </dsp:sp>
    <dsp:sp modelId="{6F4E8E90-781D-44B6-8BCF-3DA146352340}">
      <dsp:nvSpPr>
        <dsp:cNvPr id="0" name=""/>
        <dsp:cNvSpPr/>
      </dsp:nvSpPr>
      <dsp:spPr>
        <a:xfrm>
          <a:off x="4696576" y="1165311"/>
          <a:ext cx="1129143" cy="2524841"/>
        </a:xfrm>
        <a:prstGeom prst="roundRect">
          <a:avLst>
            <a:gd name="adj" fmla="val 10000"/>
          </a:avLst>
        </a:prstGeom>
        <a:solidFill>
          <a:schemeClr val="accent3">
            <a:shade val="50000"/>
            <a:hueOff val="171437"/>
            <a:satOff val="-14373"/>
            <a:lumOff val="43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Total number of </a:t>
          </a:r>
          <a:r>
            <a:rPr lang="en-US" sz="900" kern="1200" dirty="0" err="1" smtClean="0"/>
            <a:t>PoPs</a:t>
          </a:r>
          <a:endParaRPr lang="en-US" sz="900" kern="1200" dirty="0"/>
        </a:p>
      </dsp:txBody>
      <dsp:txXfrm>
        <a:off x="4729647" y="1198382"/>
        <a:ext cx="1063001" cy="2458699"/>
      </dsp:txXfrm>
    </dsp:sp>
    <dsp:sp modelId="{504ACE57-8874-46E7-A2F5-B1875D93631D}">
      <dsp:nvSpPr>
        <dsp:cNvPr id="0" name=""/>
        <dsp:cNvSpPr/>
      </dsp:nvSpPr>
      <dsp:spPr>
        <a:xfrm>
          <a:off x="6072720"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F</a:t>
          </a:r>
          <a:endParaRPr lang="en-US" sz="2700" kern="1200" dirty="0"/>
        </a:p>
      </dsp:txBody>
      <dsp:txXfrm>
        <a:off x="6072720" y="0"/>
        <a:ext cx="1411429" cy="1165311"/>
      </dsp:txXfrm>
    </dsp:sp>
    <dsp:sp modelId="{A1D026A1-9B27-40C6-A852-D65172EC4C41}">
      <dsp:nvSpPr>
        <dsp:cNvPr id="0" name=""/>
        <dsp:cNvSpPr/>
      </dsp:nvSpPr>
      <dsp:spPr>
        <a:xfrm>
          <a:off x="6213863" y="1166449"/>
          <a:ext cx="1129143" cy="1171190"/>
        </a:xfrm>
        <a:prstGeom prst="roundRect">
          <a:avLst>
            <a:gd name="adj" fmla="val 10000"/>
          </a:avLst>
        </a:prstGeom>
        <a:solidFill>
          <a:schemeClr val="accent3">
            <a:shade val="50000"/>
            <a:hueOff val="137150"/>
            <a:satOff val="-11498"/>
            <a:lumOff val="346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Total # of </a:t>
          </a:r>
          <a:r>
            <a:rPr lang="en-US" sz="900" kern="1200" dirty="0" err="1" smtClean="0"/>
            <a:t>PoP’s</a:t>
          </a:r>
          <a:r>
            <a:rPr lang="en-US" sz="900" kern="1200" dirty="0" smtClean="0"/>
            <a:t> in which there were successful outcome measures</a:t>
          </a:r>
          <a:endParaRPr lang="en-US" sz="900" kern="1200" dirty="0"/>
        </a:p>
      </dsp:txBody>
      <dsp:txXfrm>
        <a:off x="6246934" y="1199520"/>
        <a:ext cx="1063001" cy="1105048"/>
      </dsp:txXfrm>
    </dsp:sp>
    <dsp:sp modelId="{D3E90BBE-9851-40B4-B24A-3782DBCE11B2}">
      <dsp:nvSpPr>
        <dsp:cNvPr id="0" name=""/>
        <dsp:cNvSpPr/>
      </dsp:nvSpPr>
      <dsp:spPr>
        <a:xfrm>
          <a:off x="6213863" y="2517823"/>
          <a:ext cx="1129143" cy="1171190"/>
        </a:xfrm>
        <a:prstGeom prst="roundRect">
          <a:avLst>
            <a:gd name="adj" fmla="val 10000"/>
          </a:avLst>
        </a:prstGeom>
        <a:solidFill>
          <a:schemeClr val="accent3">
            <a:shade val="50000"/>
            <a:hueOff val="102862"/>
            <a:satOff val="-8624"/>
            <a:lumOff val="260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Median earnings: Average salary of employed students during their 2</a:t>
          </a:r>
          <a:r>
            <a:rPr lang="en-US" sz="900" kern="1200" baseline="30000" dirty="0" smtClean="0"/>
            <a:t>nd</a:t>
          </a:r>
          <a:r>
            <a:rPr lang="en-US" sz="900" kern="1200" dirty="0" smtClean="0"/>
            <a:t> quarter after exit</a:t>
          </a:r>
          <a:endParaRPr lang="en-US" sz="900" kern="1200" dirty="0"/>
        </a:p>
      </dsp:txBody>
      <dsp:txXfrm>
        <a:off x="6246934" y="2550894"/>
        <a:ext cx="1063001" cy="1105048"/>
      </dsp:txXfrm>
    </dsp:sp>
    <dsp:sp modelId="{3E082E86-7430-4193-89FB-6C005F89BA77}">
      <dsp:nvSpPr>
        <dsp:cNvPr id="0" name=""/>
        <dsp:cNvSpPr/>
      </dsp:nvSpPr>
      <dsp:spPr>
        <a:xfrm>
          <a:off x="7590007" y="0"/>
          <a:ext cx="1411429" cy="3884371"/>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Column G</a:t>
          </a:r>
          <a:endParaRPr lang="en-US" sz="2700" kern="1200" dirty="0"/>
        </a:p>
      </dsp:txBody>
      <dsp:txXfrm>
        <a:off x="7590007" y="0"/>
        <a:ext cx="1411429" cy="1165311"/>
      </dsp:txXfrm>
    </dsp:sp>
    <dsp:sp modelId="{F779BF92-E06C-426F-AA24-C3B6BF6E23D3}">
      <dsp:nvSpPr>
        <dsp:cNvPr id="0" name=""/>
        <dsp:cNvSpPr/>
      </dsp:nvSpPr>
      <dsp:spPr>
        <a:xfrm>
          <a:off x="7731150" y="1166449"/>
          <a:ext cx="1129143" cy="1171190"/>
        </a:xfrm>
        <a:prstGeom prst="roundRect">
          <a:avLst>
            <a:gd name="adj" fmla="val 10000"/>
          </a:avLst>
        </a:prstGeom>
        <a:solidFill>
          <a:schemeClr val="accent3">
            <a:shade val="50000"/>
            <a:hueOff val="68575"/>
            <a:satOff val="-5749"/>
            <a:lumOff val="173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Percentage of students who met the outcome measure.</a:t>
          </a:r>
          <a:endParaRPr lang="en-US" sz="900" kern="1200" dirty="0"/>
        </a:p>
      </dsp:txBody>
      <dsp:txXfrm>
        <a:off x="7764221" y="1199520"/>
        <a:ext cx="1063001" cy="1105048"/>
      </dsp:txXfrm>
    </dsp:sp>
    <dsp:sp modelId="{CBF5AE63-C943-4060-AA09-61420D5B5F4E}">
      <dsp:nvSpPr>
        <dsp:cNvPr id="0" name=""/>
        <dsp:cNvSpPr/>
      </dsp:nvSpPr>
      <dsp:spPr>
        <a:xfrm>
          <a:off x="7731150" y="2517823"/>
          <a:ext cx="1129143" cy="1171190"/>
        </a:xfrm>
        <a:prstGeom prst="roundRect">
          <a:avLst>
            <a:gd name="adj" fmla="val 10000"/>
          </a:avLst>
        </a:prstGeom>
        <a:solidFill>
          <a:schemeClr val="accent3">
            <a:shade val="50000"/>
            <a:hueOff val="34288"/>
            <a:satOff val="-2875"/>
            <a:lumOff val="86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Performance tied to federal negotiated targets</a:t>
          </a:r>
          <a:endParaRPr lang="en-US" sz="900" kern="1200" dirty="0"/>
        </a:p>
      </dsp:txBody>
      <dsp:txXfrm>
        <a:off x="7764221" y="2550894"/>
        <a:ext cx="1063001" cy="110504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As mentioned in the previous unit, there are five ways that MSG can be measured for performance. These measures are reported on multiple NRS tables (T4, T11, T8 and T10) at the end of each fiscal year, but are monitored</a:t>
            </a:r>
            <a:r>
              <a:rPr lang="en-US" baseline="0" dirty="0" smtClean="0"/>
              <a:t> throughout the year by both the State and the local program. Tables 8, 10, &amp; 11 are subsets of Table 4, so program directors need to monitor all tables on a regular basis to make sure the data makes sense. For instance, if you have a family literacy program then the data is reported on Table 8. This identical data must also be represented on Table 4. The same is true for corrections education (table 10) and for all IET programs (Table 11).</a:t>
            </a:r>
          </a:p>
          <a:p>
            <a:pPr marL="158750" indent="0">
              <a:buNone/>
            </a:pPr>
            <a:endParaRPr lang="en-US" baseline="0" dirty="0" smtClean="0"/>
          </a:p>
          <a:p>
            <a:pPr marL="158750" indent="0">
              <a:buNone/>
            </a:pPr>
            <a:r>
              <a:rPr lang="en-US" baseline="0" dirty="0" smtClean="0"/>
              <a:t>As mentioned on the previous slide, the fifth column on Table 4 records the number of participants who achieve at least one EFL gain. Here EFL gain is measured in two ways.</a:t>
            </a:r>
          </a:p>
          <a:p>
            <a:pPr marL="158750" indent="0">
              <a:buNone/>
            </a:pPr>
            <a:endParaRPr lang="en-US" baseline="0" dirty="0" smtClean="0"/>
          </a:p>
          <a:p>
            <a:pPr marL="158750" indent="0">
              <a:buNone/>
            </a:pPr>
            <a:r>
              <a:rPr lang="en-US" baseline="0" dirty="0" smtClean="0"/>
              <a:t>1) The first way in which gain can be measured is through pre and post testing. In its simplest form this can be understood that a student who enters the program at a level 1 and then takes a  post test and scores at a level 2, gain has been achieved. This gain would then be reported on the tables.</a:t>
            </a:r>
          </a:p>
          <a:p>
            <a:pPr marL="158750" indent="0">
              <a:buNone/>
            </a:pPr>
            <a:endParaRPr lang="en-US" baseline="0" dirty="0" smtClean="0"/>
          </a:p>
          <a:p>
            <a:pPr marL="158750" indent="0">
              <a:buNone/>
            </a:pPr>
            <a:r>
              <a:rPr lang="en-US" baseline="0" dirty="0" smtClean="0"/>
              <a:t>2) There is another method in which gain can be recognized…that of entering postsecondary education. This gain can only be recognized if the student enters postsecondary AFTER being exited from Adult Education.</a:t>
            </a:r>
          </a:p>
          <a:p>
            <a:pPr marL="158750" indent="0">
              <a:buNone/>
            </a:pPr>
            <a:endParaRPr lang="en-US" baseline="0" dirty="0" smtClean="0"/>
          </a:p>
          <a:p>
            <a:pPr marL="158750" indent="0">
              <a:buNone/>
            </a:pPr>
            <a:r>
              <a:rPr lang="en-US" baseline="0" dirty="0" smtClean="0"/>
              <a:t>Although these examples may seem to indicate that it is possible to show two gains for the student, this is not always the case as only 1 EFL gain can be measured per each student </a:t>
            </a:r>
            <a:r>
              <a:rPr lang="en-US" baseline="0" dirty="0" err="1" smtClean="0"/>
              <a:t>PoP</a:t>
            </a:r>
            <a:r>
              <a:rPr lang="en-US" baseline="0" dirty="0" smtClean="0"/>
              <a:t> and that gain will always be the latest gain earned. So in the example represented on the slide, the student who had a continuous program of study would show gain (for reporting purposes) for entering post secondary only (ONE GAIN). </a:t>
            </a:r>
            <a:endParaRPr lang="en-US" dirty="0"/>
          </a:p>
        </p:txBody>
      </p:sp>
    </p:spTree>
    <p:extLst>
      <p:ext uri="{BB962C8B-B14F-4D97-AF65-F5344CB8AC3E}">
        <p14:creationId xmlns:p14="http://schemas.microsoft.com/office/powerpoint/2010/main" val="2872887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It is possible to</a:t>
            </a:r>
            <a:r>
              <a:rPr lang="en-US" baseline="0" dirty="0" smtClean="0"/>
              <a:t> earn 2 or more MSG’s for a single student, although it is rare that this occurs. Consider, if the same student </a:t>
            </a:r>
            <a:r>
              <a:rPr lang="en-US" dirty="0" smtClean="0"/>
              <a:t>enters the program, pre and post tests and then exits</a:t>
            </a:r>
            <a:r>
              <a:rPr lang="en-US" baseline="0" dirty="0" smtClean="0"/>
              <a:t> with a 90 day gap in service and then returns to study after that 90 day period, a second period of participation will occur and the program CAN show MSG EFL Gain for both periods of participation in which GAIN was achieved.</a:t>
            </a:r>
          </a:p>
          <a:p>
            <a:pPr marL="158750" indent="0">
              <a:buNone/>
            </a:pPr>
            <a:endParaRPr lang="en-US" baseline="0" dirty="0" smtClean="0"/>
          </a:p>
          <a:p>
            <a:pPr marL="158750" indent="0">
              <a:buNone/>
            </a:pPr>
            <a:r>
              <a:rPr lang="en-US" baseline="0" dirty="0" smtClean="0"/>
              <a:t>It should also be noted that in order to ‘count’ an MSG for entry into postsecondary, two things must occur in the same fiscal year: the student must have entered and exited an adult education program AND they must have entered postsecondary in that same fiscal year. The entry date into postsecondary must be after the exit date for adult education.</a:t>
            </a:r>
            <a:endParaRPr lang="en-US" dirty="0"/>
          </a:p>
        </p:txBody>
      </p:sp>
    </p:spTree>
    <p:extLst>
      <p:ext uri="{BB962C8B-B14F-4D97-AF65-F5344CB8AC3E}">
        <p14:creationId xmlns:p14="http://schemas.microsoft.com/office/powerpoint/2010/main" val="18001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Because</a:t>
            </a:r>
            <a:r>
              <a:rPr lang="en-US" baseline="0" dirty="0" smtClean="0"/>
              <a:t> Adult Education is an accountability system, local programs must maintain evidence of all measurable skill gains. For pre/post testing, that evidence is a copy of the assessment results earned by the student. Accurate data must be entered into the student’s LACES record and a hard copy of assessment results must be maintained in the student’s local file. Assessment results are subject to State monitoring.</a:t>
            </a:r>
          </a:p>
          <a:p>
            <a:pPr marL="158750" indent="0">
              <a:buNone/>
            </a:pPr>
            <a:endParaRPr lang="en-US" baseline="0" dirty="0" smtClean="0"/>
          </a:p>
          <a:p>
            <a:pPr marL="158750" indent="0">
              <a:buNone/>
            </a:pPr>
            <a:r>
              <a:rPr lang="en-US" baseline="0" dirty="0" smtClean="0"/>
              <a:t>There are two types of evidence that can be maintained for entry into postsecondary education; a transcript or information/records obtained through a data match from the National Student Clearinghouse or a local community college showing the student’s name and date of entry into postsecondary/training. Postsecondary documentation is also subject to State monitoring.</a:t>
            </a:r>
            <a:endParaRPr lang="en-US" dirty="0"/>
          </a:p>
        </p:txBody>
      </p:sp>
    </p:spTree>
    <p:extLst>
      <p:ext uri="{BB962C8B-B14F-4D97-AF65-F5344CB8AC3E}">
        <p14:creationId xmlns:p14="http://schemas.microsoft.com/office/powerpoint/2010/main" val="1139512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a:t>
            </a:r>
            <a:r>
              <a:rPr lang="en-US" baseline="0" dirty="0" smtClean="0"/>
              <a:t> 4 column F records the number of students at each educational functioning level who have earned a HSEC. Documentation of this achievement must be entered into LACES with a hard copy maintained in the student file. Additional information about this column is explained on the next two slides.</a:t>
            </a:r>
          </a:p>
          <a:p>
            <a:pPr marL="158750" indent="0">
              <a:buNone/>
            </a:pPr>
            <a:endParaRPr lang="en-US" baseline="0" dirty="0" smtClean="0"/>
          </a:p>
          <a:p>
            <a:pPr marL="158750" indent="0">
              <a:buNone/>
            </a:pPr>
            <a:r>
              <a:rPr lang="en-US" baseline="0" dirty="0" smtClean="0"/>
              <a:t>Column G tells you how many students with 12+ hours have left the program without showing gain. Programs need to try to keep this number low as students who do not show gain hurt program performance. This is particularly important to a local program because Wyoming utilizes a performance based funding model in the distribution of grant funds.</a:t>
            </a:r>
          </a:p>
          <a:p>
            <a:pPr marL="158750" indent="0">
              <a:buNone/>
            </a:pPr>
            <a:endParaRPr lang="en-US" baseline="0" dirty="0" smtClean="0"/>
          </a:p>
          <a:p>
            <a:pPr marL="158750" indent="0">
              <a:buNone/>
            </a:pPr>
            <a:r>
              <a:rPr lang="en-US" baseline="0" dirty="0" smtClean="0"/>
              <a:t>Column H shows the total number of students at each level who are still enrolled and haven’t shown gain. Here there could be a couple of reasons why the student hasn’t shown gain. 1) they haven’t reached the minimum hours for testing 2) they’ve tested but didn’t show gain. Programs must monitor this column closely for students who have exceed minimum testing hours and haven’t been tested.</a:t>
            </a:r>
          </a:p>
          <a:p>
            <a:pPr marL="158750" indent="0">
              <a:buNone/>
            </a:pPr>
            <a:endParaRPr lang="en-US" baseline="0" dirty="0" smtClean="0"/>
          </a:p>
          <a:p>
            <a:pPr marL="158750" indent="0">
              <a:buNone/>
            </a:pPr>
            <a:r>
              <a:rPr lang="en-US" baseline="0" dirty="0" smtClean="0"/>
              <a:t>Column I reflects the percentage of students who have shown gain at each level. </a:t>
            </a:r>
            <a:endParaRPr lang="en-US" dirty="0"/>
          </a:p>
        </p:txBody>
      </p:sp>
    </p:spTree>
    <p:extLst>
      <p:ext uri="{BB962C8B-B14F-4D97-AF65-F5344CB8AC3E}">
        <p14:creationId xmlns:p14="http://schemas.microsoft.com/office/powerpoint/2010/main" val="3418387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Showing MSG gain through</a:t>
            </a:r>
            <a:r>
              <a:rPr lang="en-US" baseline="0" dirty="0" smtClean="0"/>
              <a:t> the achievement of a high school equivalency certificate can only be ‘counted if the student has completed and passed all sections of a GED or a </a:t>
            </a:r>
            <a:r>
              <a:rPr lang="en-US" baseline="0" dirty="0" err="1" smtClean="0"/>
              <a:t>HiSET</a:t>
            </a:r>
            <a:r>
              <a:rPr lang="en-US" baseline="0" dirty="0" smtClean="0"/>
              <a:t> examination. Partial scores will not count for MSG achievement.</a:t>
            </a:r>
          </a:p>
          <a:p>
            <a:pPr marL="158750" indent="0">
              <a:buNone/>
            </a:pPr>
            <a:endParaRPr lang="en-US" baseline="0" dirty="0" smtClean="0"/>
          </a:p>
          <a:p>
            <a:pPr marL="158750" indent="0">
              <a:buNone/>
            </a:pPr>
            <a:r>
              <a:rPr lang="en-US" baseline="0" dirty="0" smtClean="0"/>
              <a:t>Students who start the HSEC process in one location in Wyoming and then move can have their scores transferred AND the AE programs who worked with that student will BOTH get the MSG once the student completes the HSEC (as long as the completion is in the same fiscal year).</a:t>
            </a:r>
          </a:p>
          <a:p>
            <a:pPr marL="158750" indent="0">
              <a:buNone/>
            </a:pPr>
            <a:endParaRPr lang="en-US" baseline="0" dirty="0" smtClean="0"/>
          </a:p>
          <a:p>
            <a:pPr marL="158750" indent="0">
              <a:buNone/>
            </a:pPr>
            <a:r>
              <a:rPr lang="en-US" baseline="0" dirty="0" smtClean="0"/>
              <a:t>Unlike EFL, the MSG for HSEC is not necessarily tied to a period of participation BUT rather the fiscal year. Consider the example on the slide. In this example the student does not earn the HSEC until nearly six months after leaving the adult education program. Although the student did have an EFL gain in the fiscal year, THAT gain will not count once the student earns the HSEC in the same fiscal year. Since the HSEC was earned in the same fiscal year as the EFL AND because the HSEC is a higher level gain that occurred after a post test was given, the HSEC would be the successful measure accounted for on the tables.</a:t>
            </a:r>
            <a:endParaRPr lang="en-US" dirty="0"/>
          </a:p>
        </p:txBody>
      </p:sp>
    </p:spTree>
    <p:extLst>
      <p:ext uri="{BB962C8B-B14F-4D97-AF65-F5344CB8AC3E}">
        <p14:creationId xmlns:p14="http://schemas.microsoft.com/office/powerpoint/2010/main" val="3832809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One very important factor to remember with the</a:t>
            </a:r>
            <a:r>
              <a:rPr lang="en-US" baseline="0" dirty="0" smtClean="0"/>
              <a:t> MSG for HSEC is that only the most recently earned gain can be recognized. So if a student earns the HSE credential before showing gain through post testing, the HSEC credential will NOT count on Table 4.</a:t>
            </a:r>
          </a:p>
          <a:p>
            <a:pPr marL="158750" indent="0">
              <a:buNone/>
            </a:pPr>
            <a:endParaRPr lang="en-US" dirty="0"/>
          </a:p>
        </p:txBody>
      </p:sp>
    </p:spTree>
    <p:extLst>
      <p:ext uri="{BB962C8B-B14F-4D97-AF65-F5344CB8AC3E}">
        <p14:creationId xmlns:p14="http://schemas.microsoft.com/office/powerpoint/2010/main" val="2579585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Once a student earns</a:t>
            </a:r>
            <a:r>
              <a:rPr lang="en-US" baseline="0" dirty="0" smtClean="0"/>
              <a:t> a high school equivalency credential it is the local program’s responsibility to enter that data into the student’s LACES record AND to upload either a copy of the credential earned or a copy of the HSEC transcripts into the student’s LACES record. Hard copies of either the credential or transcripts must be maintained in the student’s local file as these documents are subject to State review.</a:t>
            </a:r>
            <a:endParaRPr lang="en-US" dirty="0"/>
          </a:p>
        </p:txBody>
      </p:sp>
    </p:spTree>
    <p:extLst>
      <p:ext uri="{BB962C8B-B14F-4D97-AF65-F5344CB8AC3E}">
        <p14:creationId xmlns:p14="http://schemas.microsoft.com/office/powerpoint/2010/main" val="385802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a:t>
            </a:r>
            <a:r>
              <a:rPr lang="en-US" baseline="0" dirty="0" smtClean="0"/>
              <a:t> 4 column J records the total number of </a:t>
            </a:r>
            <a:r>
              <a:rPr lang="en-US" baseline="0" dirty="0" err="1" smtClean="0"/>
              <a:t>PoP’s</a:t>
            </a:r>
            <a:r>
              <a:rPr lang="en-US" baseline="0" dirty="0" smtClean="0"/>
              <a:t> at each educational functioning level. If a student has multiple </a:t>
            </a:r>
            <a:r>
              <a:rPr lang="en-US" baseline="0" dirty="0" err="1" smtClean="0"/>
              <a:t>PoP’s</a:t>
            </a:r>
            <a:r>
              <a:rPr lang="en-US" baseline="0" dirty="0" smtClean="0"/>
              <a:t> this is recording here for reporting purposes.</a:t>
            </a:r>
          </a:p>
          <a:p>
            <a:pPr marL="158750" indent="0">
              <a:buNone/>
            </a:pPr>
            <a:endParaRPr lang="en-US" baseline="0" dirty="0" smtClean="0"/>
          </a:p>
          <a:p>
            <a:pPr marL="158750" indent="0">
              <a:buNone/>
            </a:pPr>
            <a:r>
              <a:rPr lang="en-US" baseline="0" dirty="0" smtClean="0"/>
              <a:t>Column K will show the total number of </a:t>
            </a:r>
            <a:r>
              <a:rPr lang="en-US" baseline="0" dirty="0" err="1" smtClean="0"/>
              <a:t>PoPs</a:t>
            </a:r>
            <a:r>
              <a:rPr lang="en-US" baseline="0" dirty="0" smtClean="0"/>
              <a:t> where students had at least 1 EFL gain. Remember EFL gain can be reflected by pre/post testing OR by entry into post secondary.</a:t>
            </a:r>
          </a:p>
          <a:p>
            <a:pPr marL="158750" indent="0">
              <a:buNone/>
            </a:pPr>
            <a:endParaRPr lang="en-US" baseline="0" dirty="0" smtClean="0"/>
          </a:p>
          <a:p>
            <a:pPr marL="158750" indent="0">
              <a:buNone/>
            </a:pPr>
            <a:r>
              <a:rPr lang="en-US" baseline="0" dirty="0" smtClean="0"/>
              <a:t>Column L reflects the total number of </a:t>
            </a:r>
            <a:r>
              <a:rPr lang="en-US" baseline="0" dirty="0" err="1" smtClean="0"/>
              <a:t>PoPs</a:t>
            </a:r>
            <a:r>
              <a:rPr lang="en-US" baseline="0" dirty="0" smtClean="0"/>
              <a:t> where students earned an HSEC.</a:t>
            </a:r>
          </a:p>
          <a:p>
            <a:pPr marL="158750" indent="0">
              <a:buNone/>
            </a:pPr>
            <a:endParaRPr lang="en-US" baseline="0" dirty="0" smtClean="0"/>
          </a:p>
          <a:p>
            <a:pPr marL="158750" indent="0">
              <a:buNone/>
            </a:pPr>
            <a:r>
              <a:rPr lang="en-US" baseline="0" dirty="0" smtClean="0"/>
              <a:t>Column M is perhaps one of the most important columns on Table 4 as it shows the percentage of </a:t>
            </a:r>
            <a:r>
              <a:rPr lang="en-US" baseline="0" dirty="0" err="1" smtClean="0"/>
              <a:t>PoPs</a:t>
            </a:r>
            <a:r>
              <a:rPr lang="en-US" baseline="0" dirty="0" smtClean="0"/>
              <a:t> with MSG. Programs must strive to meet federally negotiated targets at EACH level. (See module 3)</a:t>
            </a:r>
          </a:p>
          <a:p>
            <a:pPr marL="158750" indent="0">
              <a:buNone/>
            </a:pPr>
            <a:endParaRPr lang="en-US" baseline="0" dirty="0" smtClean="0"/>
          </a:p>
          <a:p>
            <a:pPr marL="158750" indent="0">
              <a:buNone/>
            </a:pPr>
            <a:r>
              <a:rPr lang="en-US" baseline="0" dirty="0" smtClean="0"/>
              <a:t>Programs MUST maintain evidence of how all MSG’s for TABLE 4 was documented. This evidence must be recorded into LACES with hard copies maintained in student files. These documents are subject to State monitoring.</a:t>
            </a:r>
            <a:endParaRPr lang="en-US" dirty="0"/>
          </a:p>
        </p:txBody>
      </p:sp>
    </p:spTree>
    <p:extLst>
      <p:ext uri="{BB962C8B-B14F-4D97-AF65-F5344CB8AC3E}">
        <p14:creationId xmlns:p14="http://schemas.microsoft.com/office/powerpoint/2010/main" val="2952366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2E2E2E"/>
                </a:solidFill>
                <a:effectLst/>
                <a:uLnTx/>
                <a:uFillTx/>
                <a:latin typeface="Roboto"/>
                <a:cs typeface="Arial"/>
                <a:sym typeface="Arial"/>
              </a:rPr>
              <a:t>In FY 20/21 the NRS made a change to several tables used by AE programs around the country. The first table affected by this change is Table 4.  It is anticipated that these revisions will yield more accurate reporting of participants served in the adult education program.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2E2E2E"/>
              </a:solidFill>
              <a:effectLst/>
              <a:uLnTx/>
              <a:uFillTx/>
              <a:latin typeface="Roboto"/>
              <a:cs typeface="Arial"/>
              <a:sym typeface="Arial"/>
            </a:endParaRP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r>
              <a:rPr kumimoji="0" lang="en-US" sz="1100" b="1" i="0" u="none" strike="noStrike" kern="0" cap="none" spc="0" normalizeH="0" baseline="0" noProof="0" dirty="0" smtClean="0">
                <a:ln>
                  <a:noFill/>
                </a:ln>
                <a:solidFill>
                  <a:srgbClr val="000000"/>
                </a:solidFill>
                <a:effectLst/>
                <a:uLnTx/>
                <a:uFillTx/>
                <a:latin typeface="Roboto"/>
                <a:cs typeface="Arial"/>
                <a:sym typeface="Arial"/>
              </a:rPr>
              <a:t>Table 4 “Measurable Skill Gains by Entry Level”</a:t>
            </a: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cs typeface="Arial"/>
                <a:sym typeface="Arial"/>
              </a:rPr>
              <a:t> –  In response to public comments, the NRS added two new columns (G and N) to report additional types of MSG outcomes for participants in Integrated Education and Training (IET) or Workplace Literacy programs. </a:t>
            </a: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cs typeface="Arial"/>
              <a:sym typeface="Arial"/>
            </a:endParaRP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cs typeface="Arial"/>
                <a:sym typeface="Arial"/>
              </a:rPr>
              <a:t>Column G is the number of IET or workplace literacy participants who achieved an MSG via Secondary or Postsecondary Transcript, Progress Toward Milestones, or Passing Technical/Occupational</a:t>
            </a: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cs typeface="Arial"/>
                <a:sym typeface="Arial"/>
              </a:rPr>
              <a:t>Skills Exam. </a:t>
            </a: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cs typeface="Arial"/>
              <a:sym typeface="Arial"/>
            </a:endParaRPr>
          </a:p>
        </p:txBody>
      </p:sp>
    </p:spTree>
    <p:extLst>
      <p:ext uri="{BB962C8B-B14F-4D97-AF65-F5344CB8AC3E}">
        <p14:creationId xmlns:p14="http://schemas.microsoft.com/office/powerpoint/2010/main" val="1146039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i="0" dirty="0" smtClean="0">
                <a:solidFill>
                  <a:srgbClr val="2E2E2E"/>
                </a:solidFill>
                <a:effectLst/>
                <a:latin typeface="Roboto"/>
              </a:rPr>
              <a:t>This MSG</a:t>
            </a:r>
            <a:r>
              <a:rPr lang="en-US" b="0" i="0" baseline="0" dirty="0" smtClean="0">
                <a:solidFill>
                  <a:srgbClr val="2E2E2E"/>
                </a:solidFill>
                <a:effectLst/>
                <a:latin typeface="Roboto"/>
              </a:rPr>
              <a:t> records t</a:t>
            </a:r>
            <a:r>
              <a:rPr lang="en-US" b="0" i="0" dirty="0" smtClean="0">
                <a:solidFill>
                  <a:srgbClr val="2E2E2E"/>
                </a:solidFill>
                <a:effectLst/>
                <a:latin typeface="Roboto"/>
              </a:rPr>
              <a:t>he number of participants who demonstrated satisfactory or better progress report, towards established milestones, such as completion of on-the-job training (OJT) or completion of one year of an apprenticeship program or similar milestones, from an employer or training provider who is providing training.</a:t>
            </a:r>
            <a:endParaRPr lang="en-US" dirty="0"/>
          </a:p>
        </p:txBody>
      </p:sp>
    </p:spTree>
    <p:extLst>
      <p:ext uri="{BB962C8B-B14F-4D97-AF65-F5344CB8AC3E}">
        <p14:creationId xmlns:p14="http://schemas.microsoft.com/office/powerpoint/2010/main" val="422679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613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8245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This MSG records</a:t>
            </a:r>
            <a:r>
              <a:rPr lang="en-US" baseline="0" dirty="0" smtClean="0"/>
              <a:t> the</a:t>
            </a:r>
            <a:r>
              <a:rPr lang="en-US" dirty="0" smtClean="0"/>
              <a:t> number of participants who successfully passed an exam that is required for a particular occupation or attained progress in technical or occupational skills as evidenced by trade-related benchmarks such as knowledge-based exams.</a:t>
            </a:r>
            <a:endParaRPr lang="en-US" dirty="0"/>
          </a:p>
        </p:txBody>
      </p:sp>
    </p:spTree>
    <p:extLst>
      <p:ext uri="{BB962C8B-B14F-4D97-AF65-F5344CB8AC3E}">
        <p14:creationId xmlns:p14="http://schemas.microsoft.com/office/powerpoint/2010/main" val="1856493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42994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a:t>
            </a:r>
            <a:r>
              <a:rPr lang="en-US" baseline="0" dirty="0" smtClean="0"/>
              <a:t> 4A is a subset of Table 4. This table </a:t>
            </a:r>
            <a:r>
              <a:rPr lang="en-US" dirty="0" smtClean="0"/>
              <a:t>records the number of EFL gains earned by subject</a:t>
            </a:r>
            <a:r>
              <a:rPr lang="en-US" baseline="0" dirty="0" smtClean="0"/>
              <a:t> at each level AND also records the number of MSG: EFL gains earned at each level by entry into postsecondary.</a:t>
            </a:r>
            <a:endParaRPr lang="en-US" dirty="0"/>
          </a:p>
        </p:txBody>
      </p:sp>
    </p:spTree>
    <p:extLst>
      <p:ext uri="{BB962C8B-B14F-4D97-AF65-F5344CB8AC3E}">
        <p14:creationId xmlns:p14="http://schemas.microsoft.com/office/powerpoint/2010/main" val="2737453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4B is also a subset</a:t>
            </a:r>
            <a:r>
              <a:rPr lang="en-US" baseline="0" dirty="0" smtClean="0"/>
              <a:t> of Table 4. It measures attendance and EFL level gains for those students who were given both a pre and a post test. Students who were not post tested are not represented on this table.</a:t>
            </a:r>
            <a:endParaRPr lang="en-US" dirty="0"/>
          </a:p>
        </p:txBody>
      </p:sp>
    </p:spTree>
    <p:extLst>
      <p:ext uri="{BB962C8B-B14F-4D97-AF65-F5344CB8AC3E}">
        <p14:creationId xmlns:p14="http://schemas.microsoft.com/office/powerpoint/2010/main" val="2460916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r>
              <a:rPr kumimoji="0" lang="en-US" sz="1100" b="0" i="0" u="none" strike="noStrike" kern="0" cap="none" spc="0" normalizeH="0" baseline="0" noProof="0" dirty="0" smtClean="0">
                <a:ln>
                  <a:noFill/>
                </a:ln>
                <a:solidFill>
                  <a:srgbClr val="000000"/>
                </a:solidFill>
                <a:effectLst/>
                <a:uLnTx/>
                <a:uFillTx/>
                <a:latin typeface="Roboto"/>
                <a:cs typeface="Arial"/>
                <a:sym typeface="Arial"/>
              </a:rPr>
              <a:t>The NRS also updated this table if FY 20/21, although the revision was only to include an instruction for Column B.</a:t>
            </a: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endParaRPr kumimoji="0" lang="en-US" sz="1100" b="0" i="0" u="none" strike="noStrike" kern="0" cap="none" spc="0" normalizeH="0" baseline="0" noProof="0" dirty="0" smtClean="0">
              <a:ln>
                <a:noFill/>
              </a:ln>
              <a:solidFill>
                <a:srgbClr val="000000"/>
              </a:solidFill>
              <a:effectLst/>
              <a:uLnTx/>
              <a:uFillTx/>
              <a:latin typeface="Roboto"/>
              <a:cs typeface="Arial"/>
              <a:sym typeface="Arial"/>
            </a:endParaRP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endParaRPr kumimoji="0" lang="en-US" sz="1100" b="1" i="0" u="none" strike="noStrike" kern="0" cap="none" spc="0" normalizeH="0" baseline="0" noProof="0" dirty="0" smtClean="0">
              <a:ln>
                <a:noFill/>
              </a:ln>
              <a:solidFill>
                <a:srgbClr val="000000"/>
              </a:solidFill>
              <a:effectLst/>
              <a:uLnTx/>
              <a:uFillTx/>
              <a:latin typeface="Roboto"/>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222222"/>
                </a:solidFill>
                <a:effectLst/>
                <a:uLnTx/>
                <a:uFillTx/>
                <a:latin typeface="Times New Roman" panose="02020603050405020304" pitchFamily="18" charset="0"/>
                <a:cs typeface="Arial"/>
                <a:sym typeface="Arial"/>
              </a:rPr>
              <a:t> </a:t>
            </a:r>
            <a:endParaRPr lang="en-US" dirty="0"/>
          </a:p>
        </p:txBody>
      </p:sp>
    </p:spTree>
    <p:extLst>
      <p:ext uri="{BB962C8B-B14F-4D97-AF65-F5344CB8AC3E}">
        <p14:creationId xmlns:p14="http://schemas.microsoft.com/office/powerpoint/2010/main" val="2030329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64193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4C is another table which is a subset of Table 4,</a:t>
            </a:r>
            <a:r>
              <a:rPr lang="en-US" baseline="0" dirty="0" smtClean="0"/>
              <a:t> but measures MSG gains for students in Distance Education. Student data ONLY populates to this table if 51% or more of their attendance hours are recorded as distance learning hours. If a student had 49% or less of their attendance hours recorded as distance learning, they are considered traditional learners and all of their data will be shown only on Table 4. This designation is determined at the end of a fiscal year once all hours of instruction have been entered into LACES.</a:t>
            </a:r>
          </a:p>
          <a:p>
            <a:pPr marL="158750" indent="0">
              <a:buNone/>
            </a:pPr>
            <a:endParaRPr lang="en-US" baseline="0" dirty="0" smtClean="0"/>
          </a:p>
          <a:p>
            <a:pPr marL="158750" indent="0">
              <a:buNone/>
            </a:pPr>
            <a:r>
              <a:rPr lang="en-US" baseline="0" dirty="0" smtClean="0"/>
              <a:t>(See policy #01202020R)</a:t>
            </a:r>
            <a:endParaRPr lang="en-US" dirty="0" smtClean="0"/>
          </a:p>
          <a:p>
            <a:pPr marL="158750" indent="0">
              <a:buNone/>
            </a:pPr>
            <a:endParaRPr lang="en-US" dirty="0"/>
          </a:p>
        </p:txBody>
      </p:sp>
    </p:spTree>
    <p:extLst>
      <p:ext uri="{BB962C8B-B14F-4D97-AF65-F5344CB8AC3E}">
        <p14:creationId xmlns:p14="http://schemas.microsoft.com/office/powerpoint/2010/main" val="306105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r>
              <a:rPr kumimoji="0" lang="en-US" sz="1100" b="0" i="0" u="none" strike="noStrike" kern="0" cap="none" spc="0" normalizeH="0" baseline="0" noProof="0" dirty="0" smtClean="0">
                <a:ln>
                  <a:noFill/>
                </a:ln>
                <a:solidFill>
                  <a:srgbClr val="000000"/>
                </a:solidFill>
                <a:effectLst/>
                <a:uLnTx/>
                <a:uFillTx/>
                <a:latin typeface="Roboto"/>
                <a:cs typeface="Arial"/>
                <a:sym typeface="Arial"/>
              </a:rPr>
              <a:t>Table 4C is the third table in which the NRS made updates to in FY 20/21.</a:t>
            </a: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endParaRPr kumimoji="0" lang="en-US" sz="1100" b="0" i="0" u="none" strike="noStrike" kern="0" cap="none" spc="0" normalizeH="0" baseline="0" noProof="0" dirty="0" smtClean="0">
              <a:ln>
                <a:noFill/>
              </a:ln>
              <a:solidFill>
                <a:srgbClr val="000000"/>
              </a:solidFill>
              <a:effectLst/>
              <a:uLnTx/>
              <a:uFillTx/>
              <a:latin typeface="Roboto"/>
              <a:cs typeface="Arial"/>
              <a:sym typeface="Arial"/>
            </a:endParaRPr>
          </a:p>
          <a:p>
            <a:pPr marL="158750" marR="0" lvl="0" indent="0" algn="l" defTabSz="914400" rtl="0" eaLnBrk="1" fontAlgn="auto" latinLnBrk="0" hangingPunct="1">
              <a:lnSpc>
                <a:spcPct val="100000"/>
              </a:lnSpc>
              <a:spcBef>
                <a:spcPts val="0"/>
              </a:spcBef>
              <a:spcAft>
                <a:spcPts val="600"/>
              </a:spcAft>
              <a:buClr>
                <a:srgbClr val="000000"/>
              </a:buClr>
              <a:buSzPts val="1100"/>
              <a:buFont typeface="Arial" panose="020B0604020202020204" pitchFamily="34" charset="0"/>
              <a:buNone/>
              <a:tabLst/>
              <a:defRPr/>
            </a:pPr>
            <a:r>
              <a:rPr kumimoji="0" lang="en-US" sz="1100" b="1" i="0" u="none" strike="noStrike" kern="0" cap="none" spc="0" normalizeH="0" baseline="0" noProof="0" dirty="0" smtClean="0">
                <a:ln>
                  <a:noFill/>
                </a:ln>
                <a:solidFill>
                  <a:srgbClr val="000000"/>
                </a:solidFill>
                <a:effectLst/>
                <a:uLnTx/>
                <a:uFillTx/>
                <a:latin typeface="Roboto"/>
                <a:cs typeface="Arial"/>
                <a:sym typeface="Arial"/>
              </a:rPr>
              <a:t>Revisions to Table 4c “Measurable Skill Gains by Entry Level for Participants in Distance Education”</a:t>
            </a: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cs typeface="Arial"/>
                <a:sym typeface="Arial"/>
              </a:rPr>
              <a:t> – In response to public comments, the NRS added two new columns (G and N) to report additional types of MSG outcomes for participants in IET or Workplace Literacy programs.  For program year 2020 performance data due on October 1, 2021, the use of columns G and N is permissible but not required.  For program year 2021 performance data due on October 1, 2022, the use of columns G and N is required.  </a:t>
            </a:r>
            <a:endParaRPr kumimoji="0" lang="en-US" sz="1100" b="0" i="0" u="none" strike="noStrike" kern="0" cap="none" spc="0" normalizeH="0" baseline="0" noProof="0" dirty="0" smtClean="0">
              <a:ln>
                <a:noFill/>
              </a:ln>
              <a:solidFill>
                <a:srgbClr val="000000"/>
              </a:solidFill>
              <a:effectLst/>
              <a:uLnTx/>
              <a:uFillTx/>
              <a:latin typeface="Roboto"/>
              <a:cs typeface="Arial"/>
              <a:sym typeface="Arial"/>
            </a:endParaRPr>
          </a:p>
          <a:p>
            <a:pPr marL="158750" indent="0">
              <a:buNone/>
            </a:pPr>
            <a:endParaRPr lang="en-US" dirty="0"/>
          </a:p>
        </p:txBody>
      </p:sp>
    </p:spTree>
    <p:extLst>
      <p:ext uri="{BB962C8B-B14F-4D97-AF65-F5344CB8AC3E}">
        <p14:creationId xmlns:p14="http://schemas.microsoft.com/office/powerpoint/2010/main" val="1482558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Understanding how the data populates Table 5, when to do follow-up, and where to enter the data is</a:t>
            </a:r>
          </a:p>
          <a:p>
            <a:pPr marL="158750" indent="0">
              <a:buNone/>
            </a:pPr>
            <a:r>
              <a:rPr lang="en-US" dirty="0" smtClean="0"/>
              <a:t>extremely important. Table 5 tracks:</a:t>
            </a:r>
          </a:p>
          <a:p>
            <a:pPr marL="387350" indent="-228600">
              <a:buAutoNum type="arabicParenR"/>
            </a:pPr>
            <a:r>
              <a:rPr lang="en-US" baseline="0" dirty="0" smtClean="0"/>
              <a:t>Employment in the second quarter after exit</a:t>
            </a:r>
          </a:p>
          <a:p>
            <a:pPr marL="387350" indent="-228600">
              <a:buAutoNum type="arabicParenR"/>
            </a:pPr>
            <a:r>
              <a:rPr lang="en-US" baseline="0" dirty="0" smtClean="0"/>
              <a:t>Employment in the fourth quarter after exit</a:t>
            </a:r>
          </a:p>
          <a:p>
            <a:pPr marL="387350" indent="-228600">
              <a:buAutoNum type="arabicParenR"/>
            </a:pPr>
            <a:r>
              <a:rPr lang="en-US" baseline="0" dirty="0" smtClean="0"/>
              <a:t>Median earnings in the second quarter after exit</a:t>
            </a:r>
          </a:p>
          <a:p>
            <a:pPr marL="387350" indent="-228600">
              <a:buAutoNum type="arabicParenR"/>
            </a:pPr>
            <a:r>
              <a:rPr lang="en-US" baseline="0" dirty="0" smtClean="0"/>
              <a:t>Attainment of a secondary school diploma/recognized equivalent AND enrollment in postsecondary/training within one year after exit</a:t>
            </a:r>
          </a:p>
          <a:p>
            <a:pPr marL="387350" indent="-228600">
              <a:buAutoNum type="arabicParenR"/>
            </a:pPr>
            <a:r>
              <a:rPr lang="en-US" baseline="0" dirty="0" smtClean="0"/>
              <a:t>Attainment of a secondary school diploma/recognized equivalent AND employed within one year of exit</a:t>
            </a:r>
          </a:p>
          <a:p>
            <a:pPr marL="387350" indent="-228600">
              <a:buAutoNum type="arabicParenR"/>
            </a:pPr>
            <a:r>
              <a:rPr lang="en-US" baseline="0" dirty="0" smtClean="0"/>
              <a:t>Attainment of a postsecondary credential while enrolled OR within one year of exit</a:t>
            </a:r>
          </a:p>
          <a:p>
            <a:pPr marL="387350" indent="-228600">
              <a:buAutoNum type="arabicParenR"/>
            </a:pPr>
            <a:r>
              <a:rPr lang="en-US" baseline="0" dirty="0" smtClean="0"/>
              <a:t>Attained any credential.</a:t>
            </a:r>
          </a:p>
          <a:p>
            <a:pPr marL="387350" indent="-228600">
              <a:buAutoNum type="arabicParenR"/>
            </a:pPr>
            <a:endParaRPr lang="en-US" baseline="0" dirty="0" smtClean="0"/>
          </a:p>
          <a:p>
            <a:pPr marL="387350" indent="-228600">
              <a:buAutoNum type="arabicParenR"/>
            </a:pPr>
            <a:endParaRPr lang="en-US" dirty="0"/>
          </a:p>
        </p:txBody>
      </p:sp>
    </p:spTree>
    <p:extLst>
      <p:ext uri="{BB962C8B-B14F-4D97-AF65-F5344CB8AC3E}">
        <p14:creationId xmlns:p14="http://schemas.microsoft.com/office/powerpoint/2010/main" val="355423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All</a:t>
            </a:r>
            <a:r>
              <a:rPr lang="en-US" baseline="0" dirty="0" smtClean="0"/>
              <a:t> NRS tables, except for 2A record participant information on students with 12+ hours. These are known as ‘fundable’ students. The total numbers shown on Tables 1-4 must always match.</a:t>
            </a:r>
          </a:p>
          <a:p>
            <a:pPr marL="158750" indent="0">
              <a:buNone/>
            </a:pPr>
            <a:endParaRPr lang="en-US" baseline="0" dirty="0" smtClean="0"/>
          </a:p>
          <a:p>
            <a:pPr marL="158750" indent="0">
              <a:buNone/>
            </a:pPr>
            <a:r>
              <a:rPr lang="en-US" baseline="0" dirty="0" smtClean="0"/>
              <a:t>Table 2A records participant information on students with less than 12 hours. These are called ‘</a:t>
            </a:r>
            <a:r>
              <a:rPr lang="en-US" baseline="0" dirty="0" err="1" smtClean="0"/>
              <a:t>nonfundable</a:t>
            </a:r>
            <a:r>
              <a:rPr lang="en-US" baseline="0" dirty="0" smtClean="0"/>
              <a:t>’ students.</a:t>
            </a:r>
            <a:endParaRPr lang="en-US" dirty="0"/>
          </a:p>
        </p:txBody>
      </p:sp>
    </p:spTree>
    <p:extLst>
      <p:ext uri="{BB962C8B-B14F-4D97-AF65-F5344CB8AC3E}">
        <p14:creationId xmlns:p14="http://schemas.microsoft.com/office/powerpoint/2010/main" val="852239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5 represents the primary indicators of performance on outcome measures and utilizes data from the PREVIOUS fiscal year AND has specific dates tied to employment outcome measures. Because of this, Table 5 can be very difficult to understand. </a:t>
            </a:r>
          </a:p>
          <a:p>
            <a:pPr marL="158750" indent="0">
              <a:buNone/>
            </a:pPr>
            <a:endParaRPr lang="en-US" dirty="0" smtClean="0"/>
          </a:p>
          <a:p>
            <a:pPr marL="158750" indent="0">
              <a:buNone/>
            </a:pPr>
            <a:r>
              <a:rPr lang="en-US" dirty="0" smtClean="0"/>
              <a:t>First, it is important to remember that when using</a:t>
            </a:r>
            <a:r>
              <a:rPr lang="en-US" baseline="0" dirty="0" smtClean="0"/>
              <a:t> LACES to pull up Table 5 data, you must pull up ALL students, not students in the current fiscal year.</a:t>
            </a:r>
            <a:endParaRPr lang="en-US" dirty="0" smtClean="0"/>
          </a:p>
          <a:p>
            <a:pPr marL="158750" indent="0">
              <a:buNone/>
            </a:pPr>
            <a:endParaRPr lang="en-US" dirty="0" smtClean="0"/>
          </a:p>
          <a:p>
            <a:pPr marL="158750" indent="0">
              <a:buNone/>
            </a:pPr>
            <a:r>
              <a:rPr lang="en-US" dirty="0" smtClean="0"/>
              <a:t>Second, Correctional students and institutionalized students do not populate Table 5, but will instead populate</a:t>
            </a:r>
          </a:p>
          <a:p>
            <a:pPr marL="158750" indent="0">
              <a:buNone/>
            </a:pPr>
            <a:r>
              <a:rPr lang="en-US" dirty="0" smtClean="0"/>
              <a:t>Table 10, which is a similar outcomes table only populated by NRS participants in correctional or</a:t>
            </a:r>
          </a:p>
          <a:p>
            <a:pPr marL="158750" indent="0">
              <a:buNone/>
            </a:pPr>
            <a:r>
              <a:rPr lang="en-US" dirty="0" smtClean="0"/>
              <a:t>institutional programs. Correctional students must have a Release Date entered into the Demographics</a:t>
            </a:r>
          </a:p>
          <a:p>
            <a:pPr marL="158750" indent="0">
              <a:buNone/>
            </a:pPr>
            <a:r>
              <a:rPr lang="en-US" dirty="0" smtClean="0"/>
              <a:t>tab&gt;Corrections panel to populate Table 10.</a:t>
            </a:r>
          </a:p>
          <a:p>
            <a:pPr marL="158750" indent="0">
              <a:buNone/>
            </a:pPr>
            <a:endParaRPr lang="en-US" dirty="0" smtClean="0"/>
          </a:p>
          <a:p>
            <a:pPr marL="158750" indent="0">
              <a:buNone/>
            </a:pPr>
            <a:r>
              <a:rPr lang="en-US" dirty="0" smtClean="0"/>
              <a:t>To help the new director understand</a:t>
            </a:r>
            <a:r>
              <a:rPr lang="en-US" baseline="0" dirty="0" smtClean="0"/>
              <a:t> this table each of the next few slides reviews how data on each line item/column populates to Table 5.</a:t>
            </a:r>
            <a:endParaRPr lang="en-US" dirty="0" smtClean="0"/>
          </a:p>
          <a:p>
            <a:pPr marL="158750" indent="0">
              <a:buNone/>
            </a:pPr>
            <a:endParaRPr lang="en-US" dirty="0"/>
          </a:p>
        </p:txBody>
      </p:sp>
    </p:spTree>
    <p:extLst>
      <p:ext uri="{BB962C8B-B14F-4D97-AF65-F5344CB8AC3E}">
        <p14:creationId xmlns:p14="http://schemas.microsoft.com/office/powerpoint/2010/main" val="1272372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The State data matches employment records for most students with a SSN who have exited Adult Education programs in Wyoming for the 2</a:t>
            </a:r>
            <a:r>
              <a:rPr lang="en-US" baseline="30000" dirty="0" smtClean="0"/>
              <a:t>nd</a:t>
            </a:r>
            <a:r>
              <a:rPr lang="en-US" baseline="0" dirty="0" smtClean="0"/>
              <a:t> and 4</a:t>
            </a:r>
            <a:r>
              <a:rPr lang="en-US" baseline="30000" dirty="0" smtClean="0"/>
              <a:t>th</a:t>
            </a:r>
            <a:r>
              <a:rPr lang="en-US" baseline="0" dirty="0" smtClean="0"/>
              <a:t> quarter after exit. Eligible records are submitted to Wyoming’s UI division and the national State Wage Interchange System (SWIS). Employment data matches are typically conducted quarterly. Median earnings are also data matched through social security numbers.</a:t>
            </a:r>
          </a:p>
          <a:p>
            <a:pPr marL="158750" indent="0">
              <a:buNone/>
            </a:pPr>
            <a:endParaRPr lang="en-US" baseline="0" dirty="0" smtClean="0"/>
          </a:p>
          <a:p>
            <a:pPr marL="158750" indent="0">
              <a:buNone/>
            </a:pPr>
            <a:r>
              <a:rPr lang="en-US" baseline="0" dirty="0" smtClean="0"/>
              <a:t>Local programs are required to collect employment data on students with no social security numbers and those special populations outlined in WY policy #08112020R. (this includes self-employed individuals, farmers/ranchers, railroad employees, federal and military employees). This data must be collected through surveying which was explained in module 3.</a:t>
            </a:r>
          </a:p>
          <a:p>
            <a:pPr marL="158750" indent="0">
              <a:buNone/>
            </a:pPr>
            <a:endParaRPr lang="en-US" baseline="0" dirty="0" smtClean="0"/>
          </a:p>
          <a:p>
            <a:pPr marL="158750" indent="0">
              <a:buNone/>
            </a:pPr>
            <a:r>
              <a:rPr lang="en-US" dirty="0" smtClean="0"/>
              <a:t>Table 5 is Period of Participation based and students required 2nd and 4th quarter follow-up for</a:t>
            </a:r>
            <a:r>
              <a:rPr lang="en-US" baseline="0" dirty="0" smtClean="0"/>
              <a:t> </a:t>
            </a:r>
            <a:r>
              <a:rPr lang="en-US" dirty="0" smtClean="0"/>
              <a:t>employment outcomes for EACH period of participation.</a:t>
            </a:r>
          </a:p>
          <a:p>
            <a:pPr marL="158750" indent="0">
              <a:buNone/>
            </a:pPr>
            <a:endParaRPr lang="en-US" dirty="0"/>
          </a:p>
        </p:txBody>
      </p:sp>
    </p:spTree>
    <p:extLst>
      <p:ext uri="{BB962C8B-B14F-4D97-AF65-F5344CB8AC3E}">
        <p14:creationId xmlns:p14="http://schemas.microsoft.com/office/powerpoint/2010/main" val="3198728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For ALL of these outcomes, Table 5 has a delay in the reporting period time, and the majority of the data</a:t>
            </a:r>
          </a:p>
          <a:p>
            <a:pPr marL="158750" indent="0">
              <a:buNone/>
            </a:pPr>
            <a:r>
              <a:rPr lang="en-US" dirty="0" smtClean="0"/>
              <a:t>displayed will be for students who were NRS participants in the prior fiscal year. Students only populate</a:t>
            </a:r>
          </a:p>
          <a:p>
            <a:pPr marL="158750" indent="0">
              <a:buNone/>
            </a:pPr>
            <a:r>
              <a:rPr lang="en-US" dirty="0" smtClean="0"/>
              <a:t>Table 5 if they were NRS participants and had an exit in the reportable time frame, as defined by having</a:t>
            </a:r>
          </a:p>
          <a:p>
            <a:pPr marL="158750" indent="0">
              <a:buNone/>
            </a:pPr>
            <a:r>
              <a:rPr lang="en-US" dirty="0" smtClean="0"/>
              <a:t>no attendance hours for 90 or more days and no scheduled services. </a:t>
            </a:r>
          </a:p>
          <a:p>
            <a:pPr marL="158750" indent="0">
              <a:buNone/>
            </a:pPr>
            <a:endParaRPr lang="en-US" dirty="0"/>
          </a:p>
        </p:txBody>
      </p:sp>
    </p:spTree>
    <p:extLst>
      <p:ext uri="{BB962C8B-B14F-4D97-AF65-F5344CB8AC3E}">
        <p14:creationId xmlns:p14="http://schemas.microsoft.com/office/powerpoint/2010/main" val="335614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5 Column B (Number of Participants who Exited {with evidence indicating inclusion in this</a:t>
            </a:r>
          </a:p>
          <a:p>
            <a:pPr marL="158750" indent="0">
              <a:buNone/>
            </a:pPr>
            <a:r>
              <a:rPr lang="en-US" dirty="0" smtClean="0"/>
              <a:t>outcome}) will populate with all non-correctional/institutional NRS participants who exited</a:t>
            </a:r>
          </a:p>
          <a:p>
            <a:pPr marL="158750" indent="0">
              <a:buNone/>
            </a:pPr>
            <a:r>
              <a:rPr lang="en-US" dirty="0" smtClean="0"/>
              <a:t>between 7-1-19 to 6-30-20, (for FY 20/21 Reporting) regardless of Employment Status.</a:t>
            </a:r>
          </a:p>
          <a:p>
            <a:pPr marL="158750" indent="0">
              <a:buNone/>
            </a:pPr>
            <a:endParaRPr lang="en-US" dirty="0" smtClean="0"/>
          </a:p>
          <a:p>
            <a:pPr marL="158750" indent="0">
              <a:buNone/>
            </a:pPr>
            <a:r>
              <a:rPr lang="en-US" dirty="0" smtClean="0"/>
              <a:t>Table 5 Column B for Median Earnings is the total number of students who were exited during the previous program year AND who were employed in the 2nd quarter after exit. </a:t>
            </a:r>
          </a:p>
          <a:p>
            <a:pPr marL="158750" indent="0">
              <a:buNone/>
            </a:pPr>
            <a:endParaRPr lang="en-US" dirty="0" smtClean="0"/>
          </a:p>
          <a:p>
            <a:pPr marL="158750" indent="0">
              <a:buNone/>
            </a:pPr>
            <a:r>
              <a:rPr lang="en-US" dirty="0" smtClean="0"/>
              <a:t>Table 5 Column C (Number of Participants who Exited Achieving Outcome or Median Earnings Value) will</a:t>
            </a:r>
          </a:p>
          <a:p>
            <a:pPr marL="158750" indent="0">
              <a:buNone/>
            </a:pPr>
            <a:r>
              <a:rPr lang="en-US" dirty="0" smtClean="0"/>
              <a:t>populate with students from Column B who have evidence of employment indicated in their</a:t>
            </a:r>
          </a:p>
          <a:p>
            <a:pPr marL="158750" indent="0">
              <a:buNone/>
            </a:pPr>
            <a:r>
              <a:rPr lang="en-US" dirty="0" smtClean="0"/>
              <a:t>record, either through data match import from the state, or manual follow-up by the local</a:t>
            </a:r>
          </a:p>
          <a:p>
            <a:pPr marL="158750" indent="0">
              <a:buNone/>
            </a:pPr>
            <a:r>
              <a:rPr lang="en-US" dirty="0" smtClean="0"/>
              <a:t>program. This data must have accurate date information reflecting the correct follow-up quarter</a:t>
            </a:r>
          </a:p>
          <a:p>
            <a:pPr marL="158750" indent="0">
              <a:buNone/>
            </a:pPr>
            <a:r>
              <a:rPr lang="en-US" dirty="0" smtClean="0"/>
              <a:t>aligning with the student exit. Programs must carefully monitoring the numbers shown in both columns C, F &amp; G as low numbers will hurt state and local program performance. </a:t>
            </a:r>
          </a:p>
          <a:p>
            <a:pPr marL="158750" indent="0">
              <a:buNone/>
            </a:pPr>
            <a:endParaRPr lang="en-US" dirty="0" smtClean="0"/>
          </a:p>
          <a:p>
            <a:pPr marL="158750" indent="0">
              <a:buNone/>
            </a:pPr>
            <a:r>
              <a:rPr lang="en-US" dirty="0" smtClean="0"/>
              <a:t>Table 5 Column D is the percentage of students who successfully achieved the outcome measure. </a:t>
            </a:r>
          </a:p>
          <a:p>
            <a:pPr marL="158750" indent="0">
              <a:buNone/>
            </a:pPr>
            <a:endParaRPr lang="en-US" dirty="0" smtClean="0"/>
          </a:p>
          <a:p>
            <a:pPr marL="158750" indent="0">
              <a:buNone/>
            </a:pPr>
            <a:r>
              <a:rPr lang="en-US" dirty="0" smtClean="0"/>
              <a:t>Table 5 Column E shows the total number of </a:t>
            </a:r>
            <a:r>
              <a:rPr lang="en-US" dirty="0" err="1" smtClean="0"/>
              <a:t>PoP’s</a:t>
            </a:r>
            <a:r>
              <a:rPr lang="en-US" dirty="0" smtClean="0"/>
              <a:t> in which records must be collected on.</a:t>
            </a:r>
          </a:p>
          <a:p>
            <a:pPr marL="158750" indent="0">
              <a:buNone/>
            </a:pPr>
            <a:endParaRPr lang="en-US" dirty="0" smtClean="0"/>
          </a:p>
          <a:p>
            <a:pPr marL="158750" indent="0">
              <a:buNone/>
            </a:pPr>
            <a:r>
              <a:rPr lang="en-US" dirty="0" smtClean="0"/>
              <a:t>Table 5 Column F depicts the total number of </a:t>
            </a:r>
            <a:r>
              <a:rPr lang="en-US" dirty="0" err="1" smtClean="0"/>
              <a:t>PoP’s</a:t>
            </a:r>
            <a:r>
              <a:rPr lang="en-US" dirty="0" smtClean="0"/>
              <a:t> in which there were outcome measure success noted.</a:t>
            </a:r>
          </a:p>
          <a:p>
            <a:pPr marL="158750" indent="0">
              <a:buNone/>
            </a:pPr>
            <a:r>
              <a:rPr lang="en-US" dirty="0" smtClean="0"/>
              <a:t>For median earnings represents the average salaries earned by participants in the 2nd quarter after exit. </a:t>
            </a:r>
          </a:p>
          <a:p>
            <a:pPr marL="158750" indent="0">
              <a:buNone/>
            </a:pPr>
            <a:endParaRPr lang="en-US" dirty="0" smtClean="0"/>
          </a:p>
          <a:p>
            <a:pPr marL="158750" indent="0">
              <a:buNone/>
            </a:pPr>
            <a:r>
              <a:rPr lang="en-US" dirty="0" smtClean="0"/>
              <a:t>Column G: Percentage of participants who met the outcome measure. Programs must strive to meet the federally negotiated targets for each of the outcome measures found on Table 5.</a:t>
            </a:r>
          </a:p>
          <a:p>
            <a:pPr marL="158750" indent="0">
              <a:buNone/>
            </a:pPr>
            <a:endParaRPr lang="en-US" dirty="0" smtClean="0"/>
          </a:p>
          <a:p>
            <a:pPr marL="158750" indent="0">
              <a:buNone/>
            </a:pPr>
            <a:endParaRPr lang="en-US" dirty="0" smtClean="0"/>
          </a:p>
          <a:p>
            <a:pPr marL="158750" indent="0">
              <a:buNone/>
            </a:pPr>
            <a:r>
              <a:rPr lang="en-US" dirty="0" smtClean="0"/>
              <a:t>Note: To conduct surveying follow-ups, local program can use several different methods for identifying who needs to be surveyed as available in LACES. Follow-up should be done at least quarterly. The Dashboard Student Alerts display students who exited two quarters ago, but the alert will update with a new list of students at the start of each new quarter on 7-1, 10-1, 1-1, and 4-1. Students will remain on the Alert as requiring survey until they show a positive outcome (have an Employed record with a Start Date in the correct quarter of follow-up) or until the new quarter begins.</a:t>
            </a:r>
          </a:p>
          <a:p>
            <a:pPr marL="158750" indent="0">
              <a:buNone/>
            </a:pPr>
            <a:endParaRPr lang="en-US" dirty="0"/>
          </a:p>
        </p:txBody>
      </p:sp>
    </p:spTree>
    <p:extLst>
      <p:ext uri="{BB962C8B-B14F-4D97-AF65-F5344CB8AC3E}">
        <p14:creationId xmlns:p14="http://schemas.microsoft.com/office/powerpoint/2010/main" val="117347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In 2020/2021, Column B (Number of Participants who Exited {with evidence indicating inclusion</a:t>
            </a:r>
          </a:p>
          <a:p>
            <a:pPr marL="158750" indent="0">
              <a:buNone/>
            </a:pPr>
            <a:r>
              <a:rPr lang="en-US" dirty="0" smtClean="0"/>
              <a:t>in this outcome}) will populate with all non-correctional/institutional NRS participants who exited</a:t>
            </a:r>
          </a:p>
          <a:p>
            <a:pPr marL="158750" indent="0">
              <a:buNone/>
            </a:pPr>
            <a:r>
              <a:rPr lang="en-US" dirty="0" smtClean="0"/>
              <a:t>the program between 1-1-19 to 12-31-19, regardless of Employment Status.</a:t>
            </a:r>
            <a:r>
              <a:rPr lang="en-US" baseline="0" dirty="0" smtClean="0"/>
              <a:t> </a:t>
            </a:r>
            <a:r>
              <a:rPr lang="en-US" dirty="0" smtClean="0"/>
              <a:t>All other information for 4th quarter follow-up would be the same as 2nd quarter follow-up, with the</a:t>
            </a:r>
            <a:r>
              <a:rPr lang="en-US" baseline="0" dirty="0" smtClean="0"/>
              <a:t> </a:t>
            </a:r>
            <a:r>
              <a:rPr lang="en-US" dirty="0" smtClean="0"/>
              <a:t>following exceptions:</a:t>
            </a:r>
          </a:p>
          <a:p>
            <a:pPr marL="158750" indent="0">
              <a:buNone/>
            </a:pPr>
            <a:r>
              <a:rPr lang="en-US" dirty="0" smtClean="0"/>
              <a:t>• You do not need to collect median earnings in the 4th quarter follow-up</a:t>
            </a:r>
          </a:p>
          <a:p>
            <a:pPr marL="158750" indent="0">
              <a:buNone/>
            </a:pPr>
            <a:r>
              <a:rPr lang="en-US" dirty="0" smtClean="0"/>
              <a:t>• Use the 4th quarter follow-up rows instead of the 2nd quarter rows</a:t>
            </a:r>
          </a:p>
          <a:p>
            <a:pPr marL="158750" indent="0">
              <a:buNone/>
            </a:pPr>
            <a:r>
              <a:rPr lang="en-US" dirty="0" smtClean="0"/>
              <a:t>• The provided follow-up quarter date chart contains the corresponding follow-up quarter for both 2nd</a:t>
            </a:r>
          </a:p>
          <a:p>
            <a:pPr marL="158750" indent="0">
              <a:buNone/>
            </a:pPr>
            <a:r>
              <a:rPr lang="en-US" dirty="0" smtClean="0"/>
              <a:t>and 4th quarter follow-up</a:t>
            </a:r>
          </a:p>
          <a:p>
            <a:pPr marL="158750" indent="0">
              <a:buNone/>
            </a:pPr>
            <a:endParaRPr lang="en-US" dirty="0" smtClean="0"/>
          </a:p>
          <a:p>
            <a:pPr marL="158750" indent="0">
              <a:buNone/>
            </a:pPr>
            <a:r>
              <a:rPr lang="en-US" dirty="0" smtClean="0"/>
              <a:t>Follow-up should be done at least quarterly. The LACES Dashboard Student Alerts display students who exited</a:t>
            </a:r>
          </a:p>
          <a:p>
            <a:pPr marL="158750" indent="0">
              <a:buNone/>
            </a:pPr>
            <a:r>
              <a:rPr lang="en-US" dirty="0" smtClean="0"/>
              <a:t>four quarters ago, but the alert will update with a new list of students at the start of each new quarter on</a:t>
            </a:r>
          </a:p>
          <a:p>
            <a:pPr marL="158750" indent="0">
              <a:buNone/>
            </a:pPr>
            <a:r>
              <a:rPr lang="en-US" dirty="0" smtClean="0"/>
              <a:t>7-1, 10-1, 1-1, and 4-1. Students will remain on the Alert as requiring survey until they show a positive</a:t>
            </a:r>
          </a:p>
          <a:p>
            <a:pPr marL="158750" indent="0">
              <a:buNone/>
            </a:pPr>
            <a:r>
              <a:rPr lang="en-US" dirty="0" smtClean="0"/>
              <a:t>outcome (have an Employed record with a Start Date in the correct quarter of follow-up) or until the new</a:t>
            </a:r>
          </a:p>
          <a:p>
            <a:pPr marL="158750" indent="0">
              <a:buNone/>
            </a:pPr>
            <a:r>
              <a:rPr lang="en-US" dirty="0" smtClean="0"/>
              <a:t>quarter begins.</a:t>
            </a:r>
          </a:p>
          <a:p>
            <a:pPr marL="158750" indent="0">
              <a:buNone/>
            </a:pPr>
            <a:endParaRPr lang="en-US" dirty="0"/>
          </a:p>
        </p:txBody>
      </p:sp>
    </p:spTree>
    <p:extLst>
      <p:ext uri="{BB962C8B-B14F-4D97-AF65-F5344CB8AC3E}">
        <p14:creationId xmlns:p14="http://schemas.microsoft.com/office/powerpoint/2010/main" val="4143842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79782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This outcome is not tracking attainment of a secondary school diploma or recognized equivalent by itself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but will count the combined outcome when accompanied by enrollment in postsecondary education or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training (or employment, discussed below). The data collected for this outcome measure populates multiple tables: T5, 8,9,10 &amp; 11.</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For the 2020/2021 FY, Column B (Number of Participants who Exited will populate with all non-correctional/institutional NRS participants who: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Exited the program between 1-1-19 to 12-31-19</a:t>
            </a:r>
          </a:p>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AND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did not already have a secondary school diploma or recognized equivalent at the time of entry into the program, based on the Highest Education Level Completed at Entry field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AND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Were at a 9th grade level equivalent or higher, as indicated by assessment or by receiving instruction at 9th grade level or higher. This would be indicated one of the following ways: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1) Assessment Educational Functioning Level in all subject areas in which they have a valid assessment 	within the period of participation/fiscal year is ABE L5 or ABE L6</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OR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2) Enrollment in a LACES class for which the checkbox indicator of “9th grade level or higher” is 	checked/displays True or Yes.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To conduct follow-up for this educational outcome, you can use several different methods available in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LACES. Follow-up is only required annually, but you can conduct surveys as often as you feel is appropriate.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The Dashboard contains a Widget called Student Alerts, which you can add to the LACES Dashboard by clicking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on the Widget Library and clicking on the Student Alerts. The Student Alerts widget has several rows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relevant to the combined Attained a Secondary School Diploma/Recognized Equivalent and Enrolled in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Postsecondary Education or Training within one year of exit -or- Employed within one year of exits rows.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indent="0">
              <a:buNone/>
            </a:pPr>
            <a:endParaRPr lang="en-US" dirty="0" smtClean="0"/>
          </a:p>
          <a:p>
            <a:pPr marL="158750" indent="0">
              <a:buNone/>
            </a:pPr>
            <a:endParaRPr lang="en-US" dirty="0"/>
          </a:p>
        </p:txBody>
      </p:sp>
    </p:spTree>
    <p:extLst>
      <p:ext uri="{BB962C8B-B14F-4D97-AF65-F5344CB8AC3E}">
        <p14:creationId xmlns:p14="http://schemas.microsoft.com/office/powerpoint/2010/main" val="2223901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Local providers are required to conduct data matches for postsecondary credentials as follows:</a:t>
            </a:r>
          </a:p>
          <a:p>
            <a:pPr marL="387350" indent="-228600">
              <a:buAutoNum type="arabicParenR"/>
            </a:pPr>
            <a:r>
              <a:rPr lang="en-US" dirty="0" smtClean="0"/>
              <a:t>Through the National Student Clearinghouse</a:t>
            </a:r>
            <a:r>
              <a:rPr lang="en-US" baseline="0" dirty="0" smtClean="0"/>
              <a:t> at least three times per year (in October to capture fall enrollments; in February to capture spring enrollments and in June to capture summer and/or any late students registrations which were not picked up by a previous data match.</a:t>
            </a:r>
          </a:p>
          <a:p>
            <a:pPr marL="387350" indent="-228600">
              <a:buAutoNum type="arabicParenR"/>
            </a:pPr>
            <a:r>
              <a:rPr lang="en-US" baseline="0" dirty="0" smtClean="0"/>
              <a:t>Because non-credit training /workforce courses are not tracked through the National Student Clearinghouse or through the State’s database system, local programs are required to data match eligible student records at the local community college at least three times per year following the timeline outlined above.</a:t>
            </a:r>
          </a:p>
          <a:p>
            <a:pPr marL="615950" lvl="1" indent="0">
              <a:buNone/>
            </a:pPr>
            <a:endParaRPr lang="en-US" dirty="0" smtClean="0"/>
          </a:p>
          <a:p>
            <a:pPr marL="158750" indent="0">
              <a:buNone/>
            </a:pPr>
            <a:endParaRPr lang="en-US" dirty="0"/>
          </a:p>
        </p:txBody>
      </p:sp>
    </p:spTree>
    <p:extLst>
      <p:ext uri="{BB962C8B-B14F-4D97-AF65-F5344CB8AC3E}">
        <p14:creationId xmlns:p14="http://schemas.microsoft.com/office/powerpoint/2010/main" val="980658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This outcome has all the same requirements as Attained a Secondary School Diploma/Recognized Equivalent and Enrolled in PS Education/Training within one year of exit. </a:t>
            </a:r>
          </a:p>
          <a:p>
            <a:pPr marL="158750" indent="0">
              <a:buNone/>
            </a:pPr>
            <a:endParaRPr lang="en-US" dirty="0" smtClean="0"/>
          </a:p>
          <a:p>
            <a:pPr marL="158750" indent="0">
              <a:buNone/>
            </a:pPr>
            <a:r>
              <a:rPr lang="en-US" dirty="0" smtClean="0"/>
              <a:t>For the 2020/2021 FY, Column B (Number of Participants who Exited {with evidence indicating inclusion in this outcome}) will populate with all non-correctional/institutional NRS participants who: </a:t>
            </a:r>
          </a:p>
          <a:p>
            <a:pPr marL="457200" indent="-298450">
              <a:buFont typeface="Wingdings" panose="05000000000000000000" pitchFamily="2" charset="2"/>
              <a:buChar char="Ø"/>
            </a:pPr>
            <a:r>
              <a:rPr lang="en-US" dirty="0" smtClean="0"/>
              <a:t>	Exited the program between 1-1-19 to 12-31-19 </a:t>
            </a:r>
          </a:p>
          <a:p>
            <a:pPr marL="158750" indent="0">
              <a:buFont typeface="Wingdings" panose="05000000000000000000" pitchFamily="2" charset="2"/>
              <a:buNone/>
            </a:pPr>
            <a:r>
              <a:rPr lang="en-US" dirty="0" smtClean="0"/>
              <a:t>	AND</a:t>
            </a:r>
          </a:p>
          <a:p>
            <a:pPr marL="457200" indent="-298450">
              <a:buFont typeface="Wingdings" panose="05000000000000000000" pitchFamily="2" charset="2"/>
              <a:buChar char="Ø"/>
            </a:pPr>
            <a:r>
              <a:rPr lang="en-US" dirty="0" smtClean="0"/>
              <a:t> 	Did not already have a secondary school diploma or recognized equivalent at the time of entry into the 	program, based on the Highest Education Level Completed at Entry field </a:t>
            </a:r>
          </a:p>
          <a:p>
            <a:pPr marL="158750" indent="0">
              <a:buFont typeface="Wingdings" panose="05000000000000000000" pitchFamily="2" charset="2"/>
              <a:buNone/>
            </a:pPr>
            <a:r>
              <a:rPr lang="en-US" dirty="0" smtClean="0"/>
              <a:t>	AND</a:t>
            </a:r>
          </a:p>
          <a:p>
            <a:pPr marL="457200" indent="-298450">
              <a:buFont typeface="Wingdings" panose="05000000000000000000" pitchFamily="2" charset="2"/>
              <a:buChar char="Ø"/>
            </a:pPr>
            <a:r>
              <a:rPr lang="en-US" baseline="0" dirty="0" smtClean="0"/>
              <a:t>            </a:t>
            </a:r>
            <a:r>
              <a:rPr lang="en-US" dirty="0" smtClean="0"/>
              <a:t>Were at a 9th grade level equivalent or higher, as indicated by assessment or by receiving instruction at  	9th grade level or higher. This would be indicated one of the following ways: </a:t>
            </a:r>
          </a:p>
          <a:p>
            <a:pPr marL="158750" indent="0">
              <a:buFont typeface="Wingdings" panose="05000000000000000000" pitchFamily="2" charset="2"/>
              <a:buNone/>
            </a:pPr>
            <a:r>
              <a:rPr lang="en-US" dirty="0" smtClean="0"/>
              <a:t>	1)</a:t>
            </a:r>
            <a:r>
              <a:rPr lang="en-US" baseline="0" dirty="0" smtClean="0"/>
              <a:t> </a:t>
            </a:r>
            <a:r>
              <a:rPr lang="en-US" dirty="0" smtClean="0"/>
              <a:t>Assessment Educational Functioning Level in all subject areas in which they have a valid assessment 	within the period of participation/fiscal year is ABE L5 or ABE L6 </a:t>
            </a:r>
          </a:p>
          <a:p>
            <a:pPr marL="158750" indent="0">
              <a:buFont typeface="Wingdings" panose="05000000000000000000" pitchFamily="2" charset="2"/>
              <a:buNone/>
            </a:pPr>
            <a:r>
              <a:rPr lang="en-US" dirty="0" smtClean="0"/>
              <a:t>	OR</a:t>
            </a:r>
          </a:p>
          <a:p>
            <a:pPr marL="158750" indent="0">
              <a:buFont typeface="Wingdings" panose="05000000000000000000" pitchFamily="2" charset="2"/>
              <a:buNone/>
            </a:pPr>
            <a:r>
              <a:rPr lang="en-US" dirty="0" smtClean="0"/>
              <a:t>	2) Enrollment in a LACES class for which the checkbox indicator of “9th grade level or higher” is</a:t>
            </a:r>
            <a:r>
              <a:rPr lang="en-US" baseline="0" dirty="0" smtClean="0"/>
              <a:t> 	</a:t>
            </a:r>
            <a:r>
              <a:rPr lang="en-US" dirty="0" smtClean="0"/>
              <a:t>checked/displays True or Yes. </a:t>
            </a:r>
          </a:p>
          <a:p>
            <a:pPr marL="158750" indent="0">
              <a:buFont typeface="Wingdings" panose="05000000000000000000" pitchFamily="2" charset="2"/>
              <a:buNone/>
            </a:pPr>
            <a:endParaRPr lang="en-US" dirty="0" smtClean="0"/>
          </a:p>
          <a:p>
            <a:pPr marL="158750" indent="0">
              <a:buFont typeface="Wingdings" panose="05000000000000000000" pitchFamily="2" charset="2"/>
              <a:buNone/>
            </a:pPr>
            <a:r>
              <a:rPr lang="en-US" dirty="0" smtClean="0"/>
              <a:t>Educational outcome confirmation data for this outcome is added as a two-step process. First, the student must show evidence of attainment of the secondary school diploma/recognized equivalent. This is evidenced when the state does the data match or through HSE integration and does not get manually entered at the program level. With the attainment of the secondary school diploma/recognized equivalent entered, you can then proceed to enter the additional information for the employment, based on the instructions provided above in the section related to employment outcomes. You do not need to survey separately for employment for this outcome if you have already surveyed for the employment in the 2nd or 4th quarter outcomes.</a:t>
            </a:r>
            <a:endParaRPr lang="en-US" dirty="0"/>
          </a:p>
        </p:txBody>
      </p:sp>
    </p:spTree>
    <p:extLst>
      <p:ext uri="{BB962C8B-B14F-4D97-AF65-F5344CB8AC3E}">
        <p14:creationId xmlns:p14="http://schemas.microsoft.com/office/powerpoint/2010/main" val="2297171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1015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one records demographic</a:t>
            </a:r>
            <a:r>
              <a:rPr lang="en-US" baseline="0" dirty="0" smtClean="0"/>
              <a:t> information by NRS levels for each eligible participant.</a:t>
            </a:r>
            <a:endParaRPr lang="en-US" dirty="0"/>
          </a:p>
        </p:txBody>
      </p:sp>
    </p:spTree>
    <p:extLst>
      <p:ext uri="{BB962C8B-B14F-4D97-AF65-F5344CB8AC3E}">
        <p14:creationId xmlns:p14="http://schemas.microsoft.com/office/powerpoint/2010/main" val="2222977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The data collected from this outcome measure populates the tables shown on the slide.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For the 20/21 FY, Column B (Number of Participants who Exited {with evidence indicating inclusion in this outcome}) will populate with all non-correctional/institutional NRS participants who: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Exited the program between 1-1-19 to 12-31-19 </a:t>
            </a:r>
          </a:p>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AND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Have a class enrollment with IETP/Credential indicated </a:t>
            </a:r>
          </a:p>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Char char="Ø"/>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Show evidence of co-enrollment in adult education and postsecondary education programs with an exit date indicating completion of the program.</a:t>
            </a:r>
            <a:endParaRPr lang="en-US" dirty="0" smtClean="0"/>
          </a:p>
          <a:p>
            <a:pPr marL="158750" indent="0">
              <a:buNone/>
            </a:pPr>
            <a:endParaRPr lang="en-US" dirty="0" smtClean="0"/>
          </a:p>
          <a:p>
            <a:pPr marL="158750" indent="0">
              <a:buNone/>
            </a:pPr>
            <a:r>
              <a:rPr lang="en-US" dirty="0" smtClean="0"/>
              <a:t>To populate this outcome, students must have one of the following two criteria: </a:t>
            </a:r>
          </a:p>
          <a:p>
            <a:pPr marL="158750" indent="0">
              <a:buNone/>
            </a:pPr>
            <a:r>
              <a:rPr lang="en-US" dirty="0" smtClean="0"/>
              <a:t>Have an IETP enrollment in the reporting period with the IETP/Credential indicator OR</a:t>
            </a:r>
          </a:p>
          <a:p>
            <a:pPr marL="158750" indent="0">
              <a:buNone/>
            </a:pPr>
            <a:r>
              <a:rPr lang="en-US" dirty="0" smtClean="0"/>
              <a:t>Show enrollment is PS/Training as indicated in the Education tab</a:t>
            </a:r>
          </a:p>
          <a:p>
            <a:pPr marL="158750" indent="0">
              <a:buNone/>
            </a:pPr>
            <a:endParaRPr lang="en-US" dirty="0" smtClean="0"/>
          </a:p>
          <a:p>
            <a:pPr marL="158750" indent="0">
              <a:buNone/>
            </a:pPr>
            <a:r>
              <a:rPr lang="en-US" dirty="0" smtClean="0"/>
              <a:t>Because tracking this outcome measure is very complicated, it is vital that correct data entry is done. </a:t>
            </a:r>
          </a:p>
          <a:p>
            <a:pPr marL="158750" indent="0">
              <a:buNone/>
            </a:pPr>
            <a:endParaRPr lang="en-US" dirty="0"/>
          </a:p>
        </p:txBody>
      </p:sp>
    </p:spTree>
    <p:extLst>
      <p:ext uri="{BB962C8B-B14F-4D97-AF65-F5344CB8AC3E}">
        <p14:creationId xmlns:p14="http://schemas.microsoft.com/office/powerpoint/2010/main" val="560044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31552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To populate this outcome, NRS participants must meet the following criteria:</a:t>
            </a:r>
          </a:p>
          <a:p>
            <a:pPr marL="158750" indent="0">
              <a:buNone/>
            </a:pPr>
            <a:endParaRPr lang="en-US" dirty="0" smtClean="0"/>
          </a:p>
          <a:p>
            <a:pPr marL="158750" indent="0">
              <a:buNone/>
            </a:pPr>
            <a:r>
              <a:rPr lang="en-US" dirty="0" smtClean="0"/>
              <a:t>Were at a 9th + as indicated by assessment or by enrollment into 9+ class OR</a:t>
            </a:r>
          </a:p>
          <a:p>
            <a:pPr marL="158750" indent="0">
              <a:buNone/>
            </a:pPr>
            <a:r>
              <a:rPr lang="en-US" dirty="0" smtClean="0"/>
              <a:t>Received a post secondary/training credential within one year of exiting an AE program.</a:t>
            </a:r>
          </a:p>
          <a:p>
            <a:pPr marL="158750" indent="0">
              <a:buNone/>
            </a:pPr>
            <a:endParaRPr lang="en-US" dirty="0"/>
          </a:p>
        </p:txBody>
      </p:sp>
    </p:spTree>
    <p:extLst>
      <p:ext uri="{BB962C8B-B14F-4D97-AF65-F5344CB8AC3E}">
        <p14:creationId xmlns:p14="http://schemas.microsoft.com/office/powerpoint/2010/main" val="3004171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71693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Students who earn a credential of any sort must have a copy uploaded into their LACES student file. This information should be accessible from both the database as well as in the local file.</a:t>
            </a:r>
          </a:p>
          <a:p>
            <a:endParaRPr lang="en-US" dirty="0"/>
          </a:p>
        </p:txBody>
      </p:sp>
    </p:spTree>
    <p:extLst>
      <p:ext uri="{BB962C8B-B14F-4D97-AF65-F5344CB8AC3E}">
        <p14:creationId xmlns:p14="http://schemas.microsoft.com/office/powerpoint/2010/main" val="295585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It can be difficult to understand what is meant by ‘Credential Attainment.”  This challenge stems primarily from two areas of confusion: What is meant by a credential and How can a credential be earned? Because of this confusion, the State has implemented policy #09302020 to explain credential attainment in </a:t>
            </a: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Wyomig</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158750" indent="0">
              <a:buNone/>
            </a:pPr>
            <a:endParaRPr lang="en-US" dirty="0"/>
          </a:p>
        </p:txBody>
      </p:sp>
    </p:spTree>
    <p:extLst>
      <p:ext uri="{BB962C8B-B14F-4D97-AF65-F5344CB8AC3E}">
        <p14:creationId xmlns:p14="http://schemas.microsoft.com/office/powerpoint/2010/main" val="2856346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These credentials are industry based credentials along an identified career track and can take multiple forms.</a:t>
            </a:r>
          </a:p>
          <a:p>
            <a:pPr marL="158750" indent="0">
              <a:buNone/>
            </a:pPr>
            <a:endParaRPr lang="en-US" dirty="0" smtClean="0"/>
          </a:p>
          <a:p>
            <a:pPr marL="158750" indent="0">
              <a:buNone/>
            </a:pPr>
            <a:r>
              <a:rPr lang="en-US" dirty="0" smtClean="0"/>
              <a:t>A postsecondary/training credential can be earned from any credit bearing program of study from an approved institution of higher learning.</a:t>
            </a:r>
          </a:p>
          <a:p>
            <a:pPr marL="158750" indent="0">
              <a:buNone/>
            </a:pPr>
            <a:endParaRPr lang="en-US" dirty="0" smtClean="0"/>
          </a:p>
          <a:p>
            <a:pPr marL="158750" indent="0">
              <a:buNone/>
            </a:pPr>
            <a:r>
              <a:rPr lang="en-US" dirty="0" smtClean="0"/>
              <a:t>A credential can also be earned through a professional, industry, or employer organization, such as The National Institute for Metalworking Skills, Inc. Sun Certified Java Programmer, </a:t>
            </a:r>
            <a:r>
              <a:rPr lang="en-US" dirty="0" err="1" smtClean="0"/>
              <a:t>etc</a:t>
            </a:r>
            <a:r>
              <a:rPr lang="en-US" dirty="0" smtClean="0"/>
              <a:t>). These programs of study can be for credit of non-credit bearing BUT must lead to an industry recognized credential along an identified career path.</a:t>
            </a:r>
          </a:p>
          <a:p>
            <a:pPr marL="158750" indent="0">
              <a:buNone/>
            </a:pPr>
            <a:endParaRPr lang="en-US" dirty="0" smtClean="0"/>
          </a:p>
          <a:p>
            <a:pPr marL="158750" indent="0">
              <a:buNone/>
            </a:pPr>
            <a:r>
              <a:rPr lang="en-US" dirty="0" smtClean="0"/>
              <a:t>Approved (pre)apprenticeship credentials can only be earned through those recognized by the State’s apprenticeship program found at (http://buildourwyoming.org) OR through a nationally recognized apprenticeship program as outlined at https://www.apprenticeship.gov.</a:t>
            </a:r>
          </a:p>
          <a:p>
            <a:pPr marL="158750" indent="0">
              <a:buNone/>
            </a:pPr>
            <a:endParaRPr lang="en-US" dirty="0" smtClean="0"/>
          </a:p>
          <a:p>
            <a:pPr marL="158750" indent="0">
              <a:buNone/>
            </a:pPr>
            <a:r>
              <a:rPr lang="en-US" dirty="0" smtClean="0"/>
              <a:t>Credentials earned through either a State or a national licensing board are approved.</a:t>
            </a:r>
          </a:p>
          <a:p>
            <a:pPr marL="158750" indent="0">
              <a:buNone/>
            </a:pPr>
            <a:endParaRPr lang="en-US" dirty="0" smtClean="0"/>
          </a:p>
          <a:p>
            <a:pPr marL="158750" indent="0">
              <a:buNone/>
            </a:pPr>
            <a:r>
              <a:rPr lang="en-US" dirty="0" smtClean="0"/>
              <a:t>Credentials earned through the Wyoming Veterans Commission are approved.</a:t>
            </a:r>
          </a:p>
          <a:p>
            <a:pPr marL="158750" indent="0">
              <a:buNone/>
            </a:pPr>
            <a:endParaRPr lang="en-US" dirty="0" smtClean="0"/>
          </a:p>
          <a:p>
            <a:pPr marL="158750" indent="0">
              <a:buNone/>
            </a:pPr>
            <a:r>
              <a:rPr lang="en-US" dirty="0" smtClean="0"/>
              <a:t>Wyoming’s sole Workforce Board, the Wyoming Workforce Development Council, has also prepared a list of Eligible Training Providers for Wyoming for credential attainment. However, it should be noted that not all credentials found on this list are approved for AE. Exceptions are noted in the WY AE policy.</a:t>
            </a:r>
          </a:p>
          <a:p>
            <a:pPr marL="158750" indent="0">
              <a:buNone/>
            </a:pPr>
            <a:endParaRPr lang="en-US" dirty="0" smtClean="0"/>
          </a:p>
          <a:p>
            <a:pPr marL="158750" indent="0">
              <a:buNone/>
            </a:pPr>
            <a:endParaRPr lang="en-US" dirty="0" smtClean="0"/>
          </a:p>
          <a:p>
            <a:pPr marL="158750" indent="0">
              <a:buNone/>
            </a:pPr>
            <a:endParaRPr lang="en-US" dirty="0" smtClean="0"/>
          </a:p>
          <a:p>
            <a:pPr marL="158750" indent="0">
              <a:buNone/>
            </a:pPr>
            <a:endParaRPr lang="en-US" dirty="0"/>
          </a:p>
        </p:txBody>
      </p:sp>
    </p:spTree>
    <p:extLst>
      <p:ext uri="{BB962C8B-B14F-4D97-AF65-F5344CB8AC3E}">
        <p14:creationId xmlns:p14="http://schemas.microsoft.com/office/powerpoint/2010/main" val="3573848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Receipt of a secondary school diploma or recognized equivalent during the FY of participation (Table 4) or within one year after exiting the program (Table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Students who enroll in an AE program, exit and return to HS AND earn a diploma within one year of exiting AE can be included on Table 4 (if within the same fiscal year) and Table 5 for the following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58750" indent="0">
              <a:buNone/>
            </a:pPr>
            <a:endParaRPr lang="en-US" dirty="0"/>
          </a:p>
        </p:txBody>
      </p:sp>
    </p:spTree>
    <p:extLst>
      <p:ext uri="{BB962C8B-B14F-4D97-AF65-F5344CB8AC3E}">
        <p14:creationId xmlns:p14="http://schemas.microsoft.com/office/powerpoint/2010/main" val="986206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Students can also be included in the Credential Attainment measure for Table 5 if they are co-enrolled in AE and PS education/training (including IETP) AND earn an industry recognized credential within on year of exiting AE.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For the Attained SSD and enrolled in PS Education/training, participants can be counted for outcome measures on Table 5 if they earn their HSEC/SSD and complete a PS Ed/training program within one year of exiting AE.</a:t>
            </a:r>
          </a:p>
          <a:p>
            <a:pPr marL="158750" indent="0">
              <a:buNone/>
            </a:pPr>
            <a:endParaRPr lang="en-US" dirty="0"/>
          </a:p>
        </p:txBody>
      </p:sp>
    </p:spTree>
    <p:extLst>
      <p:ext uri="{BB962C8B-B14F-4D97-AF65-F5344CB8AC3E}">
        <p14:creationId xmlns:p14="http://schemas.microsoft.com/office/powerpoint/2010/main" val="2983214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A subset of Table 5</a:t>
            </a:r>
          </a:p>
          <a:p>
            <a:pPr marL="158750" indent="0">
              <a:buNone/>
            </a:pPr>
            <a:endParaRPr lang="en-US" dirty="0"/>
          </a:p>
        </p:txBody>
      </p:sp>
    </p:spTree>
    <p:extLst>
      <p:ext uri="{BB962C8B-B14F-4D97-AF65-F5344CB8AC3E}">
        <p14:creationId xmlns:p14="http://schemas.microsoft.com/office/powerpoint/2010/main" val="134111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2</a:t>
            </a:r>
            <a:r>
              <a:rPr lang="en-US" baseline="0" dirty="0" smtClean="0"/>
              <a:t> records age, ethnicity and gender of eligible participants.</a:t>
            </a:r>
            <a:endParaRPr lang="en-US" dirty="0"/>
          </a:p>
        </p:txBody>
      </p:sp>
    </p:spTree>
    <p:extLst>
      <p:ext uri="{BB962C8B-B14F-4D97-AF65-F5344CB8AC3E}">
        <p14:creationId xmlns:p14="http://schemas.microsoft.com/office/powerpoint/2010/main" val="1467327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a:t>
            </a:r>
            <a:r>
              <a:rPr lang="en-US" baseline="0" dirty="0" smtClean="0"/>
              <a:t> 5A is a subset of Table 5 for those learners with 51% of attendance hours recorded as distance learning.</a:t>
            </a:r>
            <a:endParaRPr lang="en-US" dirty="0"/>
          </a:p>
        </p:txBody>
      </p:sp>
    </p:spTree>
    <p:extLst>
      <p:ext uri="{BB962C8B-B14F-4D97-AF65-F5344CB8AC3E}">
        <p14:creationId xmlns:p14="http://schemas.microsoft.com/office/powerpoint/2010/main" val="1978261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Only programs who have a family literacy program will have numbers populating to this optional table.</a:t>
            </a:r>
            <a:endParaRPr lang="en-US" dirty="0"/>
          </a:p>
        </p:txBody>
      </p:sp>
    </p:spTree>
    <p:extLst>
      <p:ext uri="{BB962C8B-B14F-4D97-AF65-F5344CB8AC3E}">
        <p14:creationId xmlns:p14="http://schemas.microsoft.com/office/powerpoint/2010/main" val="1731127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a:t>
            </a:r>
            <a:r>
              <a:rPr lang="en-US" baseline="0" dirty="0" smtClean="0"/>
              <a:t> 9 is only for those programs which have an approved IELCE program of study.</a:t>
            </a:r>
            <a:endParaRPr lang="en-US" dirty="0"/>
          </a:p>
        </p:txBody>
      </p:sp>
    </p:spTree>
    <p:extLst>
      <p:ext uri="{BB962C8B-B14F-4D97-AF65-F5344CB8AC3E}">
        <p14:creationId xmlns:p14="http://schemas.microsoft.com/office/powerpoint/2010/main" val="133675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10 is only for those programs which have an approved corrections</a:t>
            </a:r>
            <a:r>
              <a:rPr lang="en-US" baseline="0" dirty="0" smtClean="0"/>
              <a:t> education program.</a:t>
            </a:r>
            <a:endParaRPr lang="en-US" dirty="0"/>
          </a:p>
        </p:txBody>
      </p:sp>
    </p:spTree>
    <p:extLst>
      <p:ext uri="{BB962C8B-B14F-4D97-AF65-F5344CB8AC3E}">
        <p14:creationId xmlns:p14="http://schemas.microsoft.com/office/powerpoint/2010/main" val="226591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a:t>
            </a:r>
            <a:r>
              <a:rPr lang="en-US" baseline="0" dirty="0" smtClean="0"/>
              <a:t> 11 records</a:t>
            </a:r>
            <a:endParaRPr lang="en-US" dirty="0"/>
          </a:p>
        </p:txBody>
      </p:sp>
    </p:spTree>
    <p:extLst>
      <p:ext uri="{BB962C8B-B14F-4D97-AF65-F5344CB8AC3E}">
        <p14:creationId xmlns:p14="http://schemas.microsoft.com/office/powerpoint/2010/main" val="41186562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0004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All Referrals are tracked on each student’s LACES record</a:t>
            </a:r>
            <a:r>
              <a:rPr lang="en-US" baseline="0" dirty="0" smtClean="0"/>
              <a:t> with a hard copy of the referral maintained in the student’s local file.</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To record a referral on LACES, open up the student record and</a:t>
            </a:r>
            <a:r>
              <a:rPr lang="en-US" baseline="0" dirty="0" smtClean="0"/>
              <a:t> click on the tab entitled: Services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Under Referrals select: ‘Add New Record;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Date: Date referral was made</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Referral Type: Select the appropriate type of referral made/received from the dropdown list.</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Referral Status: Select if it was a referral the local program made ‘TO’ an external agency or if the referral was received ‘FROM’ another agency.</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Once completed, click ‘save’.</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All referrals made should be recorded under these tabs. A paper-based referral form should be available in the student’s folder and may be uploaded into the LACES online record under the Documents tab.</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21342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To run a report that shows you the referrals being tracked by the local program, click on ‘Reports’ and check the box in front of ‘Adult Ed Referral’. This will provide local programs with a list of all referrals made/received.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9468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Beginning in FY 21/22, all local programs in Wyoming</a:t>
            </a:r>
            <a:r>
              <a:rPr lang="en-US" baseline="0" dirty="0" smtClean="0"/>
              <a:t> must begin to track staff professional development through LACES.</a:t>
            </a:r>
            <a:endParaRPr dirty="0"/>
          </a:p>
        </p:txBody>
      </p:sp>
    </p:spTree>
    <p:extLst>
      <p:ext uri="{BB962C8B-B14F-4D97-AF65-F5344CB8AC3E}">
        <p14:creationId xmlns:p14="http://schemas.microsoft.com/office/powerpoint/2010/main" val="1188172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0a89db416_0_731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0a89db416_0_7314: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2A records</a:t>
            </a:r>
            <a:r>
              <a:rPr lang="en-US" baseline="0" dirty="0" smtClean="0"/>
              <a:t> demographic data on non-fundable students.</a:t>
            </a:r>
            <a:endParaRPr lang="en-US" dirty="0"/>
          </a:p>
        </p:txBody>
      </p:sp>
    </p:spTree>
    <p:extLst>
      <p:ext uri="{BB962C8B-B14F-4D97-AF65-F5344CB8AC3E}">
        <p14:creationId xmlns:p14="http://schemas.microsoft.com/office/powerpoint/2010/main" val="377121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3 records student age ranges by program type.</a:t>
            </a:r>
            <a:endParaRPr lang="en-US" dirty="0"/>
          </a:p>
        </p:txBody>
      </p:sp>
    </p:spTree>
    <p:extLst>
      <p:ext uri="{BB962C8B-B14F-4D97-AF65-F5344CB8AC3E}">
        <p14:creationId xmlns:p14="http://schemas.microsoft.com/office/powerpoint/2010/main" val="4244305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Table 4 is</a:t>
            </a:r>
            <a:r>
              <a:rPr lang="en-US" baseline="0" dirty="0" smtClean="0"/>
              <a:t> one of the most important NRS tables that a program will utilize. It records student data by educational functioning level and measures total hours of attendance, exclusions from performance, MSG and MSG gains by periods of participation while showing the percentage of </a:t>
            </a:r>
            <a:r>
              <a:rPr lang="en-US" baseline="0" dirty="0" err="1" smtClean="0"/>
              <a:t>PoP’s</a:t>
            </a:r>
            <a:r>
              <a:rPr lang="en-US" baseline="0" dirty="0" smtClean="0"/>
              <a:t> with MSG WITHIN a current fiscal year.</a:t>
            </a:r>
          </a:p>
          <a:p>
            <a:pPr marL="158750" indent="0">
              <a:buNone/>
            </a:pPr>
            <a:endParaRPr lang="en-US" baseline="0" dirty="0" smtClean="0"/>
          </a:p>
          <a:p>
            <a:pPr marL="158750" indent="0">
              <a:buNone/>
            </a:pPr>
            <a:r>
              <a:rPr lang="en-US" baseline="0" dirty="0" smtClean="0"/>
              <a:t>Tables 4 and 5 are perhaps the most challenging to understand, so there are multiple slides presented here which detail additional information.</a:t>
            </a:r>
            <a:endParaRPr lang="en-US" dirty="0"/>
          </a:p>
        </p:txBody>
      </p:sp>
    </p:spTree>
    <p:extLst>
      <p:ext uri="{BB962C8B-B14F-4D97-AF65-F5344CB8AC3E}">
        <p14:creationId xmlns:p14="http://schemas.microsoft.com/office/powerpoint/2010/main" val="3796461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7870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SECTION_TITLE_AND_DESCRIPTION_1">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8.e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9.emf"/><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hyperlink" Target="https://communitycolleges.wy.edu/ae-policies/" TargetMode="External"/><Relationship Id="rId5" Type="http://schemas.openxmlformats.org/officeDocument/2006/relationships/image" Target="../media/image41.emf"/><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3.emf"/><Relationship Id="rId5" Type="http://schemas.openxmlformats.org/officeDocument/2006/relationships/oleObject" Target="../embeddings/oleObject9.bin"/><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communitycolleges.wy.edu/ae-policies/" TargetMode="External"/><Relationship Id="rId7" Type="http://schemas.openxmlformats.org/officeDocument/2006/relationships/diagramColors" Target="../diagrams/colors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2ky701279qlou23p6256zftv-wpengine.netdna-ssl.com/wp-content/uploads/2020/10/Table-5-follow-up-instructions-for-FY21.pdf"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2ky701279qlou23p6256zftv-wpengine.netdna-ssl.com/wp-content/uploads/2020/10/Table-5-follow-up-instructions-for-FY21.pdf" TargetMode="External"/><Relationship Id="rId7" Type="http://schemas.openxmlformats.org/officeDocument/2006/relationships/diagramColors" Target="../diagrams/colors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communitycolleges.wy.edu/ae-policie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62.emf"/><Relationship Id="rId4" Type="http://schemas.openxmlformats.org/officeDocument/2006/relationships/oleObject" Target="../embeddings/oleObject10.bin"/></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63.emf"/></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64.emf"/><Relationship Id="rId4" Type="http://schemas.openxmlformats.org/officeDocument/2006/relationships/oleObject" Target="../embeddings/oleObject12.bin"/></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66.emf"/><Relationship Id="rId4" Type="http://schemas.openxmlformats.org/officeDocument/2006/relationships/oleObject" Target="../embeddings/oleObject13.bin"/></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70.emf"/><Relationship Id="rId4"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71.emf"/></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75.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ctrTitle"/>
          </p:nvPr>
        </p:nvSpPr>
        <p:spPr>
          <a:xfrm>
            <a:off x="726099" y="542575"/>
            <a:ext cx="4982937" cy="168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New Director Training</a:t>
            </a:r>
            <a:endParaRPr dirty="0">
              <a:latin typeface="Arial" panose="020B0604020202020204" pitchFamily="34" charset="0"/>
              <a:cs typeface="Arial" panose="020B0604020202020204" pitchFamily="34" charset="0"/>
            </a:endParaRPr>
          </a:p>
        </p:txBody>
      </p:sp>
      <p:sp>
        <p:nvSpPr>
          <p:cNvPr id="174" name="Google Shape;174;p30"/>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Virtual Format</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3</a:t>
            </a:r>
            <a:endParaRPr lang="en-US" dirty="0"/>
          </a:p>
        </p:txBody>
      </p:sp>
      <p:sp>
        <p:nvSpPr>
          <p:cNvPr id="4" name="Subtitle 3"/>
          <p:cNvSpPr>
            <a:spLocks noGrp="1"/>
          </p:cNvSpPr>
          <p:nvPr>
            <p:ph type="subTitle" idx="1"/>
          </p:nvPr>
        </p:nvSpPr>
        <p:spPr>
          <a:xfrm>
            <a:off x="2549400" y="2968000"/>
            <a:ext cx="4107432" cy="737100"/>
          </a:xfrm>
        </p:spPr>
        <p:txBody>
          <a:bodyPr/>
          <a:lstStyle/>
          <a:p>
            <a:r>
              <a:rPr lang="en-US" dirty="0" smtClean="0"/>
              <a:t>Participants by Program Type &amp; Age</a:t>
            </a:r>
            <a:endParaRPr lang="en-US" dirty="0"/>
          </a:p>
        </p:txBody>
      </p:sp>
      <p:pic>
        <p:nvPicPr>
          <p:cNvPr id="2" name="Picture 1"/>
          <p:cNvPicPr>
            <a:picLocks noChangeAspect="1"/>
          </p:cNvPicPr>
          <p:nvPr/>
        </p:nvPicPr>
        <p:blipFill>
          <a:blip r:embed="rId2"/>
          <a:stretch>
            <a:fillRect/>
          </a:stretch>
        </p:blipFill>
        <p:spPr>
          <a:xfrm>
            <a:off x="2552602" y="367380"/>
            <a:ext cx="4041998" cy="1292464"/>
          </a:xfrm>
          <a:prstGeom prst="rect">
            <a:avLst/>
          </a:prstGeom>
        </p:spPr>
      </p:pic>
    </p:spTree>
    <p:extLst>
      <p:ext uri="{BB962C8B-B14F-4D97-AF65-F5344CB8AC3E}">
        <p14:creationId xmlns:p14="http://schemas.microsoft.com/office/powerpoint/2010/main" val="1454107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685894703"/>
              </p:ext>
            </p:extLst>
          </p:nvPr>
        </p:nvGraphicFramePr>
        <p:xfrm>
          <a:off x="0" y="-59893"/>
          <a:ext cx="3886200" cy="5029200"/>
        </p:xfrm>
        <a:graphic>
          <a:graphicData uri="http://schemas.openxmlformats.org/presentationml/2006/ole">
            <mc:AlternateContent xmlns:mc="http://schemas.openxmlformats.org/markup-compatibility/2006">
              <mc:Choice xmlns:v="urn:schemas-microsoft-com:vml" Requires="v">
                <p:oleObj spid="_x0000_s6160" name="Acrobat Document" r:id="rId4" imgW="3886002" imgH="5028936" progId="AcroExch.Document.DC">
                  <p:embed/>
                </p:oleObj>
              </mc:Choice>
              <mc:Fallback>
                <p:oleObj name="Acrobat Document" r:id="rId4" imgW="3886002" imgH="5028936" progId="AcroExch.Document.DC">
                  <p:embed/>
                  <p:pic>
                    <p:nvPicPr>
                      <p:cNvPr id="0" name=""/>
                      <p:cNvPicPr/>
                      <p:nvPr/>
                    </p:nvPicPr>
                    <p:blipFill>
                      <a:blip r:embed="rId5"/>
                      <a:stretch>
                        <a:fillRect/>
                      </a:stretch>
                    </p:blipFill>
                    <p:spPr>
                      <a:xfrm>
                        <a:off x="0" y="-59893"/>
                        <a:ext cx="3886200" cy="5029200"/>
                      </a:xfrm>
                      <a:prstGeom prst="rect">
                        <a:avLst/>
                      </a:prstGeom>
                    </p:spPr>
                  </p:pic>
                </p:oleObj>
              </mc:Fallback>
            </mc:AlternateContent>
          </a:graphicData>
        </a:graphic>
      </p:graphicFrame>
      <p:sp>
        <p:nvSpPr>
          <p:cNvPr id="3" name="TextBox 2"/>
          <p:cNvSpPr txBox="1"/>
          <p:nvPr/>
        </p:nvSpPr>
        <p:spPr>
          <a:xfrm>
            <a:off x="5091379" y="800744"/>
            <a:ext cx="3430829" cy="307777"/>
          </a:xfrm>
          <a:prstGeom prst="rect">
            <a:avLst/>
          </a:prstGeom>
          <a:noFill/>
        </p:spPr>
        <p:txBody>
          <a:bodyPr wrap="square" rtlCol="0">
            <a:spAutoFit/>
          </a:bodyPr>
          <a:lstStyle/>
          <a:p>
            <a:r>
              <a:rPr lang="en-US" dirty="0" smtClean="0"/>
              <a:t>Data collected from WY Intake form.</a:t>
            </a:r>
            <a:endParaRPr lang="en-US" dirty="0"/>
          </a:p>
        </p:txBody>
      </p:sp>
      <p:cxnSp>
        <p:nvCxnSpPr>
          <p:cNvPr id="5" name="Straight Arrow Connector 4"/>
          <p:cNvCxnSpPr/>
          <p:nvPr/>
        </p:nvCxnSpPr>
        <p:spPr>
          <a:xfrm flipH="1">
            <a:off x="3701491" y="943661"/>
            <a:ext cx="1258215" cy="219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5091379" y="1762963"/>
            <a:ext cx="3123590" cy="1169551"/>
          </a:xfrm>
          <a:prstGeom prst="rect">
            <a:avLst/>
          </a:prstGeom>
          <a:noFill/>
        </p:spPr>
        <p:txBody>
          <a:bodyPr wrap="square" rtlCol="0">
            <a:spAutoFit/>
          </a:bodyPr>
          <a:lstStyle/>
          <a:p>
            <a:r>
              <a:rPr lang="en-US" dirty="0" smtClean="0"/>
              <a:t>ABE, ASE and ESL are denoted through student assessments.</a:t>
            </a:r>
          </a:p>
          <a:p>
            <a:endParaRPr lang="en-US" dirty="0"/>
          </a:p>
          <a:p>
            <a:r>
              <a:rPr lang="en-US" dirty="0" smtClean="0"/>
              <a:t>IET is denoted through course registration.</a:t>
            </a:r>
            <a:endParaRPr lang="en-US" dirty="0"/>
          </a:p>
        </p:txBody>
      </p:sp>
      <p:sp>
        <p:nvSpPr>
          <p:cNvPr id="7" name="Right Brace 6"/>
          <p:cNvSpPr/>
          <p:nvPr/>
        </p:nvSpPr>
        <p:spPr>
          <a:xfrm>
            <a:off x="3972154" y="1108521"/>
            <a:ext cx="256032" cy="1949233"/>
          </a:xfrm>
          <a:prstGeom prst="rightBrace">
            <a:avLst>
              <a:gd name="adj1" fmla="val 8333"/>
              <a:gd name="adj2" fmla="val 51877"/>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56145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4</a:t>
            </a:r>
            <a:endParaRPr lang="en-US" dirty="0"/>
          </a:p>
        </p:txBody>
      </p:sp>
      <p:sp>
        <p:nvSpPr>
          <p:cNvPr id="4" name="Subtitle 3"/>
          <p:cNvSpPr>
            <a:spLocks noGrp="1"/>
          </p:cNvSpPr>
          <p:nvPr>
            <p:ph type="subTitle" idx="1"/>
          </p:nvPr>
        </p:nvSpPr>
        <p:spPr>
          <a:xfrm>
            <a:off x="2549400" y="2975315"/>
            <a:ext cx="4118457" cy="737100"/>
          </a:xfrm>
        </p:spPr>
        <p:txBody>
          <a:bodyPr/>
          <a:lstStyle/>
          <a:p>
            <a:r>
              <a:rPr lang="en-US" dirty="0" smtClean="0"/>
              <a:t>Measurable Skill Gains by Entry Level</a:t>
            </a:r>
            <a:endParaRPr lang="en-US" dirty="0"/>
          </a:p>
        </p:txBody>
      </p:sp>
      <p:pic>
        <p:nvPicPr>
          <p:cNvPr id="2" name="Picture 1"/>
          <p:cNvPicPr>
            <a:picLocks noChangeAspect="1"/>
          </p:cNvPicPr>
          <p:nvPr/>
        </p:nvPicPr>
        <p:blipFill>
          <a:blip r:embed="rId2"/>
          <a:stretch>
            <a:fillRect/>
          </a:stretch>
        </p:blipFill>
        <p:spPr>
          <a:xfrm>
            <a:off x="2549400" y="290565"/>
            <a:ext cx="4041998" cy="1292464"/>
          </a:xfrm>
          <a:prstGeom prst="rect">
            <a:avLst/>
          </a:prstGeom>
        </p:spPr>
      </p:pic>
    </p:spTree>
    <p:extLst>
      <p:ext uri="{BB962C8B-B14F-4D97-AF65-F5344CB8AC3E}">
        <p14:creationId xmlns:p14="http://schemas.microsoft.com/office/powerpoint/2010/main" val="3849707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5515661" cy="4945075"/>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546728383"/>
              </p:ext>
            </p:extLst>
          </p:nvPr>
        </p:nvGraphicFramePr>
        <p:xfrm>
          <a:off x="5257800" y="0"/>
          <a:ext cx="3886200" cy="4945075"/>
        </p:xfrm>
        <a:graphic>
          <a:graphicData uri="http://schemas.openxmlformats.org/presentationml/2006/ole">
            <mc:AlternateContent xmlns:mc="http://schemas.openxmlformats.org/markup-compatibility/2006">
              <mc:Choice xmlns:v="urn:schemas-microsoft-com:vml" Requires="v">
                <p:oleObj spid="_x0000_s7184" name="Acrobat Document" r:id="rId5" imgW="3886002" imgH="5028936" progId="AcroExch.Document.DC">
                  <p:embed/>
                </p:oleObj>
              </mc:Choice>
              <mc:Fallback>
                <p:oleObj name="Acrobat Document" r:id="rId5" imgW="3886002" imgH="5028936" progId="AcroExch.Document.DC">
                  <p:embed/>
                  <p:pic>
                    <p:nvPicPr>
                      <p:cNvPr id="0" name=""/>
                      <p:cNvPicPr/>
                      <p:nvPr/>
                    </p:nvPicPr>
                    <p:blipFill>
                      <a:blip r:embed="rId6"/>
                      <a:stretch>
                        <a:fillRect/>
                      </a:stretch>
                    </p:blipFill>
                    <p:spPr>
                      <a:xfrm>
                        <a:off x="5257800" y="0"/>
                        <a:ext cx="3886200" cy="4945075"/>
                      </a:xfrm>
                      <a:prstGeom prst="rect">
                        <a:avLst/>
                      </a:prstGeom>
                    </p:spPr>
                  </p:pic>
                </p:oleObj>
              </mc:Fallback>
            </mc:AlternateContent>
          </a:graphicData>
        </a:graphic>
      </p:graphicFrame>
    </p:spTree>
    <p:extLst>
      <p:ext uri="{BB962C8B-B14F-4D97-AF65-F5344CB8AC3E}">
        <p14:creationId xmlns:p14="http://schemas.microsoft.com/office/powerpoint/2010/main" val="1721037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785746705"/>
              </p:ext>
            </p:extLst>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889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46310" y="2238450"/>
            <a:ext cx="5471730" cy="310137"/>
          </a:xfrm>
          <a:prstGeom prst="rect">
            <a:avLst/>
          </a:prstGeom>
        </p:spPr>
      </p:pic>
      <p:sp>
        <p:nvSpPr>
          <p:cNvPr id="8" name="Rectangle 7"/>
          <p:cNvSpPr/>
          <p:nvPr/>
        </p:nvSpPr>
        <p:spPr>
          <a:xfrm>
            <a:off x="106072" y="3776079"/>
            <a:ext cx="1700783" cy="1077218"/>
          </a:xfrm>
          <a:prstGeom prst="rect">
            <a:avLst/>
          </a:prstGeom>
        </p:spPr>
        <p:txBody>
          <a:bodyPr wrap="square">
            <a:spAutoFit/>
          </a:bodyPr>
          <a:lstStyle/>
          <a:p>
            <a:pPr lvl="0"/>
            <a:r>
              <a:rPr lang="en-US" sz="1600" dirty="0"/>
              <a:t>T4, </a:t>
            </a:r>
          </a:p>
          <a:p>
            <a:pPr lvl="0"/>
            <a:r>
              <a:rPr lang="en-US" sz="1600" dirty="0"/>
              <a:t>T11 (IET),    T 8 (</a:t>
            </a:r>
            <a:r>
              <a:rPr lang="en-US" sz="1600" dirty="0" err="1"/>
              <a:t>Fam.Lit</a:t>
            </a:r>
            <a:r>
              <a:rPr lang="en-US" sz="1600" dirty="0"/>
              <a:t>)   T10 (Corrections)</a:t>
            </a:r>
          </a:p>
        </p:txBody>
      </p:sp>
      <p:sp>
        <p:nvSpPr>
          <p:cNvPr id="2" name="TextBox 1"/>
          <p:cNvSpPr txBox="1"/>
          <p:nvPr/>
        </p:nvSpPr>
        <p:spPr>
          <a:xfrm>
            <a:off x="256575" y="174469"/>
            <a:ext cx="8697230" cy="1323439"/>
          </a:xfrm>
          <a:prstGeom prst="rect">
            <a:avLst/>
          </a:prstGeom>
          <a:noFill/>
        </p:spPr>
        <p:txBody>
          <a:bodyPr wrap="square" rtlCol="0">
            <a:spAutoFit/>
          </a:bodyPr>
          <a:lstStyle/>
          <a:p>
            <a:pPr algn="ctr"/>
            <a:r>
              <a:rPr lang="en-US" sz="4000" dirty="0" smtClean="0"/>
              <a:t>MSG: Educational Functioning Level (EFL) Gain</a:t>
            </a:r>
            <a:endParaRPr lang="en-US" sz="4000" dirty="0"/>
          </a:p>
        </p:txBody>
      </p:sp>
      <p:sp>
        <p:nvSpPr>
          <p:cNvPr id="3" name="TextBox 2"/>
          <p:cNvSpPr txBox="1"/>
          <p:nvPr/>
        </p:nvSpPr>
        <p:spPr>
          <a:xfrm>
            <a:off x="2018047" y="2467326"/>
            <a:ext cx="870509" cy="307777"/>
          </a:xfrm>
          <a:prstGeom prst="rect">
            <a:avLst/>
          </a:prstGeom>
          <a:noFill/>
        </p:spPr>
        <p:txBody>
          <a:bodyPr wrap="square" rtlCol="0">
            <a:spAutoFit/>
          </a:bodyPr>
          <a:lstStyle/>
          <a:p>
            <a:r>
              <a:rPr lang="en-US" dirty="0" smtClean="0"/>
              <a:t>Pretest</a:t>
            </a:r>
            <a:endParaRPr lang="en-US" dirty="0"/>
          </a:p>
        </p:txBody>
      </p:sp>
      <p:sp>
        <p:nvSpPr>
          <p:cNvPr id="10" name="TextBox 9"/>
          <p:cNvSpPr txBox="1"/>
          <p:nvPr/>
        </p:nvSpPr>
        <p:spPr>
          <a:xfrm>
            <a:off x="4529578" y="2463985"/>
            <a:ext cx="1032663" cy="307777"/>
          </a:xfrm>
          <a:prstGeom prst="rect">
            <a:avLst/>
          </a:prstGeom>
          <a:noFill/>
        </p:spPr>
        <p:txBody>
          <a:bodyPr wrap="square" rtlCol="0">
            <a:spAutoFit/>
          </a:bodyPr>
          <a:lstStyle/>
          <a:p>
            <a:r>
              <a:rPr lang="en-US" dirty="0" smtClean="0"/>
              <a:t>Post-test</a:t>
            </a:r>
            <a:endParaRPr lang="en-US" dirty="0"/>
          </a:p>
        </p:txBody>
      </p:sp>
      <p:sp>
        <p:nvSpPr>
          <p:cNvPr id="4" name="TextBox 3"/>
          <p:cNvSpPr txBox="1"/>
          <p:nvPr/>
        </p:nvSpPr>
        <p:spPr>
          <a:xfrm>
            <a:off x="2187788" y="2693607"/>
            <a:ext cx="357901" cy="307777"/>
          </a:xfrm>
          <a:prstGeom prst="rect">
            <a:avLst/>
          </a:prstGeom>
          <a:noFill/>
        </p:spPr>
        <p:txBody>
          <a:bodyPr wrap="square" rtlCol="0">
            <a:spAutoFit/>
          </a:bodyPr>
          <a:lstStyle/>
          <a:p>
            <a:r>
              <a:rPr lang="en-US" dirty="0" smtClean="0"/>
              <a:t>4</a:t>
            </a:r>
            <a:endParaRPr lang="en-US" dirty="0"/>
          </a:p>
        </p:txBody>
      </p:sp>
      <p:sp>
        <p:nvSpPr>
          <p:cNvPr id="11" name="TextBox 10"/>
          <p:cNvSpPr txBox="1"/>
          <p:nvPr/>
        </p:nvSpPr>
        <p:spPr>
          <a:xfrm>
            <a:off x="4803224" y="2687160"/>
            <a:ext cx="357901" cy="307777"/>
          </a:xfrm>
          <a:prstGeom prst="rect">
            <a:avLst/>
          </a:prstGeom>
          <a:noFill/>
        </p:spPr>
        <p:txBody>
          <a:bodyPr wrap="square" rtlCol="0">
            <a:spAutoFit/>
          </a:bodyPr>
          <a:lstStyle/>
          <a:p>
            <a:r>
              <a:rPr lang="en-US" dirty="0" smtClean="0"/>
              <a:t>5</a:t>
            </a:r>
            <a:endParaRPr lang="en-US" dirty="0"/>
          </a:p>
        </p:txBody>
      </p:sp>
      <p:cxnSp>
        <p:nvCxnSpPr>
          <p:cNvPr id="12" name="Straight Connector 11"/>
          <p:cNvCxnSpPr/>
          <p:nvPr/>
        </p:nvCxnSpPr>
        <p:spPr>
          <a:xfrm>
            <a:off x="4982174" y="1623974"/>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p:cNvSpPr txBox="1"/>
          <p:nvPr/>
        </p:nvSpPr>
        <p:spPr>
          <a:xfrm>
            <a:off x="4634702" y="3228564"/>
            <a:ext cx="694944" cy="307777"/>
          </a:xfrm>
          <a:prstGeom prst="rect">
            <a:avLst/>
          </a:prstGeom>
          <a:noFill/>
        </p:spPr>
        <p:txBody>
          <a:bodyPr wrap="square" rtlCol="0">
            <a:spAutoFit/>
          </a:bodyPr>
          <a:lstStyle/>
          <a:p>
            <a:r>
              <a:rPr lang="en-US" b="1" dirty="0" smtClean="0"/>
              <a:t>GAIN</a:t>
            </a:r>
            <a:endParaRPr lang="en-US" b="1" dirty="0"/>
          </a:p>
        </p:txBody>
      </p:sp>
      <p:cxnSp>
        <p:nvCxnSpPr>
          <p:cNvPr id="17" name="Straight Connector 16"/>
          <p:cNvCxnSpPr/>
          <p:nvPr/>
        </p:nvCxnSpPr>
        <p:spPr>
          <a:xfrm>
            <a:off x="5756366" y="1662228"/>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p:cNvSpPr txBox="1"/>
          <p:nvPr/>
        </p:nvSpPr>
        <p:spPr>
          <a:xfrm>
            <a:off x="5467415" y="3257719"/>
            <a:ext cx="955331" cy="523220"/>
          </a:xfrm>
          <a:prstGeom prst="rect">
            <a:avLst/>
          </a:prstGeom>
          <a:noFill/>
        </p:spPr>
        <p:txBody>
          <a:bodyPr wrap="square" rtlCol="0">
            <a:spAutoFit/>
          </a:bodyPr>
          <a:lstStyle/>
          <a:p>
            <a:pPr algn="ctr"/>
            <a:r>
              <a:rPr lang="en-US" b="1" dirty="0" smtClean="0"/>
              <a:t>Student Exit</a:t>
            </a:r>
            <a:endParaRPr lang="en-US" b="1" dirty="0"/>
          </a:p>
        </p:txBody>
      </p:sp>
      <p:cxnSp>
        <p:nvCxnSpPr>
          <p:cNvPr id="19" name="Straight Connector 18"/>
          <p:cNvCxnSpPr/>
          <p:nvPr/>
        </p:nvCxnSpPr>
        <p:spPr>
          <a:xfrm>
            <a:off x="6969471" y="1574381"/>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p:cNvSpPr txBox="1"/>
          <p:nvPr/>
        </p:nvSpPr>
        <p:spPr>
          <a:xfrm>
            <a:off x="6329390" y="3252859"/>
            <a:ext cx="1454487" cy="523220"/>
          </a:xfrm>
          <a:prstGeom prst="rect">
            <a:avLst/>
          </a:prstGeom>
          <a:noFill/>
        </p:spPr>
        <p:txBody>
          <a:bodyPr wrap="square" rtlCol="0">
            <a:spAutoFit/>
          </a:bodyPr>
          <a:lstStyle/>
          <a:p>
            <a:pPr algn="ctr"/>
            <a:r>
              <a:rPr lang="en-US" b="1" dirty="0" smtClean="0"/>
              <a:t>Enters Postsecondary</a:t>
            </a:r>
            <a:endParaRPr lang="en-US" b="1" dirty="0"/>
          </a:p>
        </p:txBody>
      </p:sp>
      <p:sp>
        <p:nvSpPr>
          <p:cNvPr id="21" name="TextBox 20"/>
          <p:cNvSpPr txBox="1"/>
          <p:nvPr/>
        </p:nvSpPr>
        <p:spPr>
          <a:xfrm>
            <a:off x="6709161" y="1264322"/>
            <a:ext cx="694944" cy="307777"/>
          </a:xfrm>
          <a:prstGeom prst="rect">
            <a:avLst/>
          </a:prstGeom>
          <a:noFill/>
        </p:spPr>
        <p:txBody>
          <a:bodyPr wrap="square" rtlCol="0">
            <a:spAutoFit/>
          </a:bodyPr>
          <a:lstStyle/>
          <a:p>
            <a:r>
              <a:rPr lang="en-US" b="1" dirty="0" smtClean="0"/>
              <a:t>GAIN</a:t>
            </a:r>
            <a:endParaRPr lang="en-US" b="1" dirty="0"/>
          </a:p>
        </p:txBody>
      </p:sp>
      <p:sp>
        <p:nvSpPr>
          <p:cNvPr id="22" name="TextBox 21"/>
          <p:cNvSpPr txBox="1"/>
          <p:nvPr/>
        </p:nvSpPr>
        <p:spPr>
          <a:xfrm>
            <a:off x="1948281" y="1967748"/>
            <a:ext cx="1046598" cy="307777"/>
          </a:xfrm>
          <a:prstGeom prst="rect">
            <a:avLst/>
          </a:prstGeom>
          <a:noFill/>
        </p:spPr>
        <p:txBody>
          <a:bodyPr wrap="square" rtlCol="0">
            <a:spAutoFit/>
          </a:bodyPr>
          <a:lstStyle/>
          <a:p>
            <a:r>
              <a:rPr lang="en-US" dirty="0" smtClean="0"/>
              <a:t>08/10/20</a:t>
            </a:r>
            <a:endParaRPr lang="en-US" dirty="0"/>
          </a:p>
        </p:txBody>
      </p:sp>
      <p:sp>
        <p:nvSpPr>
          <p:cNvPr id="23" name="TextBox 22"/>
          <p:cNvSpPr txBox="1"/>
          <p:nvPr/>
        </p:nvSpPr>
        <p:spPr>
          <a:xfrm>
            <a:off x="4403787" y="1967747"/>
            <a:ext cx="1046598" cy="307777"/>
          </a:xfrm>
          <a:prstGeom prst="rect">
            <a:avLst/>
          </a:prstGeom>
          <a:noFill/>
        </p:spPr>
        <p:txBody>
          <a:bodyPr wrap="square" rtlCol="0">
            <a:spAutoFit/>
          </a:bodyPr>
          <a:lstStyle/>
          <a:p>
            <a:r>
              <a:rPr lang="en-US" dirty="0" smtClean="0"/>
              <a:t>10/10/20</a:t>
            </a:r>
            <a:endParaRPr lang="en-US" dirty="0"/>
          </a:p>
        </p:txBody>
      </p:sp>
      <p:sp>
        <p:nvSpPr>
          <p:cNvPr id="24" name="TextBox 23"/>
          <p:cNvSpPr txBox="1"/>
          <p:nvPr/>
        </p:nvSpPr>
        <p:spPr>
          <a:xfrm>
            <a:off x="5314182" y="1950390"/>
            <a:ext cx="1046598" cy="307777"/>
          </a:xfrm>
          <a:prstGeom prst="rect">
            <a:avLst/>
          </a:prstGeom>
          <a:noFill/>
        </p:spPr>
        <p:txBody>
          <a:bodyPr wrap="square" rtlCol="0">
            <a:spAutoFit/>
          </a:bodyPr>
          <a:lstStyle/>
          <a:p>
            <a:r>
              <a:rPr lang="en-US" dirty="0" smtClean="0"/>
              <a:t>10/30/20</a:t>
            </a:r>
            <a:endParaRPr lang="en-US" dirty="0"/>
          </a:p>
        </p:txBody>
      </p:sp>
      <p:sp>
        <p:nvSpPr>
          <p:cNvPr id="25" name="TextBox 24"/>
          <p:cNvSpPr txBox="1"/>
          <p:nvPr/>
        </p:nvSpPr>
        <p:spPr>
          <a:xfrm>
            <a:off x="6589043" y="1967746"/>
            <a:ext cx="1046598" cy="307777"/>
          </a:xfrm>
          <a:prstGeom prst="rect">
            <a:avLst/>
          </a:prstGeom>
          <a:noFill/>
        </p:spPr>
        <p:txBody>
          <a:bodyPr wrap="square" rtlCol="0">
            <a:spAutoFit/>
          </a:bodyPr>
          <a:lstStyle/>
          <a:p>
            <a:r>
              <a:rPr lang="en-US" dirty="0" smtClean="0"/>
              <a:t>02/15/21</a:t>
            </a:r>
            <a:endParaRPr lang="en-US" dirty="0"/>
          </a:p>
        </p:txBody>
      </p:sp>
      <p:sp>
        <p:nvSpPr>
          <p:cNvPr id="28" name="Left Bracket 27"/>
          <p:cNvSpPr/>
          <p:nvPr/>
        </p:nvSpPr>
        <p:spPr>
          <a:xfrm rot="16200000">
            <a:off x="4426042" y="1835181"/>
            <a:ext cx="424135" cy="4783595"/>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TextBox 28"/>
          <p:cNvSpPr txBox="1"/>
          <p:nvPr/>
        </p:nvSpPr>
        <p:spPr>
          <a:xfrm>
            <a:off x="2453301" y="4072688"/>
            <a:ext cx="4447641" cy="307777"/>
          </a:xfrm>
          <a:prstGeom prst="rect">
            <a:avLst/>
          </a:prstGeom>
          <a:noFill/>
        </p:spPr>
        <p:txBody>
          <a:bodyPr wrap="square" rtlCol="0">
            <a:spAutoFit/>
          </a:bodyPr>
          <a:lstStyle/>
          <a:p>
            <a:pPr algn="ctr"/>
            <a:r>
              <a:rPr lang="en-US" dirty="0" smtClean="0"/>
              <a:t>ONE Period of Participation (</a:t>
            </a:r>
            <a:r>
              <a:rPr lang="en-US" dirty="0" err="1" smtClean="0"/>
              <a:t>PoP</a:t>
            </a:r>
            <a:r>
              <a:rPr lang="en-US" dirty="0" smtClean="0"/>
              <a:t>)/2 gains=1 MSG</a:t>
            </a:r>
            <a:endParaRPr lang="en-US" dirty="0"/>
          </a:p>
        </p:txBody>
      </p:sp>
    </p:spTree>
    <p:extLst>
      <p:ext uri="{BB962C8B-B14F-4D97-AF65-F5344CB8AC3E}">
        <p14:creationId xmlns:p14="http://schemas.microsoft.com/office/powerpoint/2010/main" val="26025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8"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46310" y="2238450"/>
            <a:ext cx="6473408" cy="310137"/>
          </a:xfrm>
          <a:prstGeom prst="rect">
            <a:avLst/>
          </a:prstGeom>
        </p:spPr>
      </p:pic>
      <p:sp>
        <p:nvSpPr>
          <p:cNvPr id="2" name="TextBox 1"/>
          <p:cNvSpPr txBox="1"/>
          <p:nvPr/>
        </p:nvSpPr>
        <p:spPr>
          <a:xfrm>
            <a:off x="256575" y="174469"/>
            <a:ext cx="8697230" cy="1323439"/>
          </a:xfrm>
          <a:prstGeom prst="rect">
            <a:avLst/>
          </a:prstGeom>
          <a:noFill/>
        </p:spPr>
        <p:txBody>
          <a:bodyPr wrap="square" rtlCol="0">
            <a:spAutoFit/>
          </a:bodyPr>
          <a:lstStyle/>
          <a:p>
            <a:pPr algn="ctr"/>
            <a:r>
              <a:rPr lang="en-US" sz="4000" dirty="0" smtClean="0"/>
              <a:t>MSG: Educational Functioning Level (EFL) Gain</a:t>
            </a:r>
            <a:endParaRPr lang="en-US" sz="4000" dirty="0"/>
          </a:p>
        </p:txBody>
      </p:sp>
      <p:sp>
        <p:nvSpPr>
          <p:cNvPr id="3" name="TextBox 2"/>
          <p:cNvSpPr txBox="1"/>
          <p:nvPr/>
        </p:nvSpPr>
        <p:spPr>
          <a:xfrm>
            <a:off x="2018047" y="2467326"/>
            <a:ext cx="870509" cy="307777"/>
          </a:xfrm>
          <a:prstGeom prst="rect">
            <a:avLst/>
          </a:prstGeom>
          <a:noFill/>
        </p:spPr>
        <p:txBody>
          <a:bodyPr wrap="square" rtlCol="0">
            <a:spAutoFit/>
          </a:bodyPr>
          <a:lstStyle/>
          <a:p>
            <a:r>
              <a:rPr lang="en-US" dirty="0" smtClean="0"/>
              <a:t>Pretest</a:t>
            </a:r>
            <a:endParaRPr lang="en-US" dirty="0"/>
          </a:p>
        </p:txBody>
      </p:sp>
      <p:sp>
        <p:nvSpPr>
          <p:cNvPr id="10" name="TextBox 9"/>
          <p:cNvSpPr txBox="1"/>
          <p:nvPr/>
        </p:nvSpPr>
        <p:spPr>
          <a:xfrm>
            <a:off x="2987873" y="2507957"/>
            <a:ext cx="1032663" cy="307777"/>
          </a:xfrm>
          <a:prstGeom prst="rect">
            <a:avLst/>
          </a:prstGeom>
          <a:noFill/>
        </p:spPr>
        <p:txBody>
          <a:bodyPr wrap="square" rtlCol="0">
            <a:spAutoFit/>
          </a:bodyPr>
          <a:lstStyle/>
          <a:p>
            <a:r>
              <a:rPr lang="en-US" dirty="0" smtClean="0"/>
              <a:t>Post-test</a:t>
            </a:r>
            <a:endParaRPr lang="en-US" dirty="0"/>
          </a:p>
        </p:txBody>
      </p:sp>
      <p:sp>
        <p:nvSpPr>
          <p:cNvPr id="4" name="TextBox 3"/>
          <p:cNvSpPr txBox="1"/>
          <p:nvPr/>
        </p:nvSpPr>
        <p:spPr>
          <a:xfrm>
            <a:off x="2187788" y="2693607"/>
            <a:ext cx="357901" cy="307777"/>
          </a:xfrm>
          <a:prstGeom prst="rect">
            <a:avLst/>
          </a:prstGeom>
          <a:noFill/>
        </p:spPr>
        <p:txBody>
          <a:bodyPr wrap="square" rtlCol="0">
            <a:spAutoFit/>
          </a:bodyPr>
          <a:lstStyle/>
          <a:p>
            <a:r>
              <a:rPr lang="en-US" dirty="0" smtClean="0"/>
              <a:t>4</a:t>
            </a:r>
            <a:endParaRPr lang="en-US" dirty="0"/>
          </a:p>
        </p:txBody>
      </p:sp>
      <p:sp>
        <p:nvSpPr>
          <p:cNvPr id="11" name="TextBox 10"/>
          <p:cNvSpPr txBox="1"/>
          <p:nvPr/>
        </p:nvSpPr>
        <p:spPr>
          <a:xfrm>
            <a:off x="3154380" y="2803476"/>
            <a:ext cx="357901" cy="307777"/>
          </a:xfrm>
          <a:prstGeom prst="rect">
            <a:avLst/>
          </a:prstGeom>
          <a:noFill/>
        </p:spPr>
        <p:txBody>
          <a:bodyPr wrap="square" rtlCol="0">
            <a:spAutoFit/>
          </a:bodyPr>
          <a:lstStyle/>
          <a:p>
            <a:r>
              <a:rPr lang="en-US" dirty="0" smtClean="0"/>
              <a:t>5</a:t>
            </a:r>
            <a:endParaRPr lang="en-US" dirty="0"/>
          </a:p>
        </p:txBody>
      </p:sp>
      <p:cxnSp>
        <p:nvCxnSpPr>
          <p:cNvPr id="12" name="Straight Connector 11"/>
          <p:cNvCxnSpPr/>
          <p:nvPr/>
        </p:nvCxnSpPr>
        <p:spPr>
          <a:xfrm>
            <a:off x="3299678" y="1630671"/>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p:cNvSpPr txBox="1"/>
          <p:nvPr/>
        </p:nvSpPr>
        <p:spPr>
          <a:xfrm>
            <a:off x="3007435" y="3260037"/>
            <a:ext cx="694944" cy="307777"/>
          </a:xfrm>
          <a:prstGeom prst="rect">
            <a:avLst/>
          </a:prstGeom>
          <a:noFill/>
        </p:spPr>
        <p:txBody>
          <a:bodyPr wrap="square" rtlCol="0">
            <a:spAutoFit/>
          </a:bodyPr>
          <a:lstStyle/>
          <a:p>
            <a:r>
              <a:rPr lang="en-US" b="1" dirty="0" smtClean="0"/>
              <a:t>GAIN</a:t>
            </a:r>
            <a:endParaRPr lang="en-US" b="1" dirty="0"/>
          </a:p>
        </p:txBody>
      </p:sp>
      <p:cxnSp>
        <p:nvCxnSpPr>
          <p:cNvPr id="17" name="Straight Connector 16"/>
          <p:cNvCxnSpPr/>
          <p:nvPr/>
        </p:nvCxnSpPr>
        <p:spPr>
          <a:xfrm>
            <a:off x="4139707" y="1691914"/>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p:cNvSpPr txBox="1"/>
          <p:nvPr/>
        </p:nvSpPr>
        <p:spPr>
          <a:xfrm>
            <a:off x="3794479" y="3213559"/>
            <a:ext cx="955331" cy="523220"/>
          </a:xfrm>
          <a:prstGeom prst="rect">
            <a:avLst/>
          </a:prstGeom>
          <a:noFill/>
        </p:spPr>
        <p:txBody>
          <a:bodyPr wrap="square" rtlCol="0">
            <a:spAutoFit/>
          </a:bodyPr>
          <a:lstStyle/>
          <a:p>
            <a:pPr algn="ctr"/>
            <a:r>
              <a:rPr lang="en-US" b="1" dirty="0" smtClean="0"/>
              <a:t>Student Exit</a:t>
            </a:r>
            <a:endParaRPr lang="en-US" b="1" dirty="0"/>
          </a:p>
        </p:txBody>
      </p:sp>
      <p:cxnSp>
        <p:nvCxnSpPr>
          <p:cNvPr id="19" name="Straight Connector 18"/>
          <p:cNvCxnSpPr/>
          <p:nvPr/>
        </p:nvCxnSpPr>
        <p:spPr>
          <a:xfrm>
            <a:off x="5463202" y="1630671"/>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948281" y="1967748"/>
            <a:ext cx="1046598" cy="307777"/>
          </a:xfrm>
          <a:prstGeom prst="rect">
            <a:avLst/>
          </a:prstGeom>
          <a:noFill/>
        </p:spPr>
        <p:txBody>
          <a:bodyPr wrap="square" rtlCol="0">
            <a:spAutoFit/>
          </a:bodyPr>
          <a:lstStyle/>
          <a:p>
            <a:r>
              <a:rPr lang="en-US" dirty="0" smtClean="0"/>
              <a:t>08/10/20</a:t>
            </a:r>
            <a:endParaRPr lang="en-US" dirty="0"/>
          </a:p>
        </p:txBody>
      </p:sp>
      <p:sp>
        <p:nvSpPr>
          <p:cNvPr id="23" name="TextBox 22"/>
          <p:cNvSpPr txBox="1"/>
          <p:nvPr/>
        </p:nvSpPr>
        <p:spPr>
          <a:xfrm>
            <a:off x="3007435" y="1950390"/>
            <a:ext cx="1046598" cy="307777"/>
          </a:xfrm>
          <a:prstGeom prst="rect">
            <a:avLst/>
          </a:prstGeom>
          <a:noFill/>
        </p:spPr>
        <p:txBody>
          <a:bodyPr wrap="square" rtlCol="0">
            <a:spAutoFit/>
          </a:bodyPr>
          <a:lstStyle/>
          <a:p>
            <a:r>
              <a:rPr lang="en-US" dirty="0" smtClean="0"/>
              <a:t>10/10/20</a:t>
            </a:r>
            <a:endParaRPr lang="en-US" dirty="0"/>
          </a:p>
        </p:txBody>
      </p:sp>
      <p:sp>
        <p:nvSpPr>
          <p:cNvPr id="24" name="TextBox 23"/>
          <p:cNvSpPr txBox="1"/>
          <p:nvPr/>
        </p:nvSpPr>
        <p:spPr>
          <a:xfrm>
            <a:off x="3794479" y="1939541"/>
            <a:ext cx="1046598" cy="307777"/>
          </a:xfrm>
          <a:prstGeom prst="rect">
            <a:avLst/>
          </a:prstGeom>
          <a:noFill/>
        </p:spPr>
        <p:txBody>
          <a:bodyPr wrap="square" rtlCol="0">
            <a:spAutoFit/>
          </a:bodyPr>
          <a:lstStyle/>
          <a:p>
            <a:r>
              <a:rPr lang="en-US" dirty="0" smtClean="0"/>
              <a:t>10/30/20</a:t>
            </a:r>
            <a:endParaRPr lang="en-US" dirty="0"/>
          </a:p>
        </p:txBody>
      </p:sp>
      <p:sp>
        <p:nvSpPr>
          <p:cNvPr id="25" name="TextBox 24"/>
          <p:cNvSpPr txBox="1"/>
          <p:nvPr/>
        </p:nvSpPr>
        <p:spPr>
          <a:xfrm>
            <a:off x="5107401" y="1930673"/>
            <a:ext cx="1046598" cy="307777"/>
          </a:xfrm>
          <a:prstGeom prst="rect">
            <a:avLst/>
          </a:prstGeom>
          <a:noFill/>
        </p:spPr>
        <p:txBody>
          <a:bodyPr wrap="square" rtlCol="0">
            <a:spAutoFit/>
          </a:bodyPr>
          <a:lstStyle/>
          <a:p>
            <a:r>
              <a:rPr lang="en-US" dirty="0" smtClean="0"/>
              <a:t>02/15/21</a:t>
            </a:r>
            <a:endParaRPr lang="en-US" dirty="0"/>
          </a:p>
        </p:txBody>
      </p:sp>
      <p:sp>
        <p:nvSpPr>
          <p:cNvPr id="6" name="TextBox 5"/>
          <p:cNvSpPr txBox="1"/>
          <p:nvPr/>
        </p:nvSpPr>
        <p:spPr>
          <a:xfrm>
            <a:off x="5066539" y="3190586"/>
            <a:ext cx="1046598" cy="523220"/>
          </a:xfrm>
          <a:prstGeom prst="rect">
            <a:avLst/>
          </a:prstGeom>
          <a:noFill/>
        </p:spPr>
        <p:txBody>
          <a:bodyPr wrap="square" rtlCol="0">
            <a:spAutoFit/>
          </a:bodyPr>
          <a:lstStyle/>
          <a:p>
            <a:pPr algn="ctr"/>
            <a:r>
              <a:rPr lang="en-US" b="1" dirty="0" smtClean="0"/>
              <a:t>Re-enters AE</a:t>
            </a:r>
            <a:endParaRPr lang="en-US" b="1" dirty="0"/>
          </a:p>
        </p:txBody>
      </p:sp>
      <p:sp>
        <p:nvSpPr>
          <p:cNvPr id="26" name="TextBox 25"/>
          <p:cNvSpPr txBox="1"/>
          <p:nvPr/>
        </p:nvSpPr>
        <p:spPr>
          <a:xfrm>
            <a:off x="6094559" y="1926127"/>
            <a:ext cx="1046598" cy="307777"/>
          </a:xfrm>
          <a:prstGeom prst="rect">
            <a:avLst/>
          </a:prstGeom>
          <a:noFill/>
        </p:spPr>
        <p:txBody>
          <a:bodyPr wrap="square" rtlCol="0">
            <a:spAutoFit/>
          </a:bodyPr>
          <a:lstStyle/>
          <a:p>
            <a:r>
              <a:rPr lang="en-US" dirty="0" smtClean="0"/>
              <a:t>04/15/21</a:t>
            </a:r>
            <a:endParaRPr lang="en-US" dirty="0"/>
          </a:p>
        </p:txBody>
      </p:sp>
      <p:cxnSp>
        <p:nvCxnSpPr>
          <p:cNvPr id="27" name="Straight Connector 26"/>
          <p:cNvCxnSpPr/>
          <p:nvPr/>
        </p:nvCxnSpPr>
        <p:spPr>
          <a:xfrm>
            <a:off x="6405643" y="1618106"/>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p:cNvSpPr txBox="1"/>
          <p:nvPr/>
        </p:nvSpPr>
        <p:spPr>
          <a:xfrm>
            <a:off x="5993370" y="3206228"/>
            <a:ext cx="1046598" cy="523220"/>
          </a:xfrm>
          <a:prstGeom prst="rect">
            <a:avLst/>
          </a:prstGeom>
          <a:noFill/>
        </p:spPr>
        <p:txBody>
          <a:bodyPr wrap="square" rtlCol="0">
            <a:spAutoFit/>
          </a:bodyPr>
          <a:lstStyle/>
          <a:p>
            <a:pPr algn="ctr"/>
            <a:r>
              <a:rPr lang="en-US" b="1" dirty="0" smtClean="0"/>
              <a:t>Earns HSEC</a:t>
            </a:r>
            <a:endParaRPr lang="en-US" b="1" dirty="0"/>
          </a:p>
        </p:txBody>
      </p:sp>
      <p:cxnSp>
        <p:nvCxnSpPr>
          <p:cNvPr id="29" name="Straight Connector 28"/>
          <p:cNvCxnSpPr/>
          <p:nvPr/>
        </p:nvCxnSpPr>
        <p:spPr>
          <a:xfrm>
            <a:off x="7765051" y="1639763"/>
            <a:ext cx="0" cy="155082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TextBox 29"/>
          <p:cNvSpPr txBox="1"/>
          <p:nvPr/>
        </p:nvSpPr>
        <p:spPr>
          <a:xfrm>
            <a:off x="6058171" y="1205773"/>
            <a:ext cx="694944" cy="307777"/>
          </a:xfrm>
          <a:prstGeom prst="rect">
            <a:avLst/>
          </a:prstGeom>
          <a:noFill/>
        </p:spPr>
        <p:txBody>
          <a:bodyPr wrap="square" rtlCol="0">
            <a:spAutoFit/>
          </a:bodyPr>
          <a:lstStyle/>
          <a:p>
            <a:r>
              <a:rPr lang="en-US" b="1" dirty="0" smtClean="0"/>
              <a:t>GAIN</a:t>
            </a:r>
            <a:endParaRPr lang="en-US" b="1" dirty="0"/>
          </a:p>
        </p:txBody>
      </p:sp>
      <p:sp>
        <p:nvSpPr>
          <p:cNvPr id="31" name="TextBox 30"/>
          <p:cNvSpPr txBox="1"/>
          <p:nvPr/>
        </p:nvSpPr>
        <p:spPr>
          <a:xfrm>
            <a:off x="7141157" y="3200005"/>
            <a:ext cx="1454487" cy="523220"/>
          </a:xfrm>
          <a:prstGeom prst="rect">
            <a:avLst/>
          </a:prstGeom>
          <a:noFill/>
        </p:spPr>
        <p:txBody>
          <a:bodyPr wrap="square" rtlCol="0">
            <a:spAutoFit/>
          </a:bodyPr>
          <a:lstStyle/>
          <a:p>
            <a:pPr algn="ctr"/>
            <a:r>
              <a:rPr lang="en-US" b="1" dirty="0" smtClean="0"/>
              <a:t>Enters Postsecondary</a:t>
            </a:r>
            <a:endParaRPr lang="en-US" b="1" dirty="0"/>
          </a:p>
        </p:txBody>
      </p:sp>
      <p:sp>
        <p:nvSpPr>
          <p:cNvPr id="32" name="TextBox 31"/>
          <p:cNvSpPr txBox="1"/>
          <p:nvPr/>
        </p:nvSpPr>
        <p:spPr>
          <a:xfrm>
            <a:off x="7417579" y="1194840"/>
            <a:ext cx="694944" cy="307777"/>
          </a:xfrm>
          <a:prstGeom prst="rect">
            <a:avLst/>
          </a:prstGeom>
          <a:noFill/>
        </p:spPr>
        <p:txBody>
          <a:bodyPr wrap="square" rtlCol="0">
            <a:spAutoFit/>
          </a:bodyPr>
          <a:lstStyle/>
          <a:p>
            <a:r>
              <a:rPr lang="en-US" b="1" dirty="0" smtClean="0"/>
              <a:t>GAIN</a:t>
            </a:r>
            <a:endParaRPr lang="en-US" b="1" dirty="0"/>
          </a:p>
        </p:txBody>
      </p:sp>
      <p:sp>
        <p:nvSpPr>
          <p:cNvPr id="33" name="Left Bracket 32"/>
          <p:cNvSpPr/>
          <p:nvPr/>
        </p:nvSpPr>
        <p:spPr>
          <a:xfrm rot="16200000">
            <a:off x="2782811" y="2870979"/>
            <a:ext cx="424135" cy="2367689"/>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p:cNvSpPr txBox="1"/>
          <p:nvPr/>
        </p:nvSpPr>
        <p:spPr>
          <a:xfrm>
            <a:off x="1843044" y="3917327"/>
            <a:ext cx="2289657" cy="307777"/>
          </a:xfrm>
          <a:prstGeom prst="rect">
            <a:avLst/>
          </a:prstGeom>
          <a:noFill/>
        </p:spPr>
        <p:txBody>
          <a:bodyPr wrap="square" rtlCol="0">
            <a:spAutoFit/>
          </a:bodyPr>
          <a:lstStyle/>
          <a:p>
            <a:r>
              <a:rPr lang="en-US" dirty="0" smtClean="0"/>
              <a:t>ONE </a:t>
            </a:r>
            <a:r>
              <a:rPr lang="en-US" dirty="0" err="1" smtClean="0"/>
              <a:t>PoP</a:t>
            </a:r>
            <a:r>
              <a:rPr lang="en-US" dirty="0" smtClean="0"/>
              <a:t>/1 GAIN=1 MSG</a:t>
            </a:r>
            <a:endParaRPr lang="en-US" dirty="0"/>
          </a:p>
        </p:txBody>
      </p:sp>
      <p:sp>
        <p:nvSpPr>
          <p:cNvPr id="34" name="Left Bracket 33"/>
          <p:cNvSpPr/>
          <p:nvPr/>
        </p:nvSpPr>
        <p:spPr>
          <a:xfrm rot="16200000">
            <a:off x="6385685" y="2923639"/>
            <a:ext cx="424135" cy="2367689"/>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p:cNvSpPr txBox="1"/>
          <p:nvPr/>
        </p:nvSpPr>
        <p:spPr>
          <a:xfrm>
            <a:off x="5483014" y="3986784"/>
            <a:ext cx="2432032" cy="307777"/>
          </a:xfrm>
          <a:prstGeom prst="rect">
            <a:avLst/>
          </a:prstGeom>
          <a:noFill/>
        </p:spPr>
        <p:txBody>
          <a:bodyPr wrap="square" rtlCol="0">
            <a:spAutoFit/>
          </a:bodyPr>
          <a:lstStyle/>
          <a:p>
            <a:r>
              <a:rPr lang="en-US" dirty="0" smtClean="0"/>
              <a:t>ONE </a:t>
            </a:r>
            <a:r>
              <a:rPr lang="en-US" dirty="0" err="1" smtClean="0"/>
              <a:t>PoP</a:t>
            </a:r>
            <a:r>
              <a:rPr lang="en-US" dirty="0" smtClean="0"/>
              <a:t>/2 GAINS=1 MSG</a:t>
            </a:r>
            <a:endParaRPr lang="en-US" dirty="0"/>
          </a:p>
        </p:txBody>
      </p:sp>
      <p:sp>
        <p:nvSpPr>
          <p:cNvPr id="13" name="Rectangle 12"/>
          <p:cNvSpPr/>
          <p:nvPr/>
        </p:nvSpPr>
        <p:spPr>
          <a:xfrm>
            <a:off x="1266629" y="4284705"/>
            <a:ext cx="3243853" cy="400110"/>
          </a:xfrm>
          <a:prstGeom prst="rect">
            <a:avLst/>
          </a:prstGeom>
          <a:noFill/>
        </p:spPr>
        <p:txBody>
          <a:bodyPr wrap="square" lIns="91440" tIns="45720" rIns="91440" bIns="45720">
            <a:spAutoFit/>
          </a:bodyPr>
          <a:lstStyle/>
          <a:p>
            <a:pPr algn="ctr"/>
            <a:r>
              <a:rPr lang="en-US" sz="2000" b="0" cap="none" spc="0" dirty="0" err="1" smtClean="0">
                <a:ln w="0"/>
                <a:solidFill>
                  <a:schemeClr val="tx1"/>
                </a:solidFill>
                <a:effectLst>
                  <a:outerShdw blurRad="38100" dist="19050" dir="2700000" algn="tl" rotWithShape="0">
                    <a:schemeClr val="dk1">
                      <a:alpha val="40000"/>
                    </a:schemeClr>
                  </a:outerShdw>
                </a:effectLst>
              </a:rPr>
              <a:t>PoP</a:t>
            </a:r>
            <a:r>
              <a:rPr lang="en-US" sz="2000" b="0" cap="none" spc="0" dirty="0" smtClean="0">
                <a:ln w="0"/>
                <a:solidFill>
                  <a:schemeClr val="tx1"/>
                </a:solidFill>
                <a:effectLst>
                  <a:outerShdw blurRad="38100" dist="19050" dir="2700000" algn="tl" rotWithShape="0">
                    <a:schemeClr val="dk1">
                      <a:alpha val="40000"/>
                    </a:schemeClr>
                  </a:outerShdw>
                </a:effectLst>
              </a:rPr>
              <a:t> #1= 1 MSG</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4447309" y="4071215"/>
            <a:ext cx="514885" cy="769441"/>
          </a:xfrm>
          <a:prstGeom prst="rect">
            <a:avLst/>
          </a:prstGeom>
          <a:noFill/>
        </p:spPr>
        <p:txBody>
          <a:bodyPr wrap="none" lIns="91440" tIns="45720" rIns="91440" bIns="45720">
            <a:spAutoFit/>
          </a:bodyPr>
          <a:lstStyle/>
          <a:p>
            <a:pPr algn="ctr"/>
            <a:r>
              <a:rPr lang="en-US" sz="4400" b="0" cap="none" spc="0" dirty="0" smtClean="0">
                <a:ln w="0"/>
                <a:solidFill>
                  <a:schemeClr val="tx1"/>
                </a:solidFill>
                <a:effectLst>
                  <a:outerShdw blurRad="38100" dist="19050" dir="2700000" algn="tl" rotWithShape="0">
                    <a:schemeClr val="dk1">
                      <a:alpha val="40000"/>
                    </a:schemeClr>
                  </a:outerShdw>
                </a:effectLst>
              </a:rPr>
              <a:t>+</a:t>
            </a:r>
            <a:endParaRPr lang="en-US" sz="4400" b="0"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p:cNvSpPr/>
          <p:nvPr/>
        </p:nvSpPr>
        <p:spPr>
          <a:xfrm>
            <a:off x="4820941" y="4337359"/>
            <a:ext cx="3225779" cy="400110"/>
          </a:xfrm>
          <a:prstGeom prst="rect">
            <a:avLst/>
          </a:prstGeom>
          <a:noFill/>
        </p:spPr>
        <p:txBody>
          <a:bodyPr wrap="square" lIns="91440" tIns="45720" rIns="91440" bIns="45720">
            <a:spAutoFit/>
          </a:bodyPr>
          <a:lstStyle/>
          <a:p>
            <a:pPr algn="ctr"/>
            <a:r>
              <a:rPr lang="en-US" sz="2000" b="0" cap="none" spc="0" dirty="0" err="1" smtClean="0">
                <a:ln w="0"/>
                <a:solidFill>
                  <a:schemeClr val="tx1"/>
                </a:solidFill>
                <a:effectLst>
                  <a:outerShdw blurRad="38100" dist="19050" dir="2700000" algn="tl" rotWithShape="0">
                    <a:schemeClr val="dk1">
                      <a:alpha val="40000"/>
                    </a:schemeClr>
                  </a:outerShdw>
                </a:effectLst>
              </a:rPr>
              <a:t>PoP</a:t>
            </a:r>
            <a:r>
              <a:rPr lang="en-US" sz="2000" b="0" cap="none" spc="0" dirty="0" smtClean="0">
                <a:ln w="0"/>
                <a:solidFill>
                  <a:schemeClr val="tx1"/>
                </a:solidFill>
                <a:effectLst>
                  <a:outerShdw blurRad="38100" dist="19050" dir="2700000" algn="tl" rotWithShape="0">
                    <a:schemeClr val="dk1">
                      <a:alpha val="40000"/>
                    </a:schemeClr>
                  </a:outerShdw>
                </a:effectLst>
              </a:rPr>
              <a:t> #2= 1 MSG</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p:cNvSpPr/>
          <p:nvPr/>
        </p:nvSpPr>
        <p:spPr>
          <a:xfrm>
            <a:off x="7396733" y="4214248"/>
            <a:ext cx="453970" cy="646331"/>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p:cNvSpPr/>
          <p:nvPr/>
        </p:nvSpPr>
        <p:spPr>
          <a:xfrm>
            <a:off x="7850703" y="4266891"/>
            <a:ext cx="1301959" cy="523220"/>
          </a:xfrm>
          <a:prstGeom prst="rect">
            <a:avLst/>
          </a:prstGeom>
          <a:noFill/>
        </p:spPr>
        <p:txBody>
          <a:bodyPr wrap="none" lIns="91440" tIns="45720" rIns="91440" bIns="45720">
            <a:spAutoFit/>
          </a:bodyPr>
          <a:lstStyle/>
          <a:p>
            <a:pPr algn="ctr"/>
            <a:r>
              <a:rPr lang="en-US" sz="2800" b="0" cap="none" spc="0" dirty="0" smtClean="0">
                <a:ln w="0"/>
                <a:solidFill>
                  <a:srgbClr val="FF0000"/>
                </a:solidFill>
                <a:effectLst>
                  <a:outerShdw blurRad="38100" dist="19050" dir="2700000" algn="tl" rotWithShape="0">
                    <a:schemeClr val="dk1">
                      <a:alpha val="40000"/>
                    </a:schemeClr>
                  </a:outerShdw>
                </a:effectLst>
              </a:rPr>
              <a:t>2 MSG</a:t>
            </a:r>
            <a:endParaRPr lang="en-US" sz="28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4800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28" grpId="0"/>
      <p:bldP spid="30" grpId="0"/>
      <p:bldP spid="31" grpId="0"/>
      <p:bldP spid="32" grpId="0"/>
      <p:bldP spid="33" grpId="0" animBg="1"/>
      <p:bldP spid="7" grpId="0"/>
      <p:bldP spid="34" grpId="0" animBg="1"/>
      <p:bldP spid="9" grpId="0"/>
      <p:bldP spid="13" grpId="0"/>
      <p:bldP spid="15" grpId="0"/>
      <p:bldP spid="35" grpId="0"/>
      <p:bldP spid="16"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58528709"/>
              </p:ext>
            </p:extLst>
          </p:nvPr>
        </p:nvGraphicFramePr>
        <p:xfrm>
          <a:off x="0" y="51206"/>
          <a:ext cx="9144000" cy="4813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57753" y="2913875"/>
            <a:ext cx="806040" cy="505029"/>
          </a:xfrm>
          <a:prstGeom prst="rect">
            <a:avLst/>
          </a:prstGeom>
        </p:spPr>
      </p:pic>
    </p:spTree>
    <p:extLst>
      <p:ext uri="{BB962C8B-B14F-4D97-AF65-F5344CB8AC3E}">
        <p14:creationId xmlns:p14="http://schemas.microsoft.com/office/powerpoint/2010/main" val="205619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19270500"/>
              </p:ext>
            </p:extLst>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880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967" y="62368"/>
            <a:ext cx="8485631" cy="1077218"/>
          </a:xfrm>
          <a:prstGeom prst="rect">
            <a:avLst/>
          </a:prstGeom>
        </p:spPr>
        <p:txBody>
          <a:bodyPr wrap="square">
            <a:spAutoFit/>
          </a:bodyPr>
          <a:lstStyle/>
          <a:p>
            <a:pPr algn="ctr"/>
            <a:r>
              <a:rPr lang="en-US" sz="3200" b="1" dirty="0" smtClean="0"/>
              <a:t>MSG: Secondary Diploma/ Equivalent HSEC</a:t>
            </a:r>
            <a:endParaRPr lang="en-US" sz="3200" b="1" dirty="0"/>
          </a:p>
        </p:txBody>
      </p:sp>
      <p:pic>
        <p:nvPicPr>
          <p:cNvPr id="7" name="Picture 6"/>
          <p:cNvPicPr>
            <a:picLocks noChangeAspect="1"/>
          </p:cNvPicPr>
          <p:nvPr/>
        </p:nvPicPr>
        <p:blipFill>
          <a:blip r:embed="rId3"/>
          <a:stretch>
            <a:fillRect/>
          </a:stretch>
        </p:blipFill>
        <p:spPr>
          <a:xfrm>
            <a:off x="1834659" y="2416288"/>
            <a:ext cx="5474682" cy="310923"/>
          </a:xfrm>
          <a:prstGeom prst="rect">
            <a:avLst/>
          </a:prstGeom>
        </p:spPr>
      </p:pic>
      <p:sp>
        <p:nvSpPr>
          <p:cNvPr id="3" name="TextBox 2"/>
          <p:cNvSpPr txBox="1"/>
          <p:nvPr/>
        </p:nvSpPr>
        <p:spPr>
          <a:xfrm>
            <a:off x="1393546" y="2173938"/>
            <a:ext cx="1214323" cy="307777"/>
          </a:xfrm>
          <a:prstGeom prst="rect">
            <a:avLst/>
          </a:prstGeom>
          <a:noFill/>
        </p:spPr>
        <p:txBody>
          <a:bodyPr wrap="square" rtlCol="0">
            <a:spAutoFit/>
          </a:bodyPr>
          <a:lstStyle/>
          <a:p>
            <a:r>
              <a:rPr lang="en-US" dirty="0" smtClean="0"/>
              <a:t>08/15/2020</a:t>
            </a:r>
            <a:endParaRPr lang="en-US" dirty="0"/>
          </a:p>
        </p:txBody>
      </p:sp>
      <p:sp>
        <p:nvSpPr>
          <p:cNvPr id="4" name="TextBox 3"/>
          <p:cNvSpPr txBox="1"/>
          <p:nvPr/>
        </p:nvSpPr>
        <p:spPr>
          <a:xfrm>
            <a:off x="1550823" y="2904135"/>
            <a:ext cx="899770" cy="523220"/>
          </a:xfrm>
          <a:prstGeom prst="rect">
            <a:avLst/>
          </a:prstGeom>
          <a:noFill/>
        </p:spPr>
        <p:txBody>
          <a:bodyPr wrap="square" rtlCol="0">
            <a:spAutoFit/>
          </a:bodyPr>
          <a:lstStyle/>
          <a:p>
            <a:r>
              <a:rPr lang="en-US" dirty="0" smtClean="0"/>
              <a:t>Pretests NRS 4</a:t>
            </a:r>
            <a:endParaRPr lang="en-US" dirty="0"/>
          </a:p>
        </p:txBody>
      </p:sp>
      <p:sp>
        <p:nvSpPr>
          <p:cNvPr id="8" name="TextBox 7"/>
          <p:cNvSpPr txBox="1"/>
          <p:nvPr/>
        </p:nvSpPr>
        <p:spPr>
          <a:xfrm>
            <a:off x="3127249" y="2108511"/>
            <a:ext cx="1078991" cy="307777"/>
          </a:xfrm>
          <a:prstGeom prst="rect">
            <a:avLst/>
          </a:prstGeom>
          <a:noFill/>
        </p:spPr>
        <p:txBody>
          <a:bodyPr wrap="square" rtlCol="0">
            <a:spAutoFit/>
          </a:bodyPr>
          <a:lstStyle/>
          <a:p>
            <a:r>
              <a:rPr lang="en-US" dirty="0" smtClean="0"/>
              <a:t>09/15/2020</a:t>
            </a:r>
            <a:endParaRPr lang="en-US" dirty="0"/>
          </a:p>
        </p:txBody>
      </p:sp>
      <p:cxnSp>
        <p:nvCxnSpPr>
          <p:cNvPr id="10" name="Straight Connector 9"/>
          <p:cNvCxnSpPr/>
          <p:nvPr/>
        </p:nvCxnSpPr>
        <p:spPr>
          <a:xfrm flipH="1">
            <a:off x="3666744" y="1448410"/>
            <a:ext cx="27432" cy="1616659"/>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216859" y="3066959"/>
            <a:ext cx="1069848" cy="738664"/>
          </a:xfrm>
          <a:prstGeom prst="rect">
            <a:avLst/>
          </a:prstGeom>
          <a:noFill/>
        </p:spPr>
        <p:txBody>
          <a:bodyPr wrap="square" rtlCol="0">
            <a:spAutoFit/>
          </a:bodyPr>
          <a:lstStyle/>
          <a:p>
            <a:r>
              <a:rPr lang="en-US" dirty="0" smtClean="0"/>
              <a:t>Exits after a post test at NRS 5</a:t>
            </a:r>
            <a:endParaRPr lang="en-US" dirty="0"/>
          </a:p>
        </p:txBody>
      </p:sp>
      <p:cxnSp>
        <p:nvCxnSpPr>
          <p:cNvPr id="13" name="Straight Connector 12"/>
          <p:cNvCxnSpPr/>
          <p:nvPr/>
        </p:nvCxnSpPr>
        <p:spPr>
          <a:xfrm flipH="1">
            <a:off x="6247790" y="1448410"/>
            <a:ext cx="27432" cy="1616659"/>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5708294" y="2064858"/>
            <a:ext cx="1078991" cy="307777"/>
          </a:xfrm>
          <a:prstGeom prst="rect">
            <a:avLst/>
          </a:prstGeom>
          <a:noFill/>
        </p:spPr>
        <p:txBody>
          <a:bodyPr wrap="square" rtlCol="0">
            <a:spAutoFit/>
          </a:bodyPr>
          <a:lstStyle/>
          <a:p>
            <a:r>
              <a:rPr lang="en-US" dirty="0" smtClean="0"/>
              <a:t>03/05/2021</a:t>
            </a:r>
            <a:endParaRPr lang="en-US" dirty="0"/>
          </a:p>
        </p:txBody>
      </p:sp>
      <p:sp>
        <p:nvSpPr>
          <p:cNvPr id="15" name="TextBox 14"/>
          <p:cNvSpPr txBox="1"/>
          <p:nvPr/>
        </p:nvSpPr>
        <p:spPr>
          <a:xfrm>
            <a:off x="5740298" y="3108722"/>
            <a:ext cx="1069848" cy="523220"/>
          </a:xfrm>
          <a:prstGeom prst="rect">
            <a:avLst/>
          </a:prstGeom>
          <a:noFill/>
        </p:spPr>
        <p:txBody>
          <a:bodyPr wrap="square" rtlCol="0">
            <a:spAutoFit/>
          </a:bodyPr>
          <a:lstStyle/>
          <a:p>
            <a:r>
              <a:rPr lang="en-US" dirty="0" smtClean="0"/>
              <a:t>Earns HSEC</a:t>
            </a:r>
            <a:endParaRPr lang="en-US" dirty="0"/>
          </a:p>
        </p:txBody>
      </p:sp>
      <p:sp>
        <p:nvSpPr>
          <p:cNvPr id="16" name="Rectangle 15"/>
          <p:cNvSpPr/>
          <p:nvPr/>
        </p:nvSpPr>
        <p:spPr>
          <a:xfrm>
            <a:off x="133899" y="3805623"/>
            <a:ext cx="979755" cy="1200329"/>
          </a:xfrm>
          <a:prstGeom prst="rect">
            <a:avLst/>
          </a:prstGeom>
        </p:spPr>
        <p:txBody>
          <a:bodyPr wrap="none">
            <a:spAutoFit/>
          </a:bodyPr>
          <a:lstStyle/>
          <a:p>
            <a:r>
              <a:rPr lang="en-US" sz="3600" dirty="0"/>
              <a:t>T4, </a:t>
            </a:r>
            <a:endParaRPr lang="en-US" sz="3600" dirty="0" smtClean="0"/>
          </a:p>
          <a:p>
            <a:r>
              <a:rPr lang="en-US" sz="3600" dirty="0" smtClean="0"/>
              <a:t>T11</a:t>
            </a:r>
            <a:endParaRPr lang="en-US" sz="3600" dirty="0"/>
          </a:p>
        </p:txBody>
      </p:sp>
      <p:sp>
        <p:nvSpPr>
          <p:cNvPr id="17" name="TextBox 16"/>
          <p:cNvSpPr txBox="1"/>
          <p:nvPr/>
        </p:nvSpPr>
        <p:spPr>
          <a:xfrm>
            <a:off x="5991115" y="1139586"/>
            <a:ext cx="694944" cy="307777"/>
          </a:xfrm>
          <a:prstGeom prst="rect">
            <a:avLst/>
          </a:prstGeom>
          <a:noFill/>
        </p:spPr>
        <p:txBody>
          <a:bodyPr wrap="square" rtlCol="0">
            <a:spAutoFit/>
          </a:bodyPr>
          <a:lstStyle/>
          <a:p>
            <a:r>
              <a:rPr lang="en-US" b="1" dirty="0" smtClean="0"/>
              <a:t>GAIN</a:t>
            </a:r>
            <a:endParaRPr lang="en-US" b="1" dirty="0"/>
          </a:p>
        </p:txBody>
      </p:sp>
      <p:sp>
        <p:nvSpPr>
          <p:cNvPr id="18" name="TextBox 17"/>
          <p:cNvSpPr txBox="1"/>
          <p:nvPr/>
        </p:nvSpPr>
        <p:spPr>
          <a:xfrm>
            <a:off x="3404311" y="1066899"/>
            <a:ext cx="694944" cy="307777"/>
          </a:xfrm>
          <a:prstGeom prst="rect">
            <a:avLst/>
          </a:prstGeom>
          <a:noFill/>
        </p:spPr>
        <p:txBody>
          <a:bodyPr wrap="square" rtlCol="0">
            <a:spAutoFit/>
          </a:bodyPr>
          <a:lstStyle/>
          <a:p>
            <a:r>
              <a:rPr lang="en-US" b="1" dirty="0" smtClean="0"/>
              <a:t>GAIN</a:t>
            </a:r>
            <a:endParaRPr lang="en-US" b="1" dirty="0"/>
          </a:p>
        </p:txBody>
      </p:sp>
    </p:spTree>
    <p:extLst>
      <p:ext uri="{BB962C8B-B14F-4D97-AF65-F5344CB8AC3E}">
        <p14:creationId xmlns:p14="http://schemas.microsoft.com/office/powerpoint/2010/main" val="107751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8437"/>
            <a:ext cx="9144000" cy="5143500"/>
          </a:xfrm>
          <a:prstGeom prst="rect">
            <a:avLst/>
          </a:prstGeom>
        </p:spPr>
      </p:pic>
      <p:sp>
        <p:nvSpPr>
          <p:cNvPr id="7" name="Rectangle 6"/>
          <p:cNvSpPr/>
          <p:nvPr/>
        </p:nvSpPr>
        <p:spPr>
          <a:xfrm>
            <a:off x="2721023" y="553036"/>
            <a:ext cx="3701954" cy="1754326"/>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MODULE</a:t>
            </a:r>
            <a:endPar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FOUR</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1071749" y="2971859"/>
            <a:ext cx="2244524" cy="954107"/>
          </a:xfrm>
          <a:prstGeom prst="rect">
            <a:avLst/>
          </a:prstGeom>
          <a:noFill/>
          <a:scene3d>
            <a:camera prst="isometricOffAxis1Right"/>
            <a:lightRig rig="threePt" dir="t"/>
          </a:scene3d>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Measuring </a:t>
            </a:r>
          </a:p>
          <a:p>
            <a:pPr algn="ctr"/>
            <a:r>
              <a:rPr lang="en-US" sz="2800" b="0" cap="none" spc="0" dirty="0" smtClean="0">
                <a:ln w="0"/>
                <a:solidFill>
                  <a:schemeClr val="tx1"/>
                </a:solidFill>
                <a:effectLst>
                  <a:outerShdw blurRad="38100" dist="19050" dir="2700000" algn="tl" rotWithShape="0">
                    <a:schemeClr val="dk1">
                      <a:alpha val="40000"/>
                    </a:schemeClr>
                  </a:outerShdw>
                </a:effectLst>
              </a:rPr>
              <a:t>Performance</a:t>
            </a:r>
          </a:p>
        </p:txBody>
      </p:sp>
      <p:sp>
        <p:nvSpPr>
          <p:cNvPr id="10" name="Rectangle 9"/>
          <p:cNvSpPr/>
          <p:nvPr/>
        </p:nvSpPr>
        <p:spPr>
          <a:xfrm>
            <a:off x="4960069" y="2571750"/>
            <a:ext cx="3262432" cy="1754326"/>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For</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 Compliance to</a:t>
            </a:r>
          </a:p>
          <a:p>
            <a:pPr algn="ctr"/>
            <a:r>
              <a:rPr lang="en-US" sz="3600" dirty="0" smtClean="0">
                <a:ln w="0"/>
                <a:solidFill>
                  <a:schemeClr val="tx1"/>
                </a:solidFill>
                <a:effectLst>
                  <a:outerShdw blurRad="38100" dist="19050" dir="2700000" algn="tl" rotWithShape="0">
                    <a:schemeClr val="dk1">
                      <a:alpha val="40000"/>
                    </a:schemeClr>
                  </a:outerShdw>
                </a:effectLst>
              </a:rPr>
              <a:t>WIOA</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9994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967" y="62368"/>
            <a:ext cx="8485631" cy="1077218"/>
          </a:xfrm>
          <a:prstGeom prst="rect">
            <a:avLst/>
          </a:prstGeom>
        </p:spPr>
        <p:txBody>
          <a:bodyPr wrap="square">
            <a:spAutoFit/>
          </a:bodyPr>
          <a:lstStyle/>
          <a:p>
            <a:pPr algn="ctr"/>
            <a:r>
              <a:rPr lang="en-US" sz="3200" b="1" dirty="0" smtClean="0"/>
              <a:t>MSG: Secondary Diploma/ Equivalent HSEC</a:t>
            </a:r>
            <a:endParaRPr lang="en-US" sz="3200" b="1" dirty="0"/>
          </a:p>
        </p:txBody>
      </p:sp>
      <p:pic>
        <p:nvPicPr>
          <p:cNvPr id="7" name="Picture 6"/>
          <p:cNvPicPr>
            <a:picLocks noChangeAspect="1"/>
          </p:cNvPicPr>
          <p:nvPr/>
        </p:nvPicPr>
        <p:blipFill>
          <a:blip r:embed="rId3"/>
          <a:stretch>
            <a:fillRect/>
          </a:stretch>
        </p:blipFill>
        <p:spPr>
          <a:xfrm>
            <a:off x="1834659" y="2416288"/>
            <a:ext cx="5474682" cy="310923"/>
          </a:xfrm>
          <a:prstGeom prst="rect">
            <a:avLst/>
          </a:prstGeom>
        </p:spPr>
      </p:pic>
      <p:sp>
        <p:nvSpPr>
          <p:cNvPr id="3" name="TextBox 2"/>
          <p:cNvSpPr txBox="1"/>
          <p:nvPr/>
        </p:nvSpPr>
        <p:spPr>
          <a:xfrm>
            <a:off x="1393546" y="2173938"/>
            <a:ext cx="1214323" cy="307777"/>
          </a:xfrm>
          <a:prstGeom prst="rect">
            <a:avLst/>
          </a:prstGeom>
          <a:noFill/>
        </p:spPr>
        <p:txBody>
          <a:bodyPr wrap="square" rtlCol="0">
            <a:spAutoFit/>
          </a:bodyPr>
          <a:lstStyle/>
          <a:p>
            <a:r>
              <a:rPr lang="en-US" dirty="0" smtClean="0"/>
              <a:t>08/15/2020</a:t>
            </a:r>
            <a:endParaRPr lang="en-US" dirty="0"/>
          </a:p>
        </p:txBody>
      </p:sp>
      <p:sp>
        <p:nvSpPr>
          <p:cNvPr id="4" name="TextBox 3"/>
          <p:cNvSpPr txBox="1"/>
          <p:nvPr/>
        </p:nvSpPr>
        <p:spPr>
          <a:xfrm>
            <a:off x="1550823" y="2904135"/>
            <a:ext cx="899770" cy="523220"/>
          </a:xfrm>
          <a:prstGeom prst="rect">
            <a:avLst/>
          </a:prstGeom>
          <a:noFill/>
        </p:spPr>
        <p:txBody>
          <a:bodyPr wrap="square" rtlCol="0">
            <a:spAutoFit/>
          </a:bodyPr>
          <a:lstStyle/>
          <a:p>
            <a:r>
              <a:rPr lang="en-US" dirty="0" smtClean="0"/>
              <a:t>Pretests NRS 4</a:t>
            </a:r>
            <a:endParaRPr lang="en-US" dirty="0"/>
          </a:p>
        </p:txBody>
      </p:sp>
      <p:sp>
        <p:nvSpPr>
          <p:cNvPr id="8" name="TextBox 7"/>
          <p:cNvSpPr txBox="1"/>
          <p:nvPr/>
        </p:nvSpPr>
        <p:spPr>
          <a:xfrm>
            <a:off x="3127249" y="2108511"/>
            <a:ext cx="1078991" cy="307777"/>
          </a:xfrm>
          <a:prstGeom prst="rect">
            <a:avLst/>
          </a:prstGeom>
          <a:noFill/>
        </p:spPr>
        <p:txBody>
          <a:bodyPr wrap="square" rtlCol="0">
            <a:spAutoFit/>
          </a:bodyPr>
          <a:lstStyle/>
          <a:p>
            <a:r>
              <a:rPr lang="en-US" dirty="0" smtClean="0"/>
              <a:t>09/15/2020</a:t>
            </a:r>
            <a:endParaRPr lang="en-US" dirty="0"/>
          </a:p>
        </p:txBody>
      </p:sp>
      <p:cxnSp>
        <p:nvCxnSpPr>
          <p:cNvPr id="10" name="Straight Connector 9"/>
          <p:cNvCxnSpPr/>
          <p:nvPr/>
        </p:nvCxnSpPr>
        <p:spPr>
          <a:xfrm flipH="1">
            <a:off x="3666744" y="1448410"/>
            <a:ext cx="27432" cy="1616659"/>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5708294" y="3077870"/>
            <a:ext cx="1338680" cy="738664"/>
          </a:xfrm>
          <a:prstGeom prst="rect">
            <a:avLst/>
          </a:prstGeom>
          <a:noFill/>
        </p:spPr>
        <p:txBody>
          <a:bodyPr wrap="square" rtlCol="0">
            <a:spAutoFit/>
          </a:bodyPr>
          <a:lstStyle/>
          <a:p>
            <a:r>
              <a:rPr lang="en-US" dirty="0" smtClean="0"/>
              <a:t>Post tests at NRS 5 and is exited</a:t>
            </a:r>
            <a:endParaRPr lang="en-US" dirty="0"/>
          </a:p>
        </p:txBody>
      </p:sp>
      <p:cxnSp>
        <p:nvCxnSpPr>
          <p:cNvPr id="13" name="Straight Connector 12"/>
          <p:cNvCxnSpPr/>
          <p:nvPr/>
        </p:nvCxnSpPr>
        <p:spPr>
          <a:xfrm flipH="1">
            <a:off x="6247790" y="1448410"/>
            <a:ext cx="27432" cy="1616659"/>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5708294" y="2064858"/>
            <a:ext cx="1078991" cy="307777"/>
          </a:xfrm>
          <a:prstGeom prst="rect">
            <a:avLst/>
          </a:prstGeom>
          <a:noFill/>
        </p:spPr>
        <p:txBody>
          <a:bodyPr wrap="square" rtlCol="0">
            <a:spAutoFit/>
          </a:bodyPr>
          <a:lstStyle/>
          <a:p>
            <a:r>
              <a:rPr lang="en-US" dirty="0" smtClean="0"/>
              <a:t>10/05/2021</a:t>
            </a:r>
            <a:endParaRPr lang="en-US" dirty="0"/>
          </a:p>
        </p:txBody>
      </p:sp>
      <p:sp>
        <p:nvSpPr>
          <p:cNvPr id="15" name="TextBox 14"/>
          <p:cNvSpPr txBox="1"/>
          <p:nvPr/>
        </p:nvSpPr>
        <p:spPr>
          <a:xfrm>
            <a:off x="3362858" y="3068836"/>
            <a:ext cx="1069848" cy="523220"/>
          </a:xfrm>
          <a:prstGeom prst="rect">
            <a:avLst/>
          </a:prstGeom>
          <a:noFill/>
        </p:spPr>
        <p:txBody>
          <a:bodyPr wrap="square" rtlCol="0">
            <a:spAutoFit/>
          </a:bodyPr>
          <a:lstStyle/>
          <a:p>
            <a:r>
              <a:rPr lang="en-US" dirty="0" smtClean="0"/>
              <a:t>Earns HSEC</a:t>
            </a:r>
            <a:endParaRPr lang="en-US" dirty="0"/>
          </a:p>
        </p:txBody>
      </p:sp>
      <p:sp>
        <p:nvSpPr>
          <p:cNvPr id="17" name="TextBox 16"/>
          <p:cNvSpPr txBox="1"/>
          <p:nvPr/>
        </p:nvSpPr>
        <p:spPr>
          <a:xfrm>
            <a:off x="3404311" y="1066899"/>
            <a:ext cx="694944" cy="307777"/>
          </a:xfrm>
          <a:prstGeom prst="rect">
            <a:avLst/>
          </a:prstGeom>
          <a:noFill/>
        </p:spPr>
        <p:txBody>
          <a:bodyPr wrap="square" rtlCol="0">
            <a:spAutoFit/>
          </a:bodyPr>
          <a:lstStyle/>
          <a:p>
            <a:r>
              <a:rPr lang="en-US" b="1" dirty="0" smtClean="0"/>
              <a:t>GAIN</a:t>
            </a:r>
            <a:endParaRPr lang="en-US" b="1" dirty="0"/>
          </a:p>
        </p:txBody>
      </p:sp>
      <p:sp>
        <p:nvSpPr>
          <p:cNvPr id="18" name="TextBox 17"/>
          <p:cNvSpPr txBox="1"/>
          <p:nvPr/>
        </p:nvSpPr>
        <p:spPr>
          <a:xfrm>
            <a:off x="5927750" y="1029350"/>
            <a:ext cx="694944" cy="307777"/>
          </a:xfrm>
          <a:prstGeom prst="rect">
            <a:avLst/>
          </a:prstGeom>
          <a:noFill/>
        </p:spPr>
        <p:txBody>
          <a:bodyPr wrap="square" rtlCol="0">
            <a:spAutoFit/>
          </a:bodyPr>
          <a:lstStyle/>
          <a:p>
            <a:r>
              <a:rPr lang="en-US" b="1" dirty="0" smtClean="0"/>
              <a:t>GAIN</a:t>
            </a:r>
            <a:endParaRPr lang="en-US" b="1" dirty="0"/>
          </a:p>
        </p:txBody>
      </p:sp>
    </p:spTree>
    <p:extLst>
      <p:ext uri="{BB962C8B-B14F-4D97-AF65-F5344CB8AC3E}">
        <p14:creationId xmlns:p14="http://schemas.microsoft.com/office/powerpoint/2010/main" val="71460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90726804"/>
              </p:ext>
            </p:extLst>
          </p:nvPr>
        </p:nvGraphicFramePr>
        <p:xfrm>
          <a:off x="960730" y="373076"/>
          <a:ext cx="6793382" cy="4311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423197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930490229"/>
              </p:ext>
            </p:extLst>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8258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888"/>
            <a:ext cx="9144000" cy="5149388"/>
          </a:xfrm>
          <a:prstGeom prst="rect">
            <a:avLst/>
          </a:prstGeom>
        </p:spPr>
      </p:pic>
    </p:spTree>
    <p:extLst>
      <p:ext uri="{BB962C8B-B14F-4D97-AF65-F5344CB8AC3E}">
        <p14:creationId xmlns:p14="http://schemas.microsoft.com/office/powerpoint/2010/main" val="2091414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5143501"/>
          </a:xfrm>
          <a:prstGeom prst="rect">
            <a:avLst/>
          </a:prstGeom>
        </p:spPr>
      </p:pic>
      <p:sp>
        <p:nvSpPr>
          <p:cNvPr id="2" name="Rectangle 1"/>
          <p:cNvSpPr/>
          <p:nvPr/>
        </p:nvSpPr>
        <p:spPr>
          <a:xfrm>
            <a:off x="416967" y="62368"/>
            <a:ext cx="8485631" cy="584775"/>
          </a:xfrm>
          <a:prstGeom prst="rect">
            <a:avLst/>
          </a:prstGeom>
        </p:spPr>
        <p:txBody>
          <a:bodyPr wrap="square">
            <a:spAutoFit/>
          </a:bodyPr>
          <a:lstStyle/>
          <a:p>
            <a:pPr algn="ctr"/>
            <a:r>
              <a:rPr lang="en-US" sz="3200" b="1" dirty="0" smtClean="0"/>
              <a:t>MSG: Progress Towards Milestones</a:t>
            </a:r>
            <a:endParaRPr lang="en-US" sz="3200" b="1" dirty="0"/>
          </a:p>
        </p:txBody>
      </p:sp>
      <p:sp>
        <p:nvSpPr>
          <p:cNvPr id="5" name="TextBox 4"/>
          <p:cNvSpPr txBox="1"/>
          <p:nvPr/>
        </p:nvSpPr>
        <p:spPr>
          <a:xfrm>
            <a:off x="91440" y="4740250"/>
            <a:ext cx="1287475" cy="307777"/>
          </a:xfrm>
          <a:prstGeom prst="rect">
            <a:avLst/>
          </a:prstGeom>
          <a:noFill/>
        </p:spPr>
        <p:txBody>
          <a:bodyPr wrap="square" rtlCol="0">
            <a:spAutoFit/>
          </a:bodyPr>
          <a:lstStyle/>
          <a:p>
            <a:r>
              <a:rPr lang="en-US" dirty="0" smtClean="0"/>
              <a:t>T 4, 4B, 4C</a:t>
            </a:r>
            <a:endParaRPr lang="en-US" dirty="0"/>
          </a:p>
        </p:txBody>
      </p:sp>
      <p:sp>
        <p:nvSpPr>
          <p:cNvPr id="4" name="TextBox 3"/>
          <p:cNvSpPr txBox="1"/>
          <p:nvPr/>
        </p:nvSpPr>
        <p:spPr>
          <a:xfrm>
            <a:off x="416967" y="1992853"/>
            <a:ext cx="1923897" cy="307777"/>
          </a:xfrm>
          <a:prstGeom prst="rect">
            <a:avLst/>
          </a:prstGeom>
          <a:noFill/>
        </p:spPr>
        <p:txBody>
          <a:bodyPr wrap="square" rtlCol="0">
            <a:spAutoFit/>
          </a:bodyPr>
          <a:lstStyle/>
          <a:p>
            <a:r>
              <a:rPr lang="en-US" b="1" dirty="0" smtClean="0"/>
              <a:t>Completing an OJT</a:t>
            </a:r>
            <a:endParaRPr lang="en-US" b="1" dirty="0"/>
          </a:p>
        </p:txBody>
      </p:sp>
      <p:sp>
        <p:nvSpPr>
          <p:cNvPr id="7" name="TextBox 6"/>
          <p:cNvSpPr txBox="1"/>
          <p:nvPr/>
        </p:nvSpPr>
        <p:spPr>
          <a:xfrm>
            <a:off x="2932176" y="939338"/>
            <a:ext cx="2634691" cy="523220"/>
          </a:xfrm>
          <a:prstGeom prst="rect">
            <a:avLst/>
          </a:prstGeom>
          <a:noFill/>
        </p:spPr>
        <p:txBody>
          <a:bodyPr wrap="square" rtlCol="0">
            <a:spAutoFit/>
          </a:bodyPr>
          <a:lstStyle/>
          <a:p>
            <a:r>
              <a:rPr lang="en-US" b="1" dirty="0" smtClean="0"/>
              <a:t>Completing an internship/apprenticeship</a:t>
            </a:r>
            <a:endParaRPr lang="en-US" b="1" dirty="0"/>
          </a:p>
        </p:txBody>
      </p:sp>
    </p:spTree>
    <p:extLst>
      <p:ext uri="{BB962C8B-B14F-4D97-AF65-F5344CB8AC3E}">
        <p14:creationId xmlns:p14="http://schemas.microsoft.com/office/powerpoint/2010/main" val="3684969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22031639"/>
              </p:ext>
            </p:extLst>
          </p:nvPr>
        </p:nvGraphicFramePr>
        <p:xfrm>
          <a:off x="146304" y="95098"/>
          <a:ext cx="8997696" cy="4864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2243622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ss Ex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9727" y="252563"/>
            <a:ext cx="2809036" cy="3046988"/>
          </a:xfrm>
          <a:prstGeom prst="rect">
            <a:avLst/>
          </a:prstGeom>
        </p:spPr>
        <p:txBody>
          <a:bodyPr wrap="square">
            <a:spAutoFit/>
          </a:bodyPr>
          <a:lstStyle/>
          <a:p>
            <a:pPr algn="ctr"/>
            <a:r>
              <a:rPr lang="en-US" sz="3200" b="1" dirty="0" smtClean="0"/>
              <a:t>MSG: Passing Technical / Occupational Knowledge Based Exam</a:t>
            </a:r>
            <a:endParaRPr lang="en-US" sz="3200" b="1" dirty="0"/>
          </a:p>
        </p:txBody>
      </p:sp>
    </p:spTree>
    <p:extLst>
      <p:ext uri="{BB962C8B-B14F-4D97-AF65-F5344CB8AC3E}">
        <p14:creationId xmlns:p14="http://schemas.microsoft.com/office/powerpoint/2010/main" val="527483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16119060"/>
              </p:ext>
            </p:extLst>
          </p:nvPr>
        </p:nvGraphicFramePr>
        <p:xfrm>
          <a:off x="146304" y="95098"/>
          <a:ext cx="8997696" cy="4864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2600210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4A</a:t>
            </a:r>
            <a:endParaRPr lang="en-US" dirty="0"/>
          </a:p>
        </p:txBody>
      </p:sp>
      <p:sp>
        <p:nvSpPr>
          <p:cNvPr id="4" name="Subtitle 3"/>
          <p:cNvSpPr>
            <a:spLocks noGrp="1"/>
          </p:cNvSpPr>
          <p:nvPr>
            <p:ph type="subTitle" idx="1"/>
          </p:nvPr>
        </p:nvSpPr>
        <p:spPr>
          <a:xfrm>
            <a:off x="2549400" y="2975315"/>
            <a:ext cx="4118457" cy="737100"/>
          </a:xfrm>
        </p:spPr>
        <p:txBody>
          <a:bodyPr/>
          <a:lstStyle/>
          <a:p>
            <a:r>
              <a:rPr lang="en-US" dirty="0" smtClean="0"/>
              <a:t>Educational Function Level Gain</a:t>
            </a:r>
            <a:endParaRPr lang="en-US" dirty="0"/>
          </a:p>
        </p:txBody>
      </p:sp>
      <p:pic>
        <p:nvPicPr>
          <p:cNvPr id="2" name="Picture 1"/>
          <p:cNvPicPr>
            <a:picLocks noChangeAspect="1"/>
          </p:cNvPicPr>
          <p:nvPr/>
        </p:nvPicPr>
        <p:blipFill>
          <a:blip r:embed="rId2"/>
          <a:stretch>
            <a:fillRect/>
          </a:stretch>
        </p:blipFill>
        <p:spPr>
          <a:xfrm>
            <a:off x="2549400" y="360066"/>
            <a:ext cx="4041998" cy="1292464"/>
          </a:xfrm>
          <a:prstGeom prst="rect">
            <a:avLst/>
          </a:prstGeom>
        </p:spPr>
      </p:pic>
    </p:spTree>
    <p:extLst>
      <p:ext uri="{BB962C8B-B14F-4D97-AF65-F5344CB8AC3E}">
        <p14:creationId xmlns:p14="http://schemas.microsoft.com/office/powerpoint/2010/main" val="15643463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297923940"/>
              </p:ext>
            </p:extLst>
          </p:nvPr>
        </p:nvGraphicFramePr>
        <p:xfrm>
          <a:off x="0" y="0"/>
          <a:ext cx="3879850" cy="4930445"/>
        </p:xfrm>
        <a:graphic>
          <a:graphicData uri="http://schemas.openxmlformats.org/presentationml/2006/ole">
            <mc:AlternateContent xmlns:mc="http://schemas.openxmlformats.org/markup-compatibility/2006">
              <mc:Choice xmlns:v="urn:schemas-microsoft-com:vml" Requires="v">
                <p:oleObj spid="_x0000_s8203" name="Acrobat Document" r:id="rId4" imgW="3879669" imgH="5022593" progId="AcroExch.Document.DC">
                  <p:embed/>
                </p:oleObj>
              </mc:Choice>
              <mc:Fallback>
                <p:oleObj name="Acrobat Document" r:id="rId4" imgW="3879669" imgH="5022593" progId="AcroExch.Document.DC">
                  <p:embed/>
                  <p:pic>
                    <p:nvPicPr>
                      <p:cNvPr id="0" name=""/>
                      <p:cNvPicPr/>
                      <p:nvPr/>
                    </p:nvPicPr>
                    <p:blipFill>
                      <a:blip r:embed="rId5"/>
                      <a:stretch>
                        <a:fillRect/>
                      </a:stretch>
                    </p:blipFill>
                    <p:spPr>
                      <a:xfrm>
                        <a:off x="0" y="0"/>
                        <a:ext cx="3879850" cy="4930445"/>
                      </a:xfrm>
                      <a:prstGeom prst="rect">
                        <a:avLst/>
                      </a:prstGeom>
                    </p:spPr>
                  </p:pic>
                </p:oleObj>
              </mc:Fallback>
            </mc:AlternateContent>
          </a:graphicData>
        </a:graphic>
      </p:graphicFrame>
      <p:sp>
        <p:nvSpPr>
          <p:cNvPr id="3" name="TextBox 2"/>
          <p:cNvSpPr txBox="1"/>
          <p:nvPr/>
        </p:nvSpPr>
        <p:spPr>
          <a:xfrm>
            <a:off x="4111143" y="1726388"/>
            <a:ext cx="4871923" cy="2031325"/>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Table 4A is a subset of Table 4</a:t>
            </a:r>
          </a:p>
          <a:p>
            <a:pPr marL="285750" indent="-285750">
              <a:buFont typeface="Wingdings" panose="05000000000000000000" pitchFamily="2" charset="2"/>
              <a:buChar char="Ø"/>
            </a:pPr>
            <a:r>
              <a:rPr lang="en-US" dirty="0" smtClean="0"/>
              <a:t>Columns A-F measure MSG: EFL gains by subject</a:t>
            </a:r>
          </a:p>
          <a:p>
            <a:pPr marL="285750" indent="-285750">
              <a:buFont typeface="Wingdings" panose="05000000000000000000" pitchFamily="2" charset="2"/>
              <a:buChar char="Ø"/>
            </a:pPr>
            <a:r>
              <a:rPr lang="en-US" dirty="0" smtClean="0"/>
              <a:t>Columns G-H are not used in Wyoming</a:t>
            </a:r>
          </a:p>
          <a:p>
            <a:pPr marL="285750" indent="-285750">
              <a:buFont typeface="Wingdings" panose="05000000000000000000" pitchFamily="2" charset="2"/>
              <a:buChar char="Ø"/>
            </a:pPr>
            <a:r>
              <a:rPr lang="en-US" dirty="0" smtClean="0"/>
              <a:t>Column I: records the number of students who have exited Adult Education AND have entered postsecondary in the same fiscal year</a:t>
            </a:r>
          </a:p>
          <a:p>
            <a:pPr marL="285750" indent="-285750">
              <a:buFont typeface="Wingdings" panose="05000000000000000000" pitchFamily="2" charset="2"/>
              <a:buChar char="Ø"/>
            </a:pPr>
            <a:r>
              <a:rPr lang="en-US" dirty="0" smtClean="0"/>
              <a:t>Column J: depicts the percentage of students at each level who have obtained MSG: EFL through entry into postsecondary.</a:t>
            </a:r>
            <a:endParaRPr lang="en-US" dirty="0"/>
          </a:p>
        </p:txBody>
      </p:sp>
    </p:spTree>
    <p:extLst>
      <p:ext uri="{BB962C8B-B14F-4D97-AF65-F5344CB8AC3E}">
        <p14:creationId xmlns:p14="http://schemas.microsoft.com/office/powerpoint/2010/main" val="1829309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751840" y="2220862"/>
            <a:ext cx="8172704" cy="833400"/>
          </a:xfrm>
        </p:spPr>
        <p:txBody>
          <a:bodyPr/>
          <a:lstStyle/>
          <a:p>
            <a:r>
              <a:rPr lang="en-US" dirty="0" smtClean="0"/>
              <a:t>The NRS Tables &amp; Measuring Performance</a:t>
            </a:r>
            <a:endParaRPr lang="en-US" dirty="0"/>
          </a:p>
        </p:txBody>
      </p:sp>
      <p:sp>
        <p:nvSpPr>
          <p:cNvPr id="4" name="Subtitle 3"/>
          <p:cNvSpPr>
            <a:spLocks noGrp="1"/>
          </p:cNvSpPr>
          <p:nvPr>
            <p:ph type="subTitle" idx="1"/>
          </p:nvPr>
        </p:nvSpPr>
        <p:spPr/>
        <p:txBody>
          <a:bodyPr/>
          <a:lstStyle/>
          <a:p>
            <a:r>
              <a:rPr lang="en-US" b="1" dirty="0"/>
              <a:t>LACES and the NRS Tables</a:t>
            </a:r>
          </a:p>
        </p:txBody>
      </p:sp>
      <p:sp>
        <p:nvSpPr>
          <p:cNvPr id="7" name="Rectangle 6"/>
          <p:cNvSpPr/>
          <p:nvPr/>
        </p:nvSpPr>
        <p:spPr>
          <a:xfrm>
            <a:off x="1439265" y="3705100"/>
            <a:ext cx="6265468" cy="307777"/>
          </a:xfrm>
          <a:prstGeom prst="rect">
            <a:avLst/>
          </a:prstGeom>
        </p:spPr>
        <p:txBody>
          <a:bodyPr wrap="square">
            <a:spAutoFit/>
          </a:bodyPr>
          <a:lstStyle/>
          <a:p>
            <a:r>
              <a:rPr lang="en-US" dirty="0"/>
              <a:t>Understanding how data populates to the tables for data validation purposes</a:t>
            </a:r>
          </a:p>
        </p:txBody>
      </p:sp>
    </p:spTree>
    <p:extLst>
      <p:ext uri="{BB962C8B-B14F-4D97-AF65-F5344CB8AC3E}">
        <p14:creationId xmlns:p14="http://schemas.microsoft.com/office/powerpoint/2010/main" val="2412696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4B</a:t>
            </a:r>
            <a:endParaRPr lang="en-US" dirty="0"/>
          </a:p>
        </p:txBody>
      </p:sp>
      <p:sp>
        <p:nvSpPr>
          <p:cNvPr id="4" name="Subtitle 3"/>
          <p:cNvSpPr>
            <a:spLocks noGrp="1"/>
          </p:cNvSpPr>
          <p:nvPr>
            <p:ph type="subTitle" idx="1"/>
          </p:nvPr>
        </p:nvSpPr>
        <p:spPr>
          <a:xfrm>
            <a:off x="2549400" y="2975315"/>
            <a:ext cx="4118457" cy="737100"/>
          </a:xfrm>
        </p:spPr>
        <p:txBody>
          <a:bodyPr/>
          <a:lstStyle/>
          <a:p>
            <a:r>
              <a:rPr lang="en-US" dirty="0" smtClean="0"/>
              <a:t>Educational Functioning Level Gain &amp; Attendance for Pre and Post-tested Participants</a:t>
            </a:r>
            <a:endParaRPr lang="en-US" dirty="0"/>
          </a:p>
        </p:txBody>
      </p:sp>
      <p:pic>
        <p:nvPicPr>
          <p:cNvPr id="2" name="Picture 1"/>
          <p:cNvPicPr>
            <a:picLocks noChangeAspect="1"/>
          </p:cNvPicPr>
          <p:nvPr/>
        </p:nvPicPr>
        <p:blipFill>
          <a:blip r:embed="rId2"/>
          <a:stretch>
            <a:fillRect/>
          </a:stretch>
        </p:blipFill>
        <p:spPr>
          <a:xfrm>
            <a:off x="2549400" y="440532"/>
            <a:ext cx="4041998" cy="1292464"/>
          </a:xfrm>
          <a:prstGeom prst="rect">
            <a:avLst/>
          </a:prstGeom>
        </p:spPr>
      </p:pic>
    </p:spTree>
    <p:extLst>
      <p:ext uri="{BB962C8B-B14F-4D97-AF65-F5344CB8AC3E}">
        <p14:creationId xmlns:p14="http://schemas.microsoft.com/office/powerpoint/2010/main" val="3757262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61570131"/>
              </p:ext>
            </p:extLst>
          </p:nvPr>
        </p:nvGraphicFramePr>
        <p:xfrm>
          <a:off x="0" y="0"/>
          <a:ext cx="3879850" cy="4959706"/>
        </p:xfrm>
        <a:graphic>
          <a:graphicData uri="http://schemas.openxmlformats.org/presentationml/2006/ole">
            <mc:AlternateContent xmlns:mc="http://schemas.openxmlformats.org/markup-compatibility/2006">
              <mc:Choice xmlns:v="urn:schemas-microsoft-com:vml" Requires="v">
                <p:oleObj spid="_x0000_s9225" name="Acrobat Document" r:id="rId4" imgW="3879669" imgH="5022593" progId="AcroExch.Document.DC">
                  <p:embed/>
                </p:oleObj>
              </mc:Choice>
              <mc:Fallback>
                <p:oleObj name="Acrobat Document" r:id="rId4" imgW="3879669" imgH="5022593" progId="AcroExch.Document.DC">
                  <p:embed/>
                  <p:pic>
                    <p:nvPicPr>
                      <p:cNvPr id="0" name=""/>
                      <p:cNvPicPr/>
                      <p:nvPr/>
                    </p:nvPicPr>
                    <p:blipFill>
                      <a:blip r:embed="rId5"/>
                      <a:stretch>
                        <a:fillRect/>
                      </a:stretch>
                    </p:blipFill>
                    <p:spPr>
                      <a:xfrm>
                        <a:off x="0" y="0"/>
                        <a:ext cx="3879850" cy="4959706"/>
                      </a:xfrm>
                      <a:prstGeom prst="rect">
                        <a:avLst/>
                      </a:prstGeom>
                    </p:spPr>
                  </p:pic>
                </p:oleObj>
              </mc:Fallback>
            </mc:AlternateContent>
          </a:graphicData>
        </a:graphic>
      </p:graphicFrame>
      <p:sp>
        <p:nvSpPr>
          <p:cNvPr id="3" name="TextBox 2"/>
          <p:cNvSpPr txBox="1"/>
          <p:nvPr/>
        </p:nvSpPr>
        <p:spPr>
          <a:xfrm>
            <a:off x="4528110" y="2002799"/>
            <a:ext cx="4155033" cy="954107"/>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Table 4B is a subset of Table 4</a:t>
            </a:r>
          </a:p>
          <a:p>
            <a:pPr marL="285750" indent="-285750">
              <a:buFont typeface="Wingdings" panose="05000000000000000000" pitchFamily="2" charset="2"/>
              <a:buChar char="Ø"/>
            </a:pPr>
            <a:r>
              <a:rPr lang="en-US" dirty="0" smtClean="0"/>
              <a:t>Measures EFL gains and attendance hours on students who were given a pre &amp; a post test ONLY.</a:t>
            </a:r>
            <a:endParaRPr lang="en-US" dirty="0"/>
          </a:p>
        </p:txBody>
      </p:sp>
    </p:spTree>
    <p:extLst>
      <p:ext uri="{BB962C8B-B14F-4D97-AF65-F5344CB8AC3E}">
        <p14:creationId xmlns:p14="http://schemas.microsoft.com/office/powerpoint/2010/main" val="1013981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00"/>
            <a:ext cx="9144000" cy="5142100"/>
          </a:xfrm>
          <a:prstGeom prst="rect">
            <a:avLst/>
          </a:prstGeom>
        </p:spPr>
      </p:pic>
    </p:spTree>
    <p:extLst>
      <p:ext uri="{BB962C8B-B14F-4D97-AF65-F5344CB8AC3E}">
        <p14:creationId xmlns:p14="http://schemas.microsoft.com/office/powerpoint/2010/main" val="1633102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4C</a:t>
            </a:r>
            <a:endParaRPr lang="en-US" dirty="0"/>
          </a:p>
        </p:txBody>
      </p:sp>
      <p:sp>
        <p:nvSpPr>
          <p:cNvPr id="4" name="Subtitle 3"/>
          <p:cNvSpPr>
            <a:spLocks noGrp="1"/>
          </p:cNvSpPr>
          <p:nvPr>
            <p:ph type="subTitle" idx="1"/>
          </p:nvPr>
        </p:nvSpPr>
        <p:spPr>
          <a:xfrm>
            <a:off x="2234847" y="2989946"/>
            <a:ext cx="4941365" cy="737100"/>
          </a:xfrm>
        </p:spPr>
        <p:txBody>
          <a:bodyPr/>
          <a:lstStyle/>
          <a:p>
            <a:r>
              <a:rPr lang="en-US" dirty="0" smtClean="0"/>
              <a:t>Measurable Skill Gains by Entry for Participants in Distance Education</a:t>
            </a:r>
            <a:endParaRPr lang="en-US" dirty="0"/>
          </a:p>
        </p:txBody>
      </p:sp>
      <p:pic>
        <p:nvPicPr>
          <p:cNvPr id="2" name="Picture 1"/>
          <p:cNvPicPr>
            <a:picLocks noChangeAspect="1"/>
          </p:cNvPicPr>
          <p:nvPr/>
        </p:nvPicPr>
        <p:blipFill>
          <a:blip r:embed="rId3"/>
          <a:stretch>
            <a:fillRect/>
          </a:stretch>
        </p:blipFill>
        <p:spPr>
          <a:xfrm>
            <a:off x="2549400" y="433217"/>
            <a:ext cx="4041998" cy="1292464"/>
          </a:xfrm>
          <a:prstGeom prst="rect">
            <a:avLst/>
          </a:prstGeom>
        </p:spPr>
      </p:pic>
    </p:spTree>
    <p:extLst>
      <p:ext uri="{BB962C8B-B14F-4D97-AF65-F5344CB8AC3E}">
        <p14:creationId xmlns:p14="http://schemas.microsoft.com/office/powerpoint/2010/main" val="3347358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070568572"/>
              </p:ext>
            </p:extLst>
          </p:nvPr>
        </p:nvGraphicFramePr>
        <p:xfrm>
          <a:off x="0" y="0"/>
          <a:ext cx="3879850" cy="4952390"/>
        </p:xfrm>
        <a:graphic>
          <a:graphicData uri="http://schemas.openxmlformats.org/presentationml/2006/ole">
            <mc:AlternateContent xmlns:mc="http://schemas.openxmlformats.org/markup-compatibility/2006">
              <mc:Choice xmlns:v="urn:schemas-microsoft-com:vml" Requires="v">
                <p:oleObj spid="_x0000_s10251" name="Acrobat Document" r:id="rId4" imgW="3879669" imgH="5022593" progId="AcroExch.Document.DC">
                  <p:embed/>
                </p:oleObj>
              </mc:Choice>
              <mc:Fallback>
                <p:oleObj name="Acrobat Document" r:id="rId4" imgW="3879669" imgH="5022593" progId="AcroExch.Document.DC">
                  <p:embed/>
                  <p:pic>
                    <p:nvPicPr>
                      <p:cNvPr id="0" name=""/>
                      <p:cNvPicPr/>
                      <p:nvPr/>
                    </p:nvPicPr>
                    <p:blipFill>
                      <a:blip r:embed="rId5"/>
                      <a:stretch>
                        <a:fillRect/>
                      </a:stretch>
                    </p:blipFill>
                    <p:spPr>
                      <a:xfrm>
                        <a:off x="0" y="0"/>
                        <a:ext cx="3879850" cy="4952390"/>
                      </a:xfrm>
                      <a:prstGeom prst="rect">
                        <a:avLst/>
                      </a:prstGeom>
                    </p:spPr>
                  </p:pic>
                </p:oleObj>
              </mc:Fallback>
            </mc:AlternateContent>
          </a:graphicData>
        </a:graphic>
      </p:graphicFrame>
      <p:sp>
        <p:nvSpPr>
          <p:cNvPr id="3" name="TextBox 2"/>
          <p:cNvSpPr txBox="1"/>
          <p:nvPr/>
        </p:nvSpPr>
        <p:spPr>
          <a:xfrm>
            <a:off x="4118458" y="4586630"/>
            <a:ext cx="4272076" cy="307777"/>
          </a:xfrm>
          <a:prstGeom prst="rect">
            <a:avLst/>
          </a:prstGeom>
          <a:noFill/>
        </p:spPr>
        <p:txBody>
          <a:bodyPr wrap="square" rtlCol="0">
            <a:spAutoFit/>
          </a:bodyPr>
          <a:lstStyle/>
          <a:p>
            <a:r>
              <a:rPr lang="en-US" dirty="0" smtClean="0"/>
              <a:t>WY Distance Learning Policy is available </a:t>
            </a:r>
            <a:r>
              <a:rPr lang="en-US" dirty="0" smtClean="0">
                <a:hlinkClick r:id="rId6"/>
              </a:rPr>
              <a:t>here</a:t>
            </a:r>
            <a:r>
              <a:rPr lang="en-US" dirty="0" smtClean="0"/>
              <a:t>.</a:t>
            </a:r>
            <a:endParaRPr lang="en-US" dirty="0"/>
          </a:p>
        </p:txBody>
      </p:sp>
      <p:sp>
        <p:nvSpPr>
          <p:cNvPr id="5" name="TextBox 4"/>
          <p:cNvSpPr txBox="1"/>
          <p:nvPr/>
        </p:nvSpPr>
        <p:spPr>
          <a:xfrm>
            <a:off x="4440326" y="2216506"/>
            <a:ext cx="3760013" cy="954107"/>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Table 4C is a subset of Table 4</a:t>
            </a:r>
          </a:p>
          <a:p>
            <a:pPr marL="285750" indent="-285750">
              <a:buFont typeface="Wingdings" panose="05000000000000000000" pitchFamily="2" charset="2"/>
              <a:buChar char="Ø"/>
            </a:pPr>
            <a:r>
              <a:rPr lang="en-US" dirty="0" smtClean="0"/>
              <a:t>Data only populates if students at each EFL have recorded 51% or more of their attendance hours as distance learning.</a:t>
            </a:r>
          </a:p>
        </p:txBody>
      </p:sp>
    </p:spTree>
    <p:extLst>
      <p:ext uri="{BB962C8B-B14F-4D97-AF65-F5344CB8AC3E}">
        <p14:creationId xmlns:p14="http://schemas.microsoft.com/office/powerpoint/2010/main" val="2159778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82"/>
            <a:ext cx="9143999" cy="5142918"/>
          </a:xfrm>
          <a:prstGeom prst="rect">
            <a:avLst/>
          </a:prstGeom>
        </p:spPr>
      </p:pic>
    </p:spTree>
    <p:extLst>
      <p:ext uri="{BB962C8B-B14F-4D97-AF65-F5344CB8AC3E}">
        <p14:creationId xmlns:p14="http://schemas.microsoft.com/office/powerpoint/2010/main" val="20288696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5</a:t>
            </a:r>
            <a:endParaRPr lang="en-US" dirty="0"/>
          </a:p>
        </p:txBody>
      </p:sp>
      <p:sp>
        <p:nvSpPr>
          <p:cNvPr id="4" name="Subtitle 3"/>
          <p:cNvSpPr>
            <a:spLocks noGrp="1"/>
          </p:cNvSpPr>
          <p:nvPr>
            <p:ph type="subTitle" idx="1"/>
          </p:nvPr>
        </p:nvSpPr>
        <p:spPr/>
        <p:txBody>
          <a:bodyPr/>
          <a:lstStyle/>
          <a:p>
            <a:r>
              <a:rPr lang="en-US" dirty="0" smtClean="0"/>
              <a:t>Primary Indicators of Performance</a:t>
            </a:r>
            <a:endParaRPr lang="en-US" dirty="0"/>
          </a:p>
        </p:txBody>
      </p:sp>
      <p:pic>
        <p:nvPicPr>
          <p:cNvPr id="2" name="Picture 1"/>
          <p:cNvPicPr>
            <a:picLocks noChangeAspect="1"/>
          </p:cNvPicPr>
          <p:nvPr/>
        </p:nvPicPr>
        <p:blipFill>
          <a:blip r:embed="rId3"/>
          <a:stretch>
            <a:fillRect/>
          </a:stretch>
        </p:blipFill>
        <p:spPr>
          <a:xfrm>
            <a:off x="2552602" y="374696"/>
            <a:ext cx="4041998" cy="1292464"/>
          </a:xfrm>
          <a:prstGeom prst="rect">
            <a:avLst/>
          </a:prstGeom>
        </p:spPr>
      </p:pic>
    </p:spTree>
    <p:extLst>
      <p:ext uri="{BB962C8B-B14F-4D97-AF65-F5344CB8AC3E}">
        <p14:creationId xmlns:p14="http://schemas.microsoft.com/office/powerpoint/2010/main" val="3624574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5517358" cy="4944285"/>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411354691"/>
              </p:ext>
            </p:extLst>
          </p:nvPr>
        </p:nvGraphicFramePr>
        <p:xfrm>
          <a:off x="5264150" y="0"/>
          <a:ext cx="3879850" cy="4944285"/>
        </p:xfrm>
        <a:graphic>
          <a:graphicData uri="http://schemas.openxmlformats.org/presentationml/2006/ole">
            <mc:AlternateContent xmlns:mc="http://schemas.openxmlformats.org/markup-compatibility/2006">
              <mc:Choice xmlns:v="urn:schemas-microsoft-com:vml" Requires="v">
                <p:oleObj spid="_x0000_s11276" name="Acrobat Document" r:id="rId5" imgW="3879669" imgH="5022593" progId="AcroExch.Document.DC">
                  <p:embed/>
                </p:oleObj>
              </mc:Choice>
              <mc:Fallback>
                <p:oleObj name="Acrobat Document" r:id="rId5" imgW="3879669" imgH="5022593" progId="AcroExch.Document.DC">
                  <p:embed/>
                  <p:pic>
                    <p:nvPicPr>
                      <p:cNvPr id="0" name=""/>
                      <p:cNvPicPr/>
                      <p:nvPr/>
                    </p:nvPicPr>
                    <p:blipFill>
                      <a:blip r:embed="rId6"/>
                      <a:stretch>
                        <a:fillRect/>
                      </a:stretch>
                    </p:blipFill>
                    <p:spPr>
                      <a:xfrm>
                        <a:off x="5264150" y="0"/>
                        <a:ext cx="3879850" cy="4944285"/>
                      </a:xfrm>
                      <a:prstGeom prst="rect">
                        <a:avLst/>
                      </a:prstGeom>
                    </p:spPr>
                  </p:pic>
                </p:oleObj>
              </mc:Fallback>
            </mc:AlternateContent>
          </a:graphicData>
        </a:graphic>
      </p:graphicFrame>
    </p:spTree>
    <p:extLst>
      <p:ext uri="{BB962C8B-B14F-4D97-AF65-F5344CB8AC3E}">
        <p14:creationId xmlns:p14="http://schemas.microsoft.com/office/powerpoint/2010/main" val="38284411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idx="2"/>
          </p:nvPr>
        </p:nvSpPr>
        <p:spPr>
          <a:xfrm>
            <a:off x="1583793" y="0"/>
            <a:ext cx="5380277" cy="833400"/>
          </a:xfrm>
        </p:spPr>
        <p:txBody>
          <a:bodyPr/>
          <a:lstStyle/>
          <a:p>
            <a:r>
              <a:rPr lang="en-US" dirty="0" smtClean="0"/>
              <a:t>Employment Data</a:t>
            </a:r>
            <a:endParaRPr lang="en-US" dirty="0"/>
          </a:p>
        </p:txBody>
      </p:sp>
      <p:sp>
        <p:nvSpPr>
          <p:cNvPr id="3" name="TextBox 2"/>
          <p:cNvSpPr txBox="1"/>
          <p:nvPr/>
        </p:nvSpPr>
        <p:spPr>
          <a:xfrm>
            <a:off x="138989" y="4667098"/>
            <a:ext cx="6254496" cy="307777"/>
          </a:xfrm>
          <a:prstGeom prst="rect">
            <a:avLst/>
          </a:prstGeom>
          <a:noFill/>
        </p:spPr>
        <p:txBody>
          <a:bodyPr wrap="square" rtlCol="0">
            <a:spAutoFit/>
          </a:bodyPr>
          <a:lstStyle/>
          <a:p>
            <a:r>
              <a:rPr lang="en-US" dirty="0" smtClean="0"/>
              <a:t>Wyoming policy on data collection and follow-up can be found </a:t>
            </a:r>
            <a:r>
              <a:rPr lang="en-US" dirty="0" smtClean="0">
                <a:hlinkClick r:id="rId3"/>
              </a:rPr>
              <a:t>here</a:t>
            </a:r>
            <a:r>
              <a:rPr lang="en-US" dirty="0" smtClean="0"/>
              <a:t>.</a:t>
            </a:r>
            <a:endParaRPr lang="en-US" dirty="0"/>
          </a:p>
        </p:txBody>
      </p:sp>
      <p:graphicFrame>
        <p:nvGraphicFramePr>
          <p:cNvPr id="4" name="Diagram 3"/>
          <p:cNvGraphicFramePr/>
          <p:nvPr>
            <p:extLst>
              <p:ext uri="{D42A27DB-BD31-4B8C-83A1-F6EECF244321}">
                <p14:modId xmlns:p14="http://schemas.microsoft.com/office/powerpoint/2010/main" val="914043403"/>
              </p:ext>
            </p:extLst>
          </p:nvPr>
        </p:nvGraphicFramePr>
        <p:xfrm>
          <a:off x="138989" y="753466"/>
          <a:ext cx="9005011" cy="3850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Connector 5"/>
          <p:cNvCxnSpPr/>
          <p:nvPr/>
        </p:nvCxnSpPr>
        <p:spPr>
          <a:xfrm>
            <a:off x="6642202" y="2999232"/>
            <a:ext cx="14630" cy="21214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2909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idx="2"/>
          </p:nvPr>
        </p:nvSpPr>
        <p:spPr>
          <a:xfrm>
            <a:off x="160935" y="621792"/>
            <a:ext cx="8756294" cy="833400"/>
          </a:xfrm>
        </p:spPr>
        <p:txBody>
          <a:bodyPr/>
          <a:lstStyle/>
          <a:p>
            <a:r>
              <a:rPr lang="en-US" dirty="0" smtClean="0"/>
              <a:t>Employment Data: Dates for Surveying (FY 20/21-21/22)</a:t>
            </a:r>
            <a:endParaRPr lang="en-US" dirty="0"/>
          </a:p>
        </p:txBody>
      </p:sp>
      <p:pic>
        <p:nvPicPr>
          <p:cNvPr id="5" name="Picture 4"/>
          <p:cNvPicPr>
            <a:picLocks noChangeAspect="1"/>
          </p:cNvPicPr>
          <p:nvPr/>
        </p:nvPicPr>
        <p:blipFill>
          <a:blip r:embed="rId3"/>
          <a:stretch>
            <a:fillRect/>
          </a:stretch>
        </p:blipFill>
        <p:spPr>
          <a:xfrm>
            <a:off x="160935" y="1331365"/>
            <a:ext cx="4049095" cy="3607653"/>
          </a:xfrm>
          <a:prstGeom prst="rect">
            <a:avLst/>
          </a:prstGeom>
        </p:spPr>
      </p:pic>
      <p:pic>
        <p:nvPicPr>
          <p:cNvPr id="6" name="Picture 5"/>
          <p:cNvPicPr>
            <a:picLocks noChangeAspect="1"/>
          </p:cNvPicPr>
          <p:nvPr/>
        </p:nvPicPr>
        <p:blipFill>
          <a:blip r:embed="rId4"/>
          <a:stretch>
            <a:fillRect/>
          </a:stretch>
        </p:blipFill>
        <p:spPr>
          <a:xfrm>
            <a:off x="4287880" y="1922613"/>
            <a:ext cx="4781796" cy="3016405"/>
          </a:xfrm>
          <a:prstGeom prst="rect">
            <a:avLst/>
          </a:prstGeom>
        </p:spPr>
      </p:pic>
    </p:spTree>
    <p:extLst>
      <p:ext uri="{BB962C8B-B14F-4D97-AF65-F5344CB8AC3E}">
        <p14:creationId xmlns:p14="http://schemas.microsoft.com/office/powerpoint/2010/main" val="4219467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1</a:t>
            </a:r>
            <a:endParaRPr lang="en-US" dirty="0"/>
          </a:p>
        </p:txBody>
      </p:sp>
      <p:sp>
        <p:nvSpPr>
          <p:cNvPr id="4" name="Subtitle 3"/>
          <p:cNvSpPr>
            <a:spLocks noGrp="1"/>
          </p:cNvSpPr>
          <p:nvPr>
            <p:ph type="subTitle" idx="1"/>
          </p:nvPr>
        </p:nvSpPr>
        <p:spPr>
          <a:xfrm>
            <a:off x="1572768" y="2968000"/>
            <a:ext cx="6020410" cy="737100"/>
          </a:xfrm>
        </p:spPr>
        <p:txBody>
          <a:bodyPr/>
          <a:lstStyle/>
          <a:p>
            <a:r>
              <a:rPr lang="en-US" dirty="0" smtClean="0"/>
              <a:t>Participants by Entering Educational Functioning Level, Ethnicity, and Sex</a:t>
            </a:r>
            <a:endParaRPr lang="en-US" dirty="0"/>
          </a:p>
        </p:txBody>
      </p:sp>
      <p:pic>
        <p:nvPicPr>
          <p:cNvPr id="2" name="Picture 1"/>
          <p:cNvPicPr>
            <a:picLocks noChangeAspect="1"/>
          </p:cNvPicPr>
          <p:nvPr/>
        </p:nvPicPr>
        <p:blipFill>
          <a:blip r:embed="rId2"/>
          <a:stretch>
            <a:fillRect/>
          </a:stretch>
        </p:blipFill>
        <p:spPr>
          <a:xfrm>
            <a:off x="2662731" y="455367"/>
            <a:ext cx="4043477" cy="1294108"/>
          </a:xfrm>
          <a:prstGeom prst="rect">
            <a:avLst/>
          </a:prstGeom>
        </p:spPr>
      </p:pic>
    </p:spTree>
    <p:extLst>
      <p:ext uri="{BB962C8B-B14F-4D97-AF65-F5344CB8AC3E}">
        <p14:creationId xmlns:p14="http://schemas.microsoft.com/office/powerpoint/2010/main" val="4370237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idx="2"/>
          </p:nvPr>
        </p:nvSpPr>
        <p:spPr>
          <a:xfrm>
            <a:off x="248717" y="-87782"/>
            <a:ext cx="8756294" cy="833400"/>
          </a:xfrm>
        </p:spPr>
        <p:txBody>
          <a:bodyPr/>
          <a:lstStyle/>
          <a:p>
            <a:r>
              <a:rPr lang="en-US" sz="3600" dirty="0" smtClean="0"/>
              <a:t>Employment Second Quarter After Exit</a:t>
            </a:r>
            <a:endParaRPr lang="en-US" sz="3600" dirty="0"/>
          </a:p>
        </p:txBody>
      </p:sp>
      <p:graphicFrame>
        <p:nvGraphicFramePr>
          <p:cNvPr id="6" name="Diagram 5"/>
          <p:cNvGraphicFramePr/>
          <p:nvPr>
            <p:extLst>
              <p:ext uri="{D42A27DB-BD31-4B8C-83A1-F6EECF244321}">
                <p14:modId xmlns:p14="http://schemas.microsoft.com/office/powerpoint/2010/main" val="1904139687"/>
              </p:ext>
            </p:extLst>
          </p:nvPr>
        </p:nvGraphicFramePr>
        <p:xfrm>
          <a:off x="1" y="592531"/>
          <a:ext cx="9005010" cy="3884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54864" y="4476902"/>
            <a:ext cx="9089136" cy="523220"/>
          </a:xfrm>
          <a:prstGeom prst="rect">
            <a:avLst/>
          </a:prstGeom>
        </p:spPr>
        <p:txBody>
          <a:bodyPr wrap="square">
            <a:spAutoFit/>
          </a:bodyPr>
          <a:lstStyle/>
          <a:p>
            <a:pPr lvl="0"/>
            <a:r>
              <a:rPr lang="en-US" dirty="0"/>
              <a:t>Additional information on surveying/collecting &amp; entering data into LACES for employment outcomes  can be found </a:t>
            </a:r>
            <a:r>
              <a:rPr lang="en-US" dirty="0">
                <a:hlinkClick r:id="rId8"/>
              </a:rPr>
              <a:t>here</a:t>
            </a:r>
            <a:r>
              <a:rPr lang="en-US" dirty="0"/>
              <a:t>.</a:t>
            </a:r>
          </a:p>
        </p:txBody>
      </p:sp>
    </p:spTree>
    <p:extLst>
      <p:ext uri="{BB962C8B-B14F-4D97-AF65-F5344CB8AC3E}">
        <p14:creationId xmlns:p14="http://schemas.microsoft.com/office/powerpoint/2010/main" val="18894122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248717" y="-87782"/>
            <a:ext cx="8756294" cy="833400"/>
          </a:xfrm>
        </p:spPr>
        <p:txBody>
          <a:bodyPr/>
          <a:lstStyle/>
          <a:p>
            <a:r>
              <a:rPr lang="en-US" sz="3600" dirty="0" smtClean="0"/>
              <a:t>Employment Fourth Quarter After Exit</a:t>
            </a:r>
            <a:endParaRPr lang="en-US" sz="3600" dirty="0"/>
          </a:p>
        </p:txBody>
      </p:sp>
      <p:sp>
        <p:nvSpPr>
          <p:cNvPr id="4" name="TextBox 3"/>
          <p:cNvSpPr txBox="1"/>
          <p:nvPr/>
        </p:nvSpPr>
        <p:spPr>
          <a:xfrm>
            <a:off x="109728" y="4476902"/>
            <a:ext cx="9034272" cy="523220"/>
          </a:xfrm>
          <a:prstGeom prst="rect">
            <a:avLst/>
          </a:prstGeom>
          <a:noFill/>
        </p:spPr>
        <p:txBody>
          <a:bodyPr wrap="square" rtlCol="0">
            <a:spAutoFit/>
          </a:bodyPr>
          <a:lstStyle/>
          <a:p>
            <a:r>
              <a:rPr lang="en-US" dirty="0" smtClean="0"/>
              <a:t>Additional information on surveying/collecting &amp; entering data into LACES for employment outcomes  can be found </a:t>
            </a:r>
            <a:r>
              <a:rPr lang="en-US" dirty="0" smtClean="0">
                <a:hlinkClick r:id="rId3"/>
              </a:rPr>
              <a:t>here</a:t>
            </a:r>
            <a:r>
              <a:rPr lang="en-US" dirty="0" smtClean="0"/>
              <a:t>.</a:t>
            </a:r>
            <a:endParaRPr lang="en-US" dirty="0"/>
          </a:p>
        </p:txBody>
      </p:sp>
      <p:graphicFrame>
        <p:nvGraphicFramePr>
          <p:cNvPr id="7" name="Diagram 6"/>
          <p:cNvGraphicFramePr/>
          <p:nvPr>
            <p:extLst>
              <p:ext uri="{D42A27DB-BD31-4B8C-83A1-F6EECF244321}">
                <p14:modId xmlns:p14="http://schemas.microsoft.com/office/powerpoint/2010/main" val="4241393461"/>
              </p:ext>
            </p:extLst>
          </p:nvPr>
        </p:nvGraphicFramePr>
        <p:xfrm>
          <a:off x="1" y="592531"/>
          <a:ext cx="9005010" cy="38843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9686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36939061"/>
              </p:ext>
            </p:extLst>
          </p:nvPr>
        </p:nvGraphicFramePr>
        <p:xfrm>
          <a:off x="960730" y="373076"/>
          <a:ext cx="6793382" cy="4311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22201124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229" y="1500656"/>
            <a:ext cx="1905000" cy="1200329"/>
          </a:xfrm>
          <a:prstGeom prst="rect">
            <a:avLst/>
          </a:prstGeom>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To populate this outcome, exited students must:</a:t>
            </a:r>
          </a:p>
        </p:txBody>
      </p:sp>
      <p:sp>
        <p:nvSpPr>
          <p:cNvPr id="8" name="TextBox 7"/>
          <p:cNvSpPr txBox="1"/>
          <p:nvPr/>
        </p:nvSpPr>
        <p:spPr>
          <a:xfrm>
            <a:off x="95229" y="3543769"/>
            <a:ext cx="2209800" cy="715089"/>
          </a:xfrm>
          <a:prstGeom prst="flowChartAlternateProcess">
            <a:avLst/>
          </a:prstGeom>
          <a:ln/>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Tables 5, 8, 9, 10, &amp; 11</a:t>
            </a:r>
          </a:p>
        </p:txBody>
      </p:sp>
      <p:sp>
        <p:nvSpPr>
          <p:cNvPr id="9" name="Left Brace 8"/>
          <p:cNvSpPr/>
          <p:nvPr/>
        </p:nvSpPr>
        <p:spPr>
          <a:xfrm>
            <a:off x="2257327" y="1159486"/>
            <a:ext cx="533400" cy="3099372"/>
          </a:xfrm>
          <a:prstGeom prst="leftBrace">
            <a:avLst/>
          </a:prstGeom>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prstClr val="black"/>
              </a:solidFill>
              <a:effectLst/>
              <a:uLnTx/>
              <a:uFillTx/>
              <a:latin typeface="Arial"/>
              <a:ea typeface="+mn-ea"/>
              <a:cs typeface="+mn-cs"/>
            </a:endParaRPr>
          </a:p>
        </p:txBody>
      </p:sp>
      <p:sp>
        <p:nvSpPr>
          <p:cNvPr id="10" name="TextBox 9"/>
          <p:cNvSpPr txBox="1"/>
          <p:nvPr/>
        </p:nvSpPr>
        <p:spPr>
          <a:xfrm>
            <a:off x="2716147" y="690943"/>
            <a:ext cx="3441823" cy="1514773"/>
          </a:xfrm>
          <a:prstGeom prst="ellipse">
            <a:avLst/>
          </a:prstGeom>
          <a:ln/>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Not have already earned an HSEC/HS diploma at the time of entry into the program AND</a:t>
            </a:r>
          </a:p>
        </p:txBody>
      </p:sp>
      <p:sp>
        <p:nvSpPr>
          <p:cNvPr id="11" name="Plus 10"/>
          <p:cNvSpPr/>
          <p:nvPr/>
        </p:nvSpPr>
        <p:spPr>
          <a:xfrm>
            <a:off x="4284659" y="2547850"/>
            <a:ext cx="304800" cy="322644"/>
          </a:xfrm>
          <a:prstGeom prst="mathPlus">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prstClr val="white"/>
              </a:solidFill>
              <a:effectLst/>
              <a:uLnTx/>
              <a:uFillTx/>
              <a:latin typeface="Arial"/>
              <a:ea typeface="+mn-ea"/>
              <a:cs typeface="+mn-cs"/>
            </a:endParaRPr>
          </a:p>
        </p:txBody>
      </p:sp>
      <p:sp>
        <p:nvSpPr>
          <p:cNvPr id="12" name="TextBox 11"/>
          <p:cNvSpPr txBox="1"/>
          <p:nvPr/>
        </p:nvSpPr>
        <p:spPr>
          <a:xfrm>
            <a:off x="2836183" y="3077634"/>
            <a:ext cx="3506551" cy="1861006"/>
          </a:xfrm>
          <a:prstGeom prst="ellipse">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Were at a 9</a:t>
            </a:r>
            <a:r>
              <a:rPr kumimoji="0" lang="en-US" sz="1600" b="0" i="0" u="none" strike="noStrike" kern="1200" cap="none" spc="0" normalizeH="0" baseline="30000" noProof="0" dirty="0" smtClean="0">
                <a:ln>
                  <a:noFill/>
                </a:ln>
                <a:solidFill>
                  <a:prstClr val="black"/>
                </a:solidFill>
                <a:effectLst/>
                <a:uLnTx/>
                <a:uFillTx/>
                <a:latin typeface="Arial" charset="0"/>
                <a:ea typeface="+mn-ea"/>
                <a:cs typeface="+mn-cs"/>
              </a:rPr>
              <a:t>th</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 grade level equivalent or higher, as indicated by assessment  or class enrollment into 9+</a:t>
            </a:r>
          </a:p>
        </p:txBody>
      </p:sp>
      <p:sp>
        <p:nvSpPr>
          <p:cNvPr id="14" name="Title 4"/>
          <p:cNvSpPr txBox="1">
            <a:spLocks/>
          </p:cNvSpPr>
          <p:nvPr/>
        </p:nvSpPr>
        <p:spPr>
          <a:xfrm>
            <a:off x="95228" y="-85700"/>
            <a:ext cx="9048771" cy="776643"/>
          </a:xfrm>
          <a:prstGeom prst="rect">
            <a:avLst/>
          </a:prstGeom>
        </p:spPr>
        <p:txBody>
          <a:bodyPr vert="horz" lIns="91440" tIns="45720" rIns="91440" bIns="45720" rtlCol="0" anchor="ctr">
            <a:normAutofit fontScale="97500"/>
          </a:bodyPr>
          <a:lstStyle>
            <a:lvl1pPr algn="l" defTabSz="685800" rtl="0" eaLnBrk="1" latinLnBrk="0" hangingPunct="1">
              <a:spcBef>
                <a:spcPct val="0"/>
              </a:spcBef>
              <a:buNone/>
              <a:defRPr sz="3000" kern="1200" spc="-75"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75" normalizeH="0" baseline="0" noProof="0" dirty="0" smtClean="0">
                <a:ln>
                  <a:noFill/>
                </a:ln>
                <a:solidFill>
                  <a:srgbClr val="323232"/>
                </a:solidFill>
                <a:effectLst/>
                <a:uLnTx/>
                <a:uFillTx/>
                <a:latin typeface="Arial"/>
                <a:ea typeface="+mj-ea"/>
                <a:cs typeface="+mj-cs"/>
              </a:rPr>
              <a:t>Attained Secondary school Diploma or Recognized HS Equivalency AND Enrolled in PS/Training within One Year of Exit</a:t>
            </a:r>
            <a:endParaRPr kumimoji="0" lang="en-US" sz="2000" b="1" i="0" u="none" strike="noStrike" kern="1200" cap="none" spc="-75" normalizeH="0" baseline="0" noProof="0" dirty="0">
              <a:ln>
                <a:noFill/>
              </a:ln>
              <a:solidFill>
                <a:srgbClr val="323232"/>
              </a:solidFill>
              <a:effectLst/>
              <a:uLnTx/>
              <a:uFillTx/>
              <a:latin typeface="Arial"/>
              <a:ea typeface="+mj-ea"/>
              <a:cs typeface="+mj-cs"/>
            </a:endParaRPr>
          </a:p>
        </p:txBody>
      </p:sp>
      <p:sp>
        <p:nvSpPr>
          <p:cNvPr id="16" name="Right Brace 15"/>
          <p:cNvSpPr/>
          <p:nvPr/>
        </p:nvSpPr>
        <p:spPr>
          <a:xfrm>
            <a:off x="6420482" y="1147016"/>
            <a:ext cx="424542" cy="3276600"/>
          </a:xfrm>
          <a:prstGeom prst="rightBrace">
            <a:avLst/>
          </a:prstGeom>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prstClr val="black"/>
              </a:solidFill>
              <a:effectLst/>
              <a:uLnTx/>
              <a:uFillTx/>
              <a:latin typeface="Arial"/>
              <a:ea typeface="+mn-ea"/>
              <a:cs typeface="+mn-cs"/>
            </a:endParaRPr>
          </a:p>
        </p:txBody>
      </p:sp>
      <p:sp>
        <p:nvSpPr>
          <p:cNvPr id="18" name="TextBox 17"/>
          <p:cNvSpPr txBox="1"/>
          <p:nvPr/>
        </p:nvSpPr>
        <p:spPr>
          <a:xfrm>
            <a:off x="7137591" y="1448329"/>
            <a:ext cx="1545768" cy="1077218"/>
          </a:xfrm>
          <a:prstGeom prst="rect">
            <a:avLst/>
          </a:prstGeom>
          <a:ln/>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a:t>
            </a:r>
            <a:r>
              <a:rPr kumimoji="0" lang="en-US" sz="1600" b="1" i="0" u="sng" strike="noStrike" kern="1200" cap="none" spc="0" normalizeH="0" baseline="0" noProof="0" dirty="0" smtClean="0">
                <a:ln>
                  <a:noFill/>
                </a:ln>
                <a:solidFill>
                  <a:prstClr val="black"/>
                </a:solidFill>
                <a:effectLst/>
                <a:uLnTx/>
                <a:uFillTx/>
                <a:latin typeface="Arial" charset="0"/>
                <a:ea typeface="+mn-ea"/>
                <a:cs typeface="+mn-cs"/>
              </a:rPr>
              <a:t>Evidence</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 of Completing HSEC in previous FY</a:t>
            </a:r>
          </a:p>
        </p:txBody>
      </p:sp>
      <p:pic>
        <p:nvPicPr>
          <p:cNvPr id="19" name="Picture 18"/>
          <p:cNvPicPr>
            <a:picLocks noChangeAspect="1"/>
          </p:cNvPicPr>
          <p:nvPr/>
        </p:nvPicPr>
        <p:blipFill>
          <a:blip r:embed="rId3"/>
          <a:stretch>
            <a:fillRect/>
          </a:stretch>
        </p:blipFill>
        <p:spPr>
          <a:xfrm>
            <a:off x="7910475" y="612397"/>
            <a:ext cx="1463167" cy="914479"/>
          </a:xfrm>
          <a:prstGeom prst="rect">
            <a:avLst/>
          </a:prstGeom>
        </p:spPr>
      </p:pic>
      <p:sp>
        <p:nvSpPr>
          <p:cNvPr id="22" name="Plus 21"/>
          <p:cNvSpPr/>
          <p:nvPr/>
        </p:nvSpPr>
        <p:spPr>
          <a:xfrm>
            <a:off x="7677693" y="2695346"/>
            <a:ext cx="304800" cy="322644"/>
          </a:xfrm>
          <a:prstGeom prst="mathPlus">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prstClr val="white"/>
              </a:solidFill>
              <a:effectLst/>
              <a:uLnTx/>
              <a:uFillTx/>
              <a:latin typeface="Arial"/>
              <a:ea typeface="+mn-ea"/>
              <a:cs typeface="+mn-cs"/>
            </a:endParaRPr>
          </a:p>
        </p:txBody>
      </p:sp>
      <p:sp>
        <p:nvSpPr>
          <p:cNvPr id="23" name="TextBox 22"/>
          <p:cNvSpPr txBox="1"/>
          <p:nvPr/>
        </p:nvSpPr>
        <p:spPr>
          <a:xfrm>
            <a:off x="6940189" y="3100196"/>
            <a:ext cx="1940572" cy="1815882"/>
          </a:xfrm>
          <a:prstGeom prst="rect">
            <a:avLst/>
          </a:prstGeom>
          <a:ln/>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Enrolled into PS/training within one year of exiting AE. </a:t>
            </a:r>
            <a:r>
              <a:rPr kumimoji="0" lang="en-US" sz="1600" b="0" i="1" u="none" strike="noStrike" kern="1200" cap="none" spc="0" normalizeH="0" baseline="0" noProof="0" dirty="0" smtClean="0">
                <a:ln>
                  <a:noFill/>
                </a:ln>
                <a:solidFill>
                  <a:prstClr val="black"/>
                </a:solidFill>
                <a:effectLst/>
                <a:uLnTx/>
                <a:uFillTx/>
                <a:latin typeface="Arial" charset="0"/>
                <a:ea typeface="+mn-ea"/>
                <a:cs typeface="+mn-cs"/>
              </a:rPr>
              <a:t>(PS enroll-</a:t>
            </a:r>
            <a:r>
              <a:rPr kumimoji="0" lang="en-US" sz="1600" b="0" i="1" u="none" strike="noStrike" kern="1200" cap="none" spc="0" normalizeH="0" baseline="0" noProof="0" dirty="0" err="1" smtClean="0">
                <a:ln>
                  <a:noFill/>
                </a:ln>
                <a:solidFill>
                  <a:prstClr val="black"/>
                </a:solidFill>
                <a:effectLst/>
                <a:uLnTx/>
                <a:uFillTx/>
                <a:latin typeface="Arial" charset="0"/>
                <a:ea typeface="+mn-ea"/>
                <a:cs typeface="+mn-cs"/>
              </a:rPr>
              <a:t>ment</a:t>
            </a:r>
            <a:r>
              <a:rPr kumimoji="0" lang="en-US" sz="1600" b="0" i="1" u="none" strike="noStrike" kern="1200" cap="none" spc="0" normalizeH="0" baseline="0" noProof="0" dirty="0" smtClean="0">
                <a:ln>
                  <a:noFill/>
                </a:ln>
                <a:solidFill>
                  <a:prstClr val="black"/>
                </a:solidFill>
                <a:effectLst/>
                <a:uLnTx/>
                <a:uFillTx/>
                <a:latin typeface="Arial" charset="0"/>
                <a:ea typeface="+mn-ea"/>
                <a:cs typeface="+mn-cs"/>
              </a:rPr>
              <a:t> date must be after exit date from AE)</a:t>
            </a:r>
          </a:p>
        </p:txBody>
      </p:sp>
      <p:cxnSp>
        <p:nvCxnSpPr>
          <p:cNvPr id="3" name="Straight Connector 2"/>
          <p:cNvCxnSpPr>
            <a:stCxn id="5" idx="2"/>
          </p:cNvCxnSpPr>
          <p:nvPr/>
        </p:nvCxnSpPr>
        <p:spPr>
          <a:xfrm flipH="1">
            <a:off x="1031443" y="2700985"/>
            <a:ext cx="16286" cy="84278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9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18"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95088163"/>
              </p:ext>
            </p:extLst>
          </p:nvPr>
        </p:nvGraphicFramePr>
        <p:xfrm>
          <a:off x="960730" y="373076"/>
          <a:ext cx="6793382" cy="4311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40543407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idx="2"/>
          </p:nvPr>
        </p:nvSpPr>
        <p:spPr>
          <a:xfrm>
            <a:off x="307239" y="0"/>
            <a:ext cx="8756294" cy="833400"/>
          </a:xfrm>
        </p:spPr>
        <p:txBody>
          <a:bodyPr/>
          <a:lstStyle/>
          <a:p>
            <a:r>
              <a:rPr lang="en-US" sz="2400" dirty="0" smtClean="0"/>
              <a:t>Attained a Secondary School Diploma/Recognized Equivalent and Employed within one year of exit</a:t>
            </a:r>
            <a:endParaRPr lang="en-US" sz="2400" dirty="0"/>
          </a:p>
        </p:txBody>
      </p:sp>
      <p:graphicFrame>
        <p:nvGraphicFramePr>
          <p:cNvPr id="3" name="Diagram 2"/>
          <p:cNvGraphicFramePr/>
          <p:nvPr>
            <p:extLst>
              <p:ext uri="{D42A27DB-BD31-4B8C-83A1-F6EECF244321}">
                <p14:modId xmlns:p14="http://schemas.microsoft.com/office/powerpoint/2010/main" val="3128305196"/>
              </p:ext>
            </p:extLst>
          </p:nvPr>
        </p:nvGraphicFramePr>
        <p:xfrm>
          <a:off x="1" y="833399"/>
          <a:ext cx="9063532" cy="4118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7137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83749906"/>
              </p:ext>
            </p:extLst>
          </p:nvPr>
        </p:nvGraphicFramePr>
        <p:xfrm>
          <a:off x="960730" y="373076"/>
          <a:ext cx="6793382" cy="4311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230317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3309" y="57912"/>
            <a:ext cx="8229600" cy="990600"/>
          </a:xfrm>
          <a:prstGeom prst="rect">
            <a:avLst/>
          </a:prstGeom>
        </p:spPr>
        <p:txBody>
          <a:bodyPr vert="horz" lIns="91440" tIns="45720" rIns="91440" bIns="45720" rtlCol="0" anchor="ctr">
            <a:normAutofit fontScale="97500"/>
          </a:bodyPr>
          <a:lstStyle>
            <a:lvl1pPr algn="l" defTabSz="685800" rtl="0" eaLnBrk="1" latinLnBrk="0" hangingPunct="1">
              <a:spcBef>
                <a:spcPct val="0"/>
              </a:spcBef>
              <a:buNone/>
              <a:defRPr sz="3000" kern="1200" spc="-75"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75" normalizeH="0" baseline="0" noProof="0" dirty="0" smtClean="0">
                <a:ln>
                  <a:noFill/>
                </a:ln>
                <a:solidFill>
                  <a:srgbClr val="323232"/>
                </a:solidFill>
                <a:effectLst/>
                <a:uLnTx/>
                <a:uFillTx/>
                <a:latin typeface="Arial"/>
                <a:ea typeface="+mj-ea"/>
                <a:cs typeface="+mj-cs"/>
              </a:rPr>
              <a:t>Attained PS Credential while Enrolled OR within One Year</a:t>
            </a:r>
            <a:endParaRPr kumimoji="0" lang="en-US" sz="3000" b="1" i="0" u="none" strike="noStrike" kern="1200" cap="none" spc="-75" normalizeH="0" baseline="0" noProof="0" dirty="0">
              <a:ln>
                <a:noFill/>
              </a:ln>
              <a:solidFill>
                <a:srgbClr val="323232"/>
              </a:solidFill>
              <a:effectLst/>
              <a:uLnTx/>
              <a:uFillTx/>
              <a:latin typeface="Arial"/>
              <a:ea typeface="+mj-ea"/>
              <a:cs typeface="+mj-cs"/>
            </a:endParaRPr>
          </a:p>
        </p:txBody>
      </p:sp>
      <p:pic>
        <p:nvPicPr>
          <p:cNvPr id="6" name="Picture 5"/>
          <p:cNvPicPr>
            <a:picLocks noChangeAspect="1"/>
          </p:cNvPicPr>
          <p:nvPr/>
        </p:nvPicPr>
        <p:blipFill>
          <a:blip r:embed="rId3"/>
          <a:stretch>
            <a:fillRect/>
          </a:stretch>
        </p:blipFill>
        <p:spPr>
          <a:xfrm>
            <a:off x="4306810" y="1158240"/>
            <a:ext cx="310923" cy="3621649"/>
          </a:xfrm>
          <a:prstGeom prst="rect">
            <a:avLst/>
          </a:prstGeom>
        </p:spPr>
      </p:pic>
      <p:sp>
        <p:nvSpPr>
          <p:cNvPr id="7" name="Text Placeholder 17"/>
          <p:cNvSpPr txBox="1">
            <a:spLocks/>
          </p:cNvSpPr>
          <p:nvPr/>
        </p:nvSpPr>
        <p:spPr>
          <a:xfrm>
            <a:off x="120700" y="1275609"/>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sz="1500" b="0" kern="120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dirty="0" smtClean="0">
                <a:ln>
                  <a:noFill/>
                </a:ln>
                <a:solidFill>
                  <a:srgbClr val="323232"/>
                </a:solidFill>
                <a:effectLst/>
                <a:uLnTx/>
                <a:uFillTx/>
                <a:latin typeface="Arial"/>
                <a:ea typeface="+mn-ea"/>
                <a:cs typeface="+mn-cs"/>
              </a:rPr>
              <a:t>Populates: Tables 5, 8, 9, 10, 11</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sp>
        <p:nvSpPr>
          <p:cNvPr id="8" name="Text Placeholder 19"/>
          <p:cNvSpPr txBox="1">
            <a:spLocks/>
          </p:cNvSpPr>
          <p:nvPr/>
        </p:nvSpPr>
        <p:spPr>
          <a:xfrm>
            <a:off x="4710989" y="959511"/>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lang="en-US" sz="1500" b="0" kern="1200" dirty="0" smtClean="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smtClean="0">
                <a:ln>
                  <a:noFill/>
                </a:ln>
                <a:solidFill>
                  <a:srgbClr val="323232"/>
                </a:solidFill>
                <a:effectLst/>
                <a:uLnTx/>
                <a:uFillTx/>
                <a:latin typeface="Arial"/>
                <a:ea typeface="+mn-ea"/>
                <a:cs typeface="+mn-cs"/>
              </a:rPr>
              <a:t>To Correctly Populate to the Tables…..</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sp>
        <p:nvSpPr>
          <p:cNvPr id="9" name="Content Placeholder 18"/>
          <p:cNvSpPr txBox="1">
            <a:spLocks/>
          </p:cNvSpPr>
          <p:nvPr/>
        </p:nvSpPr>
        <p:spPr>
          <a:xfrm>
            <a:off x="413309" y="2016564"/>
            <a:ext cx="3931920" cy="1905000"/>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Show enrollment in PS/Training under PS Education/Training Tab in LACES</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Have an IETP enrollment with the IETP/Credential Indicator</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 name="Content Placeholder 20"/>
          <p:cNvSpPr txBox="1">
            <a:spLocks/>
          </p:cNvSpPr>
          <p:nvPr/>
        </p:nvSpPr>
        <p:spPr>
          <a:xfrm>
            <a:off x="4710989" y="1427240"/>
            <a:ext cx="4315968" cy="3951288"/>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Arial"/>
                <a:ea typeface="+mn-ea"/>
                <a:cs typeface="+mn-cs"/>
              </a:rPr>
              <a:t>Education&gt;Postsecondary Ed/Training Panel</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Arial"/>
                <a:ea typeface="+mn-ea"/>
                <a:cs typeface="+mn-cs"/>
              </a:rPr>
              <a:t>Postsecondary Institution Type: (select from dropdown)</a:t>
            </a:r>
          </a:p>
          <a:p>
            <a:pPr marL="136525" marR="0" lvl="1" indent="-136525"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Arial"/>
                <a:ea typeface="+mn-ea"/>
                <a:cs typeface="+mn-cs"/>
              </a:rPr>
              <a:t>Enroll Date (while enrolled in AE or within 1 calendar year of exit)</a:t>
            </a:r>
          </a:p>
          <a:p>
            <a:pPr marL="136525" marR="0" lvl="1" indent="-136525"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Arial"/>
                <a:ea typeface="+mn-ea"/>
                <a:cs typeface="+mn-cs"/>
              </a:rPr>
              <a:t>Exit Date: (date of exit from PS/Training program) </a:t>
            </a:r>
          </a:p>
          <a:p>
            <a:pPr marL="136525" marR="0" lvl="1" indent="-136525"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Arial"/>
                <a:ea typeface="+mn-ea"/>
                <a:cs typeface="+mn-cs"/>
              </a:rPr>
              <a:t>Credential Attainment: (name of credential earned)</a:t>
            </a:r>
          </a:p>
          <a:p>
            <a:pPr marL="136525" marR="0" lvl="1" indent="-136525"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600" b="0" i="0" u="none" strike="noStrike" kern="1200" cap="none" spc="0" normalizeH="0" baseline="0" noProof="0" dirty="0" smtClean="0">
                <a:ln>
                  <a:noFill/>
                </a:ln>
                <a:solidFill>
                  <a:sysClr val="windowText" lastClr="000000"/>
                </a:solidFill>
                <a:effectLst/>
                <a:uLnTx/>
                <a:uFillTx/>
                <a:latin typeface="Arial"/>
                <a:ea typeface="+mn-ea"/>
                <a:cs typeface="+mn-cs"/>
              </a:rPr>
              <a:t>Date earned: (date in which the credential was earned)</a:t>
            </a:r>
            <a:endParaRPr kumimoji="0" lang="en-US" sz="16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 name="TextBox 10"/>
          <p:cNvSpPr txBox="1"/>
          <p:nvPr/>
        </p:nvSpPr>
        <p:spPr>
          <a:xfrm>
            <a:off x="413309" y="4022757"/>
            <a:ext cx="3048000" cy="646331"/>
          </a:xfrm>
          <a:prstGeom prst="rect">
            <a:avLst/>
          </a:prstGeom>
          <a:noFill/>
        </p:spPr>
        <p:txBody>
          <a:bodyPr wrap="square" rtlCol="0">
            <a:spAutoFit/>
          </a:bodyPr>
          <a:lstStyle/>
          <a:p>
            <a:pPr fontAlgn="base">
              <a:spcBef>
                <a:spcPct val="0"/>
              </a:spcBef>
              <a:spcAft>
                <a:spcPct val="0"/>
              </a:spcAft>
              <a:buClrTx/>
              <a:buFontTx/>
              <a:buNone/>
            </a:pPr>
            <a:r>
              <a:rPr lang="en-US" sz="1800" kern="1200" dirty="0" smtClean="0">
                <a:solidFill>
                  <a:prstClr val="black"/>
                </a:solidFill>
                <a:latin typeface="Arial" charset="0"/>
                <a:ea typeface="+mn-ea"/>
                <a:cs typeface="+mn-cs"/>
              </a:rPr>
              <a:t>Must have ‘</a:t>
            </a:r>
            <a:r>
              <a:rPr lang="en-US" sz="1800" b="1" u="sng" kern="1200" dirty="0" smtClean="0">
                <a:solidFill>
                  <a:prstClr val="black"/>
                </a:solidFill>
                <a:latin typeface="Arial" charset="0"/>
                <a:ea typeface="+mn-ea"/>
                <a:cs typeface="+mn-cs"/>
              </a:rPr>
              <a:t>Evidence’ </a:t>
            </a:r>
            <a:r>
              <a:rPr lang="en-US" sz="1800" kern="1200" dirty="0" smtClean="0">
                <a:solidFill>
                  <a:prstClr val="black"/>
                </a:solidFill>
                <a:latin typeface="Arial" charset="0"/>
                <a:ea typeface="+mn-ea"/>
                <a:cs typeface="+mn-cs"/>
              </a:rPr>
              <a:t>of Credential Earned</a:t>
            </a:r>
            <a:endParaRPr lang="en-US" sz="1800" kern="1200" dirty="0">
              <a:solidFill>
                <a:prstClr val="black"/>
              </a:solidFill>
              <a:latin typeface="Arial" charset="0"/>
              <a:ea typeface="+mn-ea"/>
              <a:cs typeface="+mn-cs"/>
            </a:endParaRPr>
          </a:p>
        </p:txBody>
      </p:sp>
      <p:pic>
        <p:nvPicPr>
          <p:cNvPr id="12" name="Picture 11"/>
          <p:cNvPicPr>
            <a:picLocks noChangeAspect="1"/>
          </p:cNvPicPr>
          <p:nvPr/>
        </p:nvPicPr>
        <p:blipFill>
          <a:blip r:embed="rId4"/>
          <a:stretch>
            <a:fillRect/>
          </a:stretch>
        </p:blipFill>
        <p:spPr>
          <a:xfrm>
            <a:off x="2843643" y="3754609"/>
            <a:ext cx="1463167" cy="914479"/>
          </a:xfrm>
          <a:prstGeom prst="rect">
            <a:avLst/>
          </a:prstGeom>
        </p:spPr>
      </p:pic>
    </p:spTree>
    <p:extLst>
      <p:ext uri="{BB962C8B-B14F-4D97-AF65-F5344CB8AC3E}">
        <p14:creationId xmlns:p14="http://schemas.microsoft.com/office/powerpoint/2010/main" val="213140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78190213"/>
              </p:ext>
            </p:extLst>
          </p:nvPr>
        </p:nvGraphicFramePr>
        <p:xfrm>
          <a:off x="960730" y="373076"/>
          <a:ext cx="6793382" cy="4311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1172097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98859" y="1112211"/>
            <a:ext cx="317019" cy="3621338"/>
          </a:xfrm>
          <a:prstGeom prst="rect">
            <a:avLst/>
          </a:prstGeom>
        </p:spPr>
      </p:pic>
      <p:sp>
        <p:nvSpPr>
          <p:cNvPr id="6" name="Title 1"/>
          <p:cNvSpPr txBox="1">
            <a:spLocks/>
          </p:cNvSpPr>
          <p:nvPr/>
        </p:nvSpPr>
        <p:spPr>
          <a:xfrm>
            <a:off x="601078" y="0"/>
            <a:ext cx="8229600" cy="990600"/>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000" kern="1200" spc="-75"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75" normalizeH="0" baseline="0" noProof="0" dirty="0" smtClean="0">
                <a:ln>
                  <a:noFill/>
                </a:ln>
                <a:solidFill>
                  <a:srgbClr val="323232"/>
                </a:solidFill>
                <a:effectLst/>
                <a:uLnTx/>
                <a:uFillTx/>
                <a:latin typeface="Arial"/>
                <a:ea typeface="+mj-ea"/>
                <a:cs typeface="+mj-cs"/>
              </a:rPr>
              <a:t>Attained Any Credential</a:t>
            </a:r>
            <a:endParaRPr kumimoji="0" lang="en-US" sz="3000" b="1" i="0" u="none" strike="noStrike" kern="1200" cap="none" spc="-75" normalizeH="0" baseline="0" noProof="0" dirty="0">
              <a:ln>
                <a:noFill/>
              </a:ln>
              <a:solidFill>
                <a:srgbClr val="323232"/>
              </a:solidFill>
              <a:effectLst/>
              <a:uLnTx/>
              <a:uFillTx/>
              <a:latin typeface="Arial"/>
              <a:ea typeface="+mj-ea"/>
              <a:cs typeface="+mj-cs"/>
            </a:endParaRPr>
          </a:p>
        </p:txBody>
      </p:sp>
      <p:sp>
        <p:nvSpPr>
          <p:cNvPr id="7" name="Text Placeholder 7"/>
          <p:cNvSpPr txBox="1">
            <a:spLocks/>
          </p:cNvSpPr>
          <p:nvPr/>
        </p:nvSpPr>
        <p:spPr>
          <a:xfrm>
            <a:off x="-54864" y="871728"/>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sz="1500" b="0" kern="120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smtClean="0">
                <a:ln>
                  <a:noFill/>
                </a:ln>
                <a:solidFill>
                  <a:srgbClr val="323232"/>
                </a:solidFill>
                <a:effectLst/>
                <a:uLnTx/>
                <a:uFillTx/>
                <a:latin typeface="Arial"/>
                <a:ea typeface="+mn-ea"/>
                <a:cs typeface="+mn-cs"/>
              </a:rPr>
              <a:t>Table 5 Criteria</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sp>
        <p:nvSpPr>
          <p:cNvPr id="8" name="Content Placeholder 8"/>
          <p:cNvSpPr txBox="1">
            <a:spLocks/>
          </p:cNvSpPr>
          <p:nvPr/>
        </p:nvSpPr>
        <p:spPr>
          <a:xfrm>
            <a:off x="466939" y="1633101"/>
            <a:ext cx="3931920" cy="1760525"/>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Participants must have been enrolled in a 9+ class or have TABE 11/12 scores at NRS levels 5/6</a:t>
            </a: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 name="Text Placeholder 9"/>
          <p:cNvSpPr txBox="1">
            <a:spLocks/>
          </p:cNvSpPr>
          <p:nvPr/>
        </p:nvSpPr>
        <p:spPr>
          <a:xfrm>
            <a:off x="4784141" y="871728"/>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lang="en-US" sz="1500" b="0" kern="1200" dirty="0" smtClean="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smtClean="0">
                <a:ln>
                  <a:noFill/>
                </a:ln>
                <a:solidFill>
                  <a:srgbClr val="323232"/>
                </a:solidFill>
                <a:effectLst/>
                <a:uLnTx/>
                <a:uFillTx/>
                <a:latin typeface="Arial"/>
                <a:ea typeface="+mn-ea"/>
                <a:cs typeface="+mn-cs"/>
              </a:rPr>
              <a:t>Showing Attainment on LACES</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sp>
        <p:nvSpPr>
          <p:cNvPr id="10" name="Content Placeholder 10"/>
          <p:cNvSpPr txBox="1">
            <a:spLocks/>
          </p:cNvSpPr>
          <p:nvPr/>
        </p:nvSpPr>
        <p:spPr>
          <a:xfrm>
            <a:off x="4715878" y="1417982"/>
            <a:ext cx="4303764" cy="3951288"/>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1" i="0" u="sng" strike="noStrike" kern="1200" cap="none" spc="0" normalizeH="0" baseline="0" noProof="0" smtClean="0">
                <a:ln>
                  <a:noFill/>
                </a:ln>
                <a:solidFill>
                  <a:sysClr val="windowText" lastClr="000000"/>
                </a:solidFill>
                <a:effectLst/>
                <a:uLnTx/>
                <a:uFillTx/>
                <a:latin typeface="Arial"/>
                <a:ea typeface="+mn-ea"/>
                <a:cs typeface="+mn-cs"/>
              </a:rPr>
              <a:t>‘Evidence’ </a:t>
            </a: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of passing HSE in the Assessments tab or Education tab&gt;diploma/credentials panel</a:t>
            </a:r>
          </a:p>
          <a:p>
            <a:pPr marL="0" marR="0" lvl="0" indent="0" algn="l"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  OR</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1" i="0" u="sng" strike="noStrike" kern="1200" cap="none" spc="0" normalizeH="0" baseline="0" noProof="0" smtClean="0">
                <a:ln>
                  <a:noFill/>
                </a:ln>
                <a:solidFill>
                  <a:sysClr val="windowText" lastClr="000000"/>
                </a:solidFill>
                <a:effectLst/>
                <a:uLnTx/>
                <a:uFillTx/>
                <a:latin typeface="Arial"/>
                <a:ea typeface="+mn-ea"/>
                <a:cs typeface="+mn-cs"/>
              </a:rPr>
              <a:t>‘Evidence’</a:t>
            </a: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 of attainment of a PS credential under the PS/Training Panel</a:t>
            </a:r>
          </a:p>
          <a:p>
            <a:pPr marL="342900" marR="0" lvl="1"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500" b="0" i="0" u="none" strike="noStrike" kern="1200" cap="none" spc="0" normalizeH="0" baseline="0" noProof="0" smtClean="0">
                <a:ln>
                  <a:noFill/>
                </a:ln>
                <a:solidFill>
                  <a:sysClr val="windowText" lastClr="000000"/>
                </a:solidFill>
                <a:effectLst/>
                <a:uLnTx/>
                <a:uFillTx/>
                <a:latin typeface="Arial"/>
                <a:ea typeface="+mn-ea"/>
                <a:cs typeface="+mn-cs"/>
              </a:rPr>
              <a:t>Enroll date (while enrolled in AE or within 1 yr of exit)</a:t>
            </a:r>
          </a:p>
          <a:p>
            <a:pPr marL="342900" marR="0" lvl="1"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500" b="0" i="0" u="none" strike="noStrike" kern="1200" cap="none" spc="0" normalizeH="0" baseline="0" noProof="0" smtClean="0">
                <a:ln>
                  <a:noFill/>
                </a:ln>
                <a:solidFill>
                  <a:sysClr val="windowText" lastClr="000000"/>
                </a:solidFill>
                <a:effectLst/>
                <a:uLnTx/>
                <a:uFillTx/>
                <a:latin typeface="Arial"/>
                <a:ea typeface="+mn-ea"/>
                <a:cs typeface="+mn-cs"/>
              </a:rPr>
              <a:t>Credential Attainment (name of credential earned)</a:t>
            </a:r>
          </a:p>
          <a:p>
            <a:pPr marL="342900" marR="0" lvl="1"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500" b="0" i="0" u="none" strike="noStrike" kern="1200" cap="none" spc="0" normalizeH="0" baseline="0" noProof="0" smtClean="0">
                <a:ln>
                  <a:noFill/>
                </a:ln>
                <a:solidFill>
                  <a:sysClr val="windowText" lastClr="000000"/>
                </a:solidFill>
                <a:effectLst/>
                <a:uLnTx/>
                <a:uFillTx/>
                <a:latin typeface="Arial"/>
                <a:ea typeface="+mn-ea"/>
                <a:cs typeface="+mn-cs"/>
              </a:rPr>
              <a:t>Earned date (must be after enroll date but within one year of exiting AE)</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endParaRPr kumimoji="0" lang="en-US" sz="1800" b="1" i="0" u="sng"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1" name="Picture 10"/>
          <p:cNvPicPr>
            <a:picLocks noChangeAspect="1"/>
          </p:cNvPicPr>
          <p:nvPr/>
        </p:nvPicPr>
        <p:blipFill>
          <a:blip r:embed="rId4"/>
          <a:stretch>
            <a:fillRect/>
          </a:stretch>
        </p:blipFill>
        <p:spPr>
          <a:xfrm>
            <a:off x="7916214" y="1925978"/>
            <a:ext cx="1463167" cy="914479"/>
          </a:xfrm>
          <a:prstGeom prst="rect">
            <a:avLst/>
          </a:prstGeom>
        </p:spPr>
      </p:pic>
    </p:spTree>
    <p:extLst>
      <p:ext uri="{BB962C8B-B14F-4D97-AF65-F5344CB8AC3E}">
        <p14:creationId xmlns:p14="http://schemas.microsoft.com/office/powerpoint/2010/main" val="5003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26617781"/>
              </p:ext>
            </p:extLst>
          </p:nvPr>
        </p:nvGraphicFramePr>
        <p:xfrm>
          <a:off x="0" y="1"/>
          <a:ext cx="3935578" cy="5150250"/>
        </p:xfrm>
        <a:graphic>
          <a:graphicData uri="http://schemas.openxmlformats.org/presentationml/2006/ole">
            <mc:AlternateContent xmlns:mc="http://schemas.openxmlformats.org/markup-compatibility/2006">
              <mc:Choice xmlns:v="urn:schemas-microsoft-com:vml" Requires="v">
                <p:oleObj spid="_x0000_s3088" name="Acrobat Document" r:id="rId4" imgW="3886002" imgH="5028936" progId="AcroExch.Document.DC">
                  <p:embed/>
                </p:oleObj>
              </mc:Choice>
              <mc:Fallback>
                <p:oleObj name="Acrobat Document" r:id="rId4" imgW="3886002" imgH="5028936" progId="AcroExch.Document.DC">
                  <p:embed/>
                  <p:pic>
                    <p:nvPicPr>
                      <p:cNvPr id="0" name=""/>
                      <p:cNvPicPr/>
                      <p:nvPr/>
                    </p:nvPicPr>
                    <p:blipFill>
                      <a:blip r:embed="rId5"/>
                      <a:stretch>
                        <a:fillRect/>
                      </a:stretch>
                    </p:blipFill>
                    <p:spPr>
                      <a:xfrm>
                        <a:off x="0" y="1"/>
                        <a:ext cx="3935578" cy="5150250"/>
                      </a:xfrm>
                      <a:prstGeom prst="rect">
                        <a:avLst/>
                      </a:prstGeom>
                    </p:spPr>
                  </p:pic>
                </p:oleObj>
              </mc:Fallback>
            </mc:AlternateContent>
          </a:graphicData>
        </a:graphic>
      </p:graphicFrame>
      <p:sp>
        <p:nvSpPr>
          <p:cNvPr id="7" name="TextBox 6"/>
          <p:cNvSpPr txBox="1"/>
          <p:nvPr/>
        </p:nvSpPr>
        <p:spPr>
          <a:xfrm>
            <a:off x="5720487" y="1046074"/>
            <a:ext cx="3072384" cy="307777"/>
          </a:xfrm>
          <a:prstGeom prst="rect">
            <a:avLst/>
          </a:prstGeom>
          <a:noFill/>
        </p:spPr>
        <p:txBody>
          <a:bodyPr wrap="square" rtlCol="0">
            <a:spAutoFit/>
          </a:bodyPr>
          <a:lstStyle/>
          <a:p>
            <a:r>
              <a:rPr lang="en-US" dirty="0" smtClean="0"/>
              <a:t>Data collected from WY Intake form</a:t>
            </a:r>
            <a:endParaRPr lang="en-US" dirty="0"/>
          </a:p>
        </p:txBody>
      </p:sp>
      <p:cxnSp>
        <p:nvCxnSpPr>
          <p:cNvPr id="9" name="Straight Arrow Connector 8"/>
          <p:cNvCxnSpPr/>
          <p:nvPr/>
        </p:nvCxnSpPr>
        <p:spPr>
          <a:xfrm flipH="1">
            <a:off x="3672230" y="1199693"/>
            <a:ext cx="1938528" cy="658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ight Brace 9"/>
          <p:cNvSpPr/>
          <p:nvPr/>
        </p:nvSpPr>
        <p:spPr>
          <a:xfrm>
            <a:off x="4045306" y="1872691"/>
            <a:ext cx="424281" cy="213603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2" name="Straight Arrow Connector 11"/>
          <p:cNvCxnSpPr/>
          <p:nvPr/>
        </p:nvCxnSpPr>
        <p:spPr>
          <a:xfrm flipH="1">
            <a:off x="3672230" y="1199693"/>
            <a:ext cx="1865376" cy="373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785104" y="2786821"/>
            <a:ext cx="3072384" cy="523220"/>
          </a:xfrm>
          <a:prstGeom prst="rect">
            <a:avLst/>
          </a:prstGeom>
          <a:noFill/>
        </p:spPr>
        <p:txBody>
          <a:bodyPr wrap="square" rtlCol="0">
            <a:spAutoFit/>
          </a:bodyPr>
          <a:lstStyle/>
          <a:p>
            <a:r>
              <a:rPr lang="en-US" dirty="0" smtClean="0"/>
              <a:t>Data collected from student assessments</a:t>
            </a:r>
            <a:endParaRPr lang="en-US" dirty="0"/>
          </a:p>
        </p:txBody>
      </p:sp>
    </p:spTree>
    <p:extLst>
      <p:ext uri="{BB962C8B-B14F-4D97-AF65-F5344CB8AC3E}">
        <p14:creationId xmlns:p14="http://schemas.microsoft.com/office/powerpoint/2010/main" val="596211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69482142"/>
              </p:ext>
            </p:extLst>
          </p:nvPr>
        </p:nvGraphicFramePr>
        <p:xfrm>
          <a:off x="960730" y="373076"/>
          <a:ext cx="6793382" cy="4311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3014250" y="2896819"/>
            <a:ext cx="961688" cy="602552"/>
          </a:xfrm>
          <a:prstGeom prst="rect">
            <a:avLst/>
          </a:prstGeom>
        </p:spPr>
      </p:pic>
    </p:spTree>
    <p:extLst>
      <p:ext uri="{BB962C8B-B14F-4D97-AF65-F5344CB8AC3E}">
        <p14:creationId xmlns:p14="http://schemas.microsoft.com/office/powerpoint/2010/main" val="36695808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17043" y="188913"/>
            <a:ext cx="8919007"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80808"/>
                </a:solidFill>
                <a:latin typeface="+mj-lt"/>
                <a:ea typeface="+mj-ea"/>
                <a:cs typeface="+mj-cs"/>
              </a:defRPr>
            </a:lvl1pPr>
            <a:lvl2pPr algn="l" rtl="0" eaLnBrk="1" fontAlgn="base" hangingPunct="1">
              <a:spcBef>
                <a:spcPct val="0"/>
              </a:spcBef>
              <a:spcAft>
                <a:spcPct val="0"/>
              </a:spcAft>
              <a:defRPr sz="3600" b="1">
                <a:solidFill>
                  <a:srgbClr val="080808"/>
                </a:solidFill>
                <a:latin typeface="Arial" charset="0"/>
              </a:defRPr>
            </a:lvl2pPr>
            <a:lvl3pPr algn="l" rtl="0" eaLnBrk="1" fontAlgn="base" hangingPunct="1">
              <a:spcBef>
                <a:spcPct val="0"/>
              </a:spcBef>
              <a:spcAft>
                <a:spcPct val="0"/>
              </a:spcAft>
              <a:defRPr sz="3600" b="1">
                <a:solidFill>
                  <a:srgbClr val="080808"/>
                </a:solidFill>
                <a:latin typeface="Arial" charset="0"/>
              </a:defRPr>
            </a:lvl3pPr>
            <a:lvl4pPr algn="l" rtl="0" eaLnBrk="1" fontAlgn="base" hangingPunct="1">
              <a:spcBef>
                <a:spcPct val="0"/>
              </a:spcBef>
              <a:spcAft>
                <a:spcPct val="0"/>
              </a:spcAft>
              <a:defRPr sz="3600" b="1">
                <a:solidFill>
                  <a:srgbClr val="080808"/>
                </a:solidFill>
                <a:latin typeface="Arial" charset="0"/>
              </a:defRPr>
            </a:lvl4pPr>
            <a:lvl5pPr algn="l" rtl="0" eaLnBrk="1" fontAlgn="base" hangingPunct="1">
              <a:spcBef>
                <a:spcPct val="0"/>
              </a:spcBef>
              <a:spcAft>
                <a:spcPct val="0"/>
              </a:spcAft>
              <a:defRPr sz="3600" b="1">
                <a:solidFill>
                  <a:srgbClr val="080808"/>
                </a:solidFill>
                <a:latin typeface="Arial" charset="0"/>
              </a:defRPr>
            </a:lvl5pPr>
            <a:lvl6pPr marL="457200" algn="l" rtl="0" eaLnBrk="1" fontAlgn="base" hangingPunct="1">
              <a:spcBef>
                <a:spcPct val="0"/>
              </a:spcBef>
              <a:spcAft>
                <a:spcPct val="0"/>
              </a:spcAft>
              <a:defRPr sz="3600" b="1">
                <a:solidFill>
                  <a:srgbClr val="080808"/>
                </a:solidFill>
                <a:latin typeface="Arial" charset="0"/>
              </a:defRPr>
            </a:lvl6pPr>
            <a:lvl7pPr marL="914400" algn="l" rtl="0" eaLnBrk="1" fontAlgn="base" hangingPunct="1">
              <a:spcBef>
                <a:spcPct val="0"/>
              </a:spcBef>
              <a:spcAft>
                <a:spcPct val="0"/>
              </a:spcAft>
              <a:defRPr sz="3600" b="1">
                <a:solidFill>
                  <a:srgbClr val="080808"/>
                </a:solidFill>
                <a:latin typeface="Arial" charset="0"/>
              </a:defRPr>
            </a:lvl7pPr>
            <a:lvl8pPr marL="1371600" algn="l" rtl="0" eaLnBrk="1" fontAlgn="base" hangingPunct="1">
              <a:spcBef>
                <a:spcPct val="0"/>
              </a:spcBef>
              <a:spcAft>
                <a:spcPct val="0"/>
              </a:spcAft>
              <a:defRPr sz="3600" b="1">
                <a:solidFill>
                  <a:srgbClr val="080808"/>
                </a:solidFill>
                <a:latin typeface="Arial" charset="0"/>
              </a:defRPr>
            </a:lvl8pPr>
            <a:lvl9pPr marL="1828800" algn="l" rtl="0" eaLnBrk="1" fontAlgn="base" hangingPunct="1">
              <a:spcBef>
                <a:spcPct val="0"/>
              </a:spcBef>
              <a:spcAft>
                <a:spcPct val="0"/>
              </a:spcAft>
              <a:defRPr sz="3600" b="1">
                <a:solidFill>
                  <a:srgbClr val="080808"/>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00"/>
                </a:solidFill>
                <a:effectLst/>
                <a:uLnTx/>
                <a:uFillTx/>
                <a:latin typeface="Arial"/>
                <a:ea typeface="+mj-ea"/>
                <a:cs typeface="+mj-cs"/>
              </a:rPr>
              <a:t>Evidence: Uploading credentials / transcripts / documents</a:t>
            </a:r>
          </a:p>
        </p:txBody>
      </p:sp>
      <p:sp>
        <p:nvSpPr>
          <p:cNvPr id="6" name="Rectangle 3"/>
          <p:cNvSpPr txBox="1">
            <a:spLocks noChangeArrowheads="1"/>
          </p:cNvSpPr>
          <p:nvPr/>
        </p:nvSpPr>
        <p:spPr bwMode="auto">
          <a:xfrm>
            <a:off x="48882" y="1766355"/>
            <a:ext cx="3101645" cy="1766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rgbClr val="080808"/>
                </a:solidFill>
                <a:latin typeface="+mn-lt"/>
              </a:defRPr>
            </a:lvl2pPr>
            <a:lvl3pPr marL="1143000" indent="-228600" algn="l" rtl="0" eaLnBrk="1" fontAlgn="base" hangingPunct="1">
              <a:spcBef>
                <a:spcPct val="20000"/>
              </a:spcBef>
              <a:spcAft>
                <a:spcPct val="0"/>
              </a:spcAft>
              <a:buChar char="•"/>
              <a:defRPr sz="2400">
                <a:solidFill>
                  <a:srgbClr val="080808"/>
                </a:solidFill>
                <a:latin typeface="+mn-lt"/>
              </a:defRPr>
            </a:lvl3pPr>
            <a:lvl4pPr marL="1600200" indent="-228600" algn="l" rtl="0" eaLnBrk="1" fontAlgn="base" hangingPunct="1">
              <a:spcBef>
                <a:spcPct val="20000"/>
              </a:spcBef>
              <a:spcAft>
                <a:spcPct val="0"/>
              </a:spcAft>
              <a:buChar char="–"/>
              <a:defRPr sz="2000">
                <a:solidFill>
                  <a:srgbClr val="080808"/>
                </a:solidFill>
                <a:latin typeface="+mn-lt"/>
              </a:defRPr>
            </a:lvl4pPr>
            <a:lvl5pPr marL="2057400" indent="-228600" algn="l" rtl="0" eaLnBrk="1" fontAlgn="base" hangingPunct="1">
              <a:spcBef>
                <a:spcPct val="20000"/>
              </a:spcBef>
              <a:spcAft>
                <a:spcPct val="0"/>
              </a:spcAft>
              <a:buChar char="»"/>
              <a:defRPr sz="2000">
                <a:solidFill>
                  <a:srgbClr val="080808"/>
                </a:solidFill>
                <a:latin typeface="+mn-lt"/>
              </a:defRPr>
            </a:lvl5pPr>
            <a:lvl6pPr marL="2514600" indent="-228600" algn="l" rtl="0" eaLnBrk="1" fontAlgn="base" hangingPunct="1">
              <a:spcBef>
                <a:spcPct val="20000"/>
              </a:spcBef>
              <a:spcAft>
                <a:spcPct val="0"/>
              </a:spcAft>
              <a:buChar char="»"/>
              <a:defRPr sz="2000">
                <a:solidFill>
                  <a:srgbClr val="080808"/>
                </a:solidFill>
                <a:latin typeface="+mn-lt"/>
              </a:defRPr>
            </a:lvl6pPr>
            <a:lvl7pPr marL="2971800" indent="-228600" algn="l" rtl="0" eaLnBrk="1" fontAlgn="base" hangingPunct="1">
              <a:spcBef>
                <a:spcPct val="20000"/>
              </a:spcBef>
              <a:spcAft>
                <a:spcPct val="0"/>
              </a:spcAft>
              <a:buChar char="»"/>
              <a:defRPr sz="2000">
                <a:solidFill>
                  <a:srgbClr val="080808"/>
                </a:solidFill>
                <a:latin typeface="+mn-lt"/>
              </a:defRPr>
            </a:lvl7pPr>
            <a:lvl8pPr marL="3429000" indent="-228600" algn="l" rtl="0" eaLnBrk="1" fontAlgn="base" hangingPunct="1">
              <a:spcBef>
                <a:spcPct val="20000"/>
              </a:spcBef>
              <a:spcAft>
                <a:spcPct val="0"/>
              </a:spcAft>
              <a:buChar char="»"/>
              <a:defRPr sz="2000">
                <a:solidFill>
                  <a:srgbClr val="080808"/>
                </a:solidFill>
                <a:latin typeface="+mn-lt"/>
              </a:defRPr>
            </a:lvl8pPr>
            <a:lvl9pPr marL="3886200" indent="-228600" algn="l" rtl="0" eaLnBrk="1" fontAlgn="base" hangingPunct="1">
              <a:spcBef>
                <a:spcPct val="20000"/>
              </a:spcBef>
              <a:spcAft>
                <a:spcPct val="0"/>
              </a:spcAft>
              <a:buChar char="»"/>
              <a:defRPr sz="2000">
                <a:solidFill>
                  <a:srgbClr val="080808"/>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HSEC</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Work-based credentials</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Bring Your ‘A’ game</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Post-secondary/training credentials</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IET/IELCE credentials</a:t>
            </a:r>
          </a:p>
        </p:txBody>
      </p:sp>
      <p:pic>
        <p:nvPicPr>
          <p:cNvPr id="7" name="Picture 6"/>
          <p:cNvPicPr>
            <a:picLocks noChangeAspect="1"/>
          </p:cNvPicPr>
          <p:nvPr/>
        </p:nvPicPr>
        <p:blipFill>
          <a:blip r:embed="rId3"/>
          <a:stretch>
            <a:fillRect/>
          </a:stretch>
        </p:blipFill>
        <p:spPr>
          <a:xfrm>
            <a:off x="3225210" y="943298"/>
            <a:ext cx="5728595" cy="2589944"/>
          </a:xfrm>
          <a:prstGeom prst="rect">
            <a:avLst/>
          </a:prstGeom>
        </p:spPr>
      </p:pic>
      <p:pic>
        <p:nvPicPr>
          <p:cNvPr id="8" name="Picture 7"/>
          <p:cNvPicPr>
            <a:picLocks noChangeAspect="1"/>
          </p:cNvPicPr>
          <p:nvPr/>
        </p:nvPicPr>
        <p:blipFill>
          <a:blip r:embed="rId4"/>
          <a:stretch>
            <a:fillRect/>
          </a:stretch>
        </p:blipFill>
        <p:spPr>
          <a:xfrm>
            <a:off x="3989781" y="2029159"/>
            <a:ext cx="1164437" cy="1085182"/>
          </a:xfrm>
          <a:prstGeom prst="rect">
            <a:avLst/>
          </a:prstGeom>
        </p:spPr>
      </p:pic>
      <p:pic>
        <p:nvPicPr>
          <p:cNvPr id="9" name="Picture 8"/>
          <p:cNvPicPr>
            <a:picLocks noChangeAspect="1"/>
          </p:cNvPicPr>
          <p:nvPr/>
        </p:nvPicPr>
        <p:blipFill>
          <a:blip r:embed="rId5"/>
          <a:stretch>
            <a:fillRect/>
          </a:stretch>
        </p:blipFill>
        <p:spPr>
          <a:xfrm>
            <a:off x="993118" y="1114680"/>
            <a:ext cx="1463167" cy="914479"/>
          </a:xfrm>
          <a:prstGeom prst="rect">
            <a:avLst/>
          </a:prstGeom>
        </p:spPr>
      </p:pic>
    </p:spTree>
    <p:extLst>
      <p:ext uri="{BB962C8B-B14F-4D97-AF65-F5344CB8AC3E}">
        <p14:creationId xmlns:p14="http://schemas.microsoft.com/office/powerpoint/2010/main" val="19641511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Credential Attainment</a:t>
            </a:r>
            <a:endParaRPr lang="en-US" dirty="0"/>
          </a:p>
        </p:txBody>
      </p:sp>
      <p:sp>
        <p:nvSpPr>
          <p:cNvPr id="4" name="Subtitle 3"/>
          <p:cNvSpPr>
            <a:spLocks noGrp="1"/>
          </p:cNvSpPr>
          <p:nvPr>
            <p:ph type="subTitle" idx="1"/>
          </p:nvPr>
        </p:nvSpPr>
        <p:spPr/>
        <p:txBody>
          <a:bodyPr/>
          <a:lstStyle/>
          <a:p>
            <a:r>
              <a:rPr lang="en-US" dirty="0" smtClean="0"/>
              <a:t>Table 5</a:t>
            </a:r>
            <a:endParaRPr lang="en-US" dirty="0"/>
          </a:p>
        </p:txBody>
      </p:sp>
      <p:pic>
        <p:nvPicPr>
          <p:cNvPr id="5" name="Picture 4"/>
          <p:cNvPicPr>
            <a:picLocks noChangeAspect="1"/>
          </p:cNvPicPr>
          <p:nvPr/>
        </p:nvPicPr>
        <p:blipFill>
          <a:blip r:embed="rId3"/>
          <a:stretch>
            <a:fillRect/>
          </a:stretch>
        </p:blipFill>
        <p:spPr>
          <a:xfrm rot="17503665">
            <a:off x="6611471" y="2321934"/>
            <a:ext cx="1960192" cy="2273823"/>
          </a:xfrm>
          <a:prstGeom prst="rect">
            <a:avLst/>
          </a:prstGeom>
        </p:spPr>
      </p:pic>
      <p:sp>
        <p:nvSpPr>
          <p:cNvPr id="2" name="TextBox 1"/>
          <p:cNvSpPr txBox="1"/>
          <p:nvPr/>
        </p:nvSpPr>
        <p:spPr>
          <a:xfrm>
            <a:off x="117043" y="4585934"/>
            <a:ext cx="7176212" cy="307777"/>
          </a:xfrm>
          <a:prstGeom prst="rect">
            <a:avLst/>
          </a:prstGeom>
          <a:noFill/>
        </p:spPr>
        <p:txBody>
          <a:bodyPr wrap="square" rtlCol="0">
            <a:spAutoFit/>
          </a:bodyPr>
          <a:lstStyle/>
          <a:p>
            <a:r>
              <a:rPr lang="en-US" dirty="0" smtClean="0"/>
              <a:t>Click </a:t>
            </a:r>
            <a:r>
              <a:rPr lang="en-US" dirty="0" smtClean="0">
                <a:hlinkClick r:id="rId4"/>
              </a:rPr>
              <a:t>here</a:t>
            </a:r>
            <a:r>
              <a:rPr lang="en-US" dirty="0" smtClean="0"/>
              <a:t> to obtain a copy of policy #09302020 on Credential Attainment in Wyoming.</a:t>
            </a:r>
            <a:endParaRPr lang="en-US" dirty="0"/>
          </a:p>
        </p:txBody>
      </p:sp>
    </p:spTree>
    <p:extLst>
      <p:ext uri="{BB962C8B-B14F-4D97-AF65-F5344CB8AC3E}">
        <p14:creationId xmlns:p14="http://schemas.microsoft.com/office/powerpoint/2010/main" val="21643177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2"/>
          </p:nvPr>
        </p:nvSpPr>
        <p:spPr>
          <a:xfrm>
            <a:off x="2295400" y="392062"/>
            <a:ext cx="4045200" cy="833400"/>
          </a:xfrm>
        </p:spPr>
        <p:txBody>
          <a:bodyPr/>
          <a:lstStyle/>
          <a:p>
            <a:r>
              <a:rPr lang="en-US" dirty="0" smtClean="0"/>
              <a:t>What it is not?</a:t>
            </a:r>
            <a:endParaRPr lang="en-US" dirty="0"/>
          </a:p>
        </p:txBody>
      </p:sp>
      <p:sp>
        <p:nvSpPr>
          <p:cNvPr id="9" name="Text Placeholder 4"/>
          <p:cNvSpPr txBox="1">
            <a:spLocks/>
          </p:cNvSpPr>
          <p:nvPr/>
        </p:nvSpPr>
        <p:spPr>
          <a:xfrm>
            <a:off x="360680" y="1225462"/>
            <a:ext cx="3022600" cy="576262"/>
          </a:xfrm>
          <a:prstGeom prst="rect">
            <a:avLst/>
          </a:prstGeom>
        </p:spPr>
        <p:txBody>
          <a:bodyPr vert="horz" lIns="91440" tIns="45720" rIns="91440" bIns="45720" rtlCol="0" anchor="b">
            <a:noAutofit/>
          </a:bodyPr>
          <a:lstStyle>
            <a:lvl1pPr marL="0" indent="0" algn="l" defTabSz="457200" rtl="0" eaLnBrk="1" latinLnBrk="0" hangingPunct="1">
              <a:spcBef>
                <a:spcPts val="672"/>
              </a:spcBef>
              <a:spcAft>
                <a:spcPts val="600"/>
              </a:spcAft>
              <a:buClr>
                <a:schemeClr val="accent1"/>
              </a:buClr>
              <a:buSzPct val="115000"/>
              <a:buFont typeface="Arial"/>
              <a:buNone/>
              <a:defRPr sz="2800" b="0" kern="1200" cap="none">
                <a:solidFill>
                  <a:schemeClr val="accent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2000" b="1"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800" b="1"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ts val="672"/>
              </a:spcBef>
              <a:spcAft>
                <a:spcPts val="600"/>
              </a:spcAft>
              <a:buClr>
                <a:srgbClr val="83992A"/>
              </a:buClr>
              <a:buSzPct val="115000"/>
              <a:buFont typeface="Arial"/>
              <a:buNone/>
              <a:tabLst/>
              <a:defRPr/>
            </a:pPr>
            <a:r>
              <a:rPr kumimoji="0" lang="en-US" sz="2800" b="1" i="0" u="none" strike="noStrike" kern="1200" cap="none" spc="0" normalizeH="0" baseline="0" noProof="0" dirty="0" smtClean="0">
                <a:ln>
                  <a:noFill/>
                </a:ln>
                <a:solidFill>
                  <a:schemeClr val="bg1"/>
                </a:solidFill>
                <a:effectLst/>
                <a:uLnTx/>
                <a:uFillTx/>
                <a:latin typeface="Garamond" panose="02020404030301010803"/>
                <a:ea typeface="+mn-ea"/>
                <a:cs typeface="+mn-cs"/>
              </a:rPr>
              <a:t>Unallowable</a:t>
            </a:r>
            <a:endParaRPr kumimoji="0" lang="en-US" sz="2800" b="1" i="0" u="none" strike="noStrike" kern="1200" cap="none" spc="0" normalizeH="0" baseline="0" noProof="0" dirty="0">
              <a:ln>
                <a:noFill/>
              </a:ln>
              <a:solidFill>
                <a:schemeClr val="bg1"/>
              </a:solidFill>
              <a:effectLst/>
              <a:uLnTx/>
              <a:uFillTx/>
              <a:latin typeface="Garamond" panose="02020404030301010803"/>
              <a:ea typeface="+mn-ea"/>
              <a:cs typeface="+mn-cs"/>
            </a:endParaRPr>
          </a:p>
        </p:txBody>
      </p:sp>
      <p:sp>
        <p:nvSpPr>
          <p:cNvPr id="10" name="Text Placeholder 6"/>
          <p:cNvSpPr txBox="1">
            <a:spLocks/>
          </p:cNvSpPr>
          <p:nvPr/>
        </p:nvSpPr>
        <p:spPr>
          <a:xfrm>
            <a:off x="4549900" y="1263773"/>
            <a:ext cx="4718304" cy="576262"/>
          </a:xfrm>
          <a:prstGeom prst="rect">
            <a:avLst/>
          </a:prstGeom>
        </p:spPr>
        <p:txBody>
          <a:bodyPr vert="horz" lIns="91440" tIns="45720" rIns="91440" bIns="45720" rtlCol="0" anchor="b">
            <a:noAutofit/>
          </a:bodyPr>
          <a:lstStyle>
            <a:lvl1pPr marL="0" indent="0" algn="l" defTabSz="457200" rtl="0" eaLnBrk="1" latinLnBrk="0" hangingPunct="1">
              <a:spcBef>
                <a:spcPts val="672"/>
              </a:spcBef>
              <a:spcAft>
                <a:spcPts val="600"/>
              </a:spcAft>
              <a:buClr>
                <a:schemeClr val="accent1"/>
              </a:buClr>
              <a:buSzPct val="115000"/>
              <a:buFont typeface="Arial"/>
              <a:buNone/>
              <a:defRPr sz="2800" b="0" kern="1200" cap="none">
                <a:solidFill>
                  <a:schemeClr val="accent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2000" b="1"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800" b="1"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ts val="672"/>
              </a:spcBef>
              <a:spcAft>
                <a:spcPts val="600"/>
              </a:spcAft>
              <a:buClr>
                <a:srgbClr val="83992A"/>
              </a:buClr>
              <a:buSzPct val="115000"/>
              <a:buFont typeface="Arial"/>
              <a:buNone/>
              <a:tabLst/>
              <a:defRPr/>
            </a:pPr>
            <a:r>
              <a:rPr kumimoji="0" lang="en-US" sz="2800" b="1" i="0" u="none" strike="noStrike" kern="1200" cap="none" spc="0" normalizeH="0" baseline="0" noProof="0" dirty="0" smtClean="0">
                <a:ln>
                  <a:noFill/>
                </a:ln>
                <a:solidFill>
                  <a:schemeClr val="bg1"/>
                </a:solidFill>
                <a:effectLst/>
                <a:uLnTx/>
                <a:uFillTx/>
                <a:latin typeface="Garamond" panose="02020404030301010803"/>
                <a:ea typeface="+mn-ea"/>
                <a:cs typeface="+mn-cs"/>
              </a:rPr>
              <a:t>Unallowable Examples</a:t>
            </a:r>
            <a:endParaRPr kumimoji="0" lang="en-US" sz="2800" b="1" i="0" u="none" strike="noStrike" kern="1200" cap="none" spc="0" normalizeH="0" baseline="0" noProof="0" dirty="0">
              <a:ln>
                <a:noFill/>
              </a:ln>
              <a:solidFill>
                <a:schemeClr val="bg1"/>
              </a:solidFill>
              <a:effectLst/>
              <a:uLnTx/>
              <a:uFillTx/>
              <a:latin typeface="Garamond" panose="02020404030301010803"/>
              <a:ea typeface="+mn-ea"/>
              <a:cs typeface="+mn-cs"/>
            </a:endParaRPr>
          </a:p>
        </p:txBody>
      </p:sp>
      <p:sp>
        <p:nvSpPr>
          <p:cNvPr id="11" name="Content Placeholder 5"/>
          <p:cNvSpPr txBox="1">
            <a:spLocks/>
          </p:cNvSpPr>
          <p:nvPr/>
        </p:nvSpPr>
        <p:spPr>
          <a:xfrm>
            <a:off x="360680" y="1967422"/>
            <a:ext cx="4239260" cy="263260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1" i="0" u="none" strike="noStrike" kern="1200" cap="none" spc="0" normalizeH="0" baseline="0" noProof="0" dirty="0" smtClean="0">
                <a:ln>
                  <a:noFill/>
                </a:ln>
                <a:solidFill>
                  <a:schemeClr val="bg1"/>
                </a:solidFill>
                <a:effectLst/>
                <a:uLnTx/>
                <a:uFillTx/>
                <a:latin typeface="Garamond" panose="02020404030301010803"/>
                <a:ea typeface="+mn-ea"/>
                <a:cs typeface="+mn-cs"/>
              </a:rPr>
              <a:t>Work readiness certificates </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1" i="0" u="none" strike="noStrike" kern="1200" cap="none" spc="0" normalizeH="0" baseline="0" noProof="0" dirty="0" smtClean="0">
                <a:ln>
                  <a:noFill/>
                </a:ln>
                <a:solidFill>
                  <a:schemeClr val="bg1"/>
                </a:solidFill>
                <a:effectLst/>
                <a:uLnTx/>
                <a:uFillTx/>
                <a:latin typeface="Garamond" panose="02020404030301010803"/>
                <a:ea typeface="+mn-ea"/>
                <a:cs typeface="+mn-cs"/>
              </a:rPr>
              <a:t>General certificates that are not specifically aligned to an identified career track</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13" name="Rectangle 12"/>
          <p:cNvSpPr/>
          <p:nvPr/>
        </p:nvSpPr>
        <p:spPr>
          <a:xfrm>
            <a:off x="4775200" y="2011466"/>
            <a:ext cx="4572000" cy="3280898"/>
          </a:xfrm>
          <a:prstGeom prst="rect">
            <a:avLst/>
          </a:prstGeom>
        </p:spPr>
        <p:txBody>
          <a:bodyPr>
            <a:spAutoFit/>
          </a:bodyPr>
          <a:lstStyle/>
          <a:p>
            <a:pPr marL="285750" lvl="0" indent="-285750" defTabSz="457200">
              <a:spcBef>
                <a:spcPct val="20000"/>
              </a:spcBef>
              <a:spcAft>
                <a:spcPts val="600"/>
              </a:spcAft>
              <a:buClr>
                <a:srgbClr val="83992A"/>
              </a:buClr>
              <a:buSzPct val="115000"/>
              <a:buFont typeface="Arial"/>
              <a:buChar char="•"/>
            </a:pPr>
            <a:r>
              <a:rPr lang="en-US" sz="2400" b="1" kern="1200" dirty="0">
                <a:solidFill>
                  <a:schemeClr val="bg1"/>
                </a:solidFill>
                <a:latin typeface="Garamond" panose="02020404030301010803"/>
                <a:ea typeface="+mn-ea"/>
                <a:cs typeface="+mn-cs"/>
              </a:rPr>
              <a:t>Certs earned for Microsoft products</a:t>
            </a:r>
          </a:p>
          <a:p>
            <a:pPr marL="285750" lvl="0" indent="-285750" defTabSz="457200">
              <a:spcBef>
                <a:spcPct val="20000"/>
              </a:spcBef>
              <a:spcAft>
                <a:spcPts val="600"/>
              </a:spcAft>
              <a:buClr>
                <a:srgbClr val="83992A"/>
              </a:buClr>
              <a:buSzPct val="115000"/>
              <a:buFont typeface="Arial"/>
              <a:buChar char="•"/>
            </a:pPr>
            <a:r>
              <a:rPr lang="en-US" sz="2400" b="1" kern="1200" dirty="0">
                <a:solidFill>
                  <a:schemeClr val="bg1"/>
                </a:solidFill>
                <a:latin typeface="Garamond" panose="02020404030301010803"/>
                <a:ea typeface="+mn-ea"/>
                <a:cs typeface="+mn-cs"/>
              </a:rPr>
              <a:t>Certs earned for Adobe products</a:t>
            </a:r>
          </a:p>
          <a:p>
            <a:pPr marL="285750" lvl="0" indent="-285750" defTabSz="457200">
              <a:spcBef>
                <a:spcPct val="20000"/>
              </a:spcBef>
              <a:spcAft>
                <a:spcPts val="600"/>
              </a:spcAft>
              <a:buClr>
                <a:srgbClr val="83992A"/>
              </a:buClr>
              <a:buSzPct val="115000"/>
              <a:buFont typeface="Arial"/>
              <a:buChar char="•"/>
            </a:pPr>
            <a:r>
              <a:rPr lang="en-US" sz="2400" b="1" kern="1200" dirty="0">
                <a:solidFill>
                  <a:schemeClr val="bg1"/>
                </a:solidFill>
                <a:latin typeface="Garamond" panose="02020404030301010803"/>
                <a:ea typeface="+mn-ea"/>
                <a:cs typeface="+mn-cs"/>
              </a:rPr>
              <a:t>Industrial Safety certifications</a:t>
            </a:r>
          </a:p>
          <a:p>
            <a:pPr marL="285750" lvl="0" indent="-285750" defTabSz="457200">
              <a:spcBef>
                <a:spcPct val="20000"/>
              </a:spcBef>
              <a:spcAft>
                <a:spcPts val="600"/>
              </a:spcAft>
              <a:buClr>
                <a:srgbClr val="83992A"/>
              </a:buClr>
              <a:buSzPct val="115000"/>
              <a:buFont typeface="Arial"/>
              <a:buChar char="•"/>
            </a:pPr>
            <a:r>
              <a:rPr lang="en-US" sz="2400" b="1" kern="1200" dirty="0">
                <a:solidFill>
                  <a:schemeClr val="bg1"/>
                </a:solidFill>
                <a:latin typeface="Garamond" panose="02020404030301010803"/>
                <a:ea typeface="+mn-ea"/>
                <a:cs typeface="+mn-cs"/>
              </a:rPr>
              <a:t>CPR</a:t>
            </a:r>
          </a:p>
          <a:p>
            <a:pPr lvl="0" defTabSz="457200">
              <a:spcBef>
                <a:spcPct val="20000"/>
              </a:spcBef>
              <a:spcAft>
                <a:spcPts val="600"/>
              </a:spcAft>
              <a:buClr>
                <a:srgbClr val="83992A"/>
              </a:buClr>
              <a:buSzPct val="115000"/>
            </a:pPr>
            <a:endParaRPr lang="en-US" sz="2400" kern="1200" dirty="0">
              <a:solidFill>
                <a:prstClr val="black">
                  <a:lumMod val="85000"/>
                  <a:lumOff val="15000"/>
                </a:prstClr>
              </a:solidFill>
              <a:latin typeface="Garamond" panose="02020404030301010803"/>
              <a:ea typeface="+mn-ea"/>
              <a:cs typeface="+mn-cs"/>
            </a:endParaRPr>
          </a:p>
        </p:txBody>
      </p:sp>
    </p:spTree>
    <p:extLst>
      <p:ext uri="{BB962C8B-B14F-4D97-AF65-F5344CB8AC3E}">
        <p14:creationId xmlns:p14="http://schemas.microsoft.com/office/powerpoint/2010/main" val="27120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2"/>
          </p:nvPr>
        </p:nvSpPr>
        <p:spPr>
          <a:xfrm>
            <a:off x="254000" y="0"/>
            <a:ext cx="8646160" cy="833400"/>
          </a:xfrm>
        </p:spPr>
        <p:txBody>
          <a:bodyPr/>
          <a:lstStyle/>
          <a:p>
            <a:r>
              <a:rPr lang="en-US" sz="3600" dirty="0" smtClean="0"/>
              <a:t>The Postsecondary/Training Credential</a:t>
            </a:r>
            <a:endParaRPr lang="en-US" sz="3600" dirty="0"/>
          </a:p>
        </p:txBody>
      </p:sp>
      <p:pic>
        <p:nvPicPr>
          <p:cNvPr id="2" name="Picture 1"/>
          <p:cNvPicPr>
            <a:picLocks noChangeAspect="1"/>
          </p:cNvPicPr>
          <p:nvPr/>
        </p:nvPicPr>
        <p:blipFill>
          <a:blip r:embed="rId3"/>
          <a:stretch>
            <a:fillRect/>
          </a:stretch>
        </p:blipFill>
        <p:spPr>
          <a:xfrm>
            <a:off x="210377" y="294640"/>
            <a:ext cx="8733405" cy="3891745"/>
          </a:xfrm>
          <a:prstGeom prst="rect">
            <a:avLst/>
          </a:prstGeom>
        </p:spPr>
      </p:pic>
    </p:spTree>
    <p:extLst>
      <p:ext uri="{BB962C8B-B14F-4D97-AF65-F5344CB8AC3E}">
        <p14:creationId xmlns:p14="http://schemas.microsoft.com/office/powerpoint/2010/main" val="36100444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2"/>
          </p:nvPr>
        </p:nvSpPr>
        <p:spPr>
          <a:xfrm>
            <a:off x="314960" y="386080"/>
            <a:ext cx="8646160" cy="833400"/>
          </a:xfrm>
        </p:spPr>
        <p:txBody>
          <a:bodyPr/>
          <a:lstStyle/>
          <a:p>
            <a:r>
              <a:rPr lang="en-US" sz="3200" dirty="0" smtClean="0"/>
              <a:t>The Secondary School or Recognized Equivalent Credential in Wyoming</a:t>
            </a:r>
            <a:endParaRPr lang="en-US" sz="3200" dirty="0"/>
          </a:p>
        </p:txBody>
      </p:sp>
      <p:pic>
        <p:nvPicPr>
          <p:cNvPr id="3" name="Picture 2"/>
          <p:cNvPicPr>
            <a:picLocks noChangeAspect="1"/>
          </p:cNvPicPr>
          <p:nvPr/>
        </p:nvPicPr>
        <p:blipFill>
          <a:blip r:embed="rId3"/>
          <a:stretch>
            <a:fillRect/>
          </a:stretch>
        </p:blipFill>
        <p:spPr>
          <a:xfrm>
            <a:off x="413073" y="1448926"/>
            <a:ext cx="10126334" cy="3322608"/>
          </a:xfrm>
          <a:prstGeom prst="rect">
            <a:avLst/>
          </a:prstGeom>
        </p:spPr>
      </p:pic>
    </p:spTree>
    <p:extLst>
      <p:ext uri="{BB962C8B-B14F-4D97-AF65-F5344CB8AC3E}">
        <p14:creationId xmlns:p14="http://schemas.microsoft.com/office/powerpoint/2010/main" val="2782415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2"/>
          </p:nvPr>
        </p:nvSpPr>
        <p:spPr>
          <a:xfrm>
            <a:off x="254000" y="0"/>
            <a:ext cx="8646160" cy="833400"/>
          </a:xfrm>
        </p:spPr>
        <p:txBody>
          <a:bodyPr/>
          <a:lstStyle/>
          <a:p>
            <a:r>
              <a:rPr lang="en-US" sz="3600" dirty="0" smtClean="0"/>
              <a:t>Credential Attainment: Co-Enrollment</a:t>
            </a:r>
            <a:endParaRPr lang="en-US" sz="3600" dirty="0"/>
          </a:p>
        </p:txBody>
      </p:sp>
      <p:pic>
        <p:nvPicPr>
          <p:cNvPr id="2" name="Picture 1"/>
          <p:cNvPicPr>
            <a:picLocks noChangeAspect="1"/>
          </p:cNvPicPr>
          <p:nvPr/>
        </p:nvPicPr>
        <p:blipFill>
          <a:blip r:embed="rId3"/>
          <a:stretch>
            <a:fillRect/>
          </a:stretch>
        </p:blipFill>
        <p:spPr>
          <a:xfrm>
            <a:off x="101601" y="999402"/>
            <a:ext cx="9042400" cy="3437885"/>
          </a:xfrm>
          <a:prstGeom prst="rect">
            <a:avLst/>
          </a:prstGeom>
        </p:spPr>
      </p:pic>
    </p:spTree>
    <p:extLst>
      <p:ext uri="{BB962C8B-B14F-4D97-AF65-F5344CB8AC3E}">
        <p14:creationId xmlns:p14="http://schemas.microsoft.com/office/powerpoint/2010/main" val="2532668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Table 5A</a:t>
            </a:r>
            <a:endParaRPr lang="en-US" dirty="0"/>
          </a:p>
        </p:txBody>
      </p:sp>
      <p:sp>
        <p:nvSpPr>
          <p:cNvPr id="4" name="Subtitle 3"/>
          <p:cNvSpPr>
            <a:spLocks noGrp="1"/>
          </p:cNvSpPr>
          <p:nvPr>
            <p:ph type="subTitle" idx="1"/>
          </p:nvPr>
        </p:nvSpPr>
        <p:spPr/>
        <p:txBody>
          <a:bodyPr/>
          <a:lstStyle/>
          <a:p>
            <a:r>
              <a:rPr lang="en-US" dirty="0" smtClean="0"/>
              <a:t>Primary Indicators of Performance for Participants in Distance Education</a:t>
            </a:r>
            <a:endParaRPr lang="en-US" dirty="0"/>
          </a:p>
        </p:txBody>
      </p:sp>
      <p:pic>
        <p:nvPicPr>
          <p:cNvPr id="2" name="Picture 1"/>
          <p:cNvPicPr>
            <a:picLocks noChangeAspect="1"/>
          </p:cNvPicPr>
          <p:nvPr/>
        </p:nvPicPr>
        <p:blipFill>
          <a:blip r:embed="rId3"/>
          <a:stretch>
            <a:fillRect/>
          </a:stretch>
        </p:blipFill>
        <p:spPr>
          <a:xfrm>
            <a:off x="2549400" y="433218"/>
            <a:ext cx="4041998" cy="1292464"/>
          </a:xfrm>
          <a:prstGeom prst="rect">
            <a:avLst/>
          </a:prstGeom>
        </p:spPr>
      </p:pic>
    </p:spTree>
    <p:extLst>
      <p:ext uri="{BB962C8B-B14F-4D97-AF65-F5344CB8AC3E}">
        <p14:creationId xmlns:p14="http://schemas.microsoft.com/office/powerpoint/2010/main" val="27526608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37910009"/>
              </p:ext>
            </p:extLst>
          </p:nvPr>
        </p:nvGraphicFramePr>
        <p:xfrm>
          <a:off x="0" y="0"/>
          <a:ext cx="3879850" cy="5022850"/>
        </p:xfrm>
        <a:graphic>
          <a:graphicData uri="http://schemas.openxmlformats.org/presentationml/2006/ole">
            <mc:AlternateContent xmlns:mc="http://schemas.openxmlformats.org/markup-compatibility/2006">
              <mc:Choice xmlns:v="urn:schemas-microsoft-com:vml" Requires="v">
                <p:oleObj spid="_x0000_s12298" name="Acrobat Document" r:id="rId4" imgW="3879669" imgH="5022593" progId="AcroExch.Document.DC">
                  <p:embed/>
                </p:oleObj>
              </mc:Choice>
              <mc:Fallback>
                <p:oleObj name="Acrobat Document" r:id="rId4" imgW="3879669" imgH="5022593" progId="AcroExch.Document.DC">
                  <p:embed/>
                  <p:pic>
                    <p:nvPicPr>
                      <p:cNvPr id="0" name=""/>
                      <p:cNvPicPr/>
                      <p:nvPr/>
                    </p:nvPicPr>
                    <p:blipFill>
                      <a:blip r:embed="rId5"/>
                      <a:stretch>
                        <a:fillRect/>
                      </a:stretch>
                    </p:blipFill>
                    <p:spPr>
                      <a:xfrm>
                        <a:off x="0" y="0"/>
                        <a:ext cx="3879850" cy="5022850"/>
                      </a:xfrm>
                      <a:prstGeom prst="rect">
                        <a:avLst/>
                      </a:prstGeom>
                    </p:spPr>
                  </p:pic>
                </p:oleObj>
              </mc:Fallback>
            </mc:AlternateContent>
          </a:graphicData>
        </a:graphic>
      </p:graphicFrame>
      <p:sp>
        <p:nvSpPr>
          <p:cNvPr id="3" name="TextBox 2"/>
          <p:cNvSpPr txBox="1"/>
          <p:nvPr/>
        </p:nvSpPr>
        <p:spPr>
          <a:xfrm>
            <a:off x="4381805" y="2414016"/>
            <a:ext cx="4315968" cy="523220"/>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A subset of Table 5</a:t>
            </a:r>
          </a:p>
          <a:p>
            <a:pPr marL="285750" indent="-285750">
              <a:buFont typeface="Wingdings" panose="05000000000000000000" pitchFamily="2" charset="2"/>
              <a:buChar char="Ø"/>
            </a:pPr>
            <a:r>
              <a:rPr lang="en-US" dirty="0" smtClean="0"/>
              <a:t>Distance learners</a:t>
            </a:r>
            <a:endParaRPr lang="en-US" dirty="0"/>
          </a:p>
        </p:txBody>
      </p:sp>
    </p:spTree>
    <p:extLst>
      <p:ext uri="{BB962C8B-B14F-4D97-AF65-F5344CB8AC3E}">
        <p14:creationId xmlns:p14="http://schemas.microsoft.com/office/powerpoint/2010/main" val="4261447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Table 6</a:t>
            </a:r>
            <a:endParaRPr lang="en-US" dirty="0"/>
          </a:p>
        </p:txBody>
      </p:sp>
      <p:sp>
        <p:nvSpPr>
          <p:cNvPr id="4" name="Subtitle 3"/>
          <p:cNvSpPr>
            <a:spLocks noGrp="1"/>
          </p:cNvSpPr>
          <p:nvPr>
            <p:ph type="subTitle" idx="1"/>
          </p:nvPr>
        </p:nvSpPr>
        <p:spPr/>
        <p:txBody>
          <a:bodyPr/>
          <a:lstStyle/>
          <a:p>
            <a:r>
              <a:rPr lang="en-US" dirty="0" smtClean="0"/>
              <a:t>Participant Status &amp; Program Enrollment</a:t>
            </a:r>
            <a:endParaRPr lang="en-US" dirty="0"/>
          </a:p>
        </p:txBody>
      </p:sp>
      <p:pic>
        <p:nvPicPr>
          <p:cNvPr id="5" name="Picture 4"/>
          <p:cNvPicPr>
            <a:picLocks noChangeAspect="1"/>
          </p:cNvPicPr>
          <p:nvPr/>
        </p:nvPicPr>
        <p:blipFill>
          <a:blip r:embed="rId2"/>
          <a:stretch>
            <a:fillRect/>
          </a:stretch>
        </p:blipFill>
        <p:spPr>
          <a:xfrm>
            <a:off x="2552602" y="367381"/>
            <a:ext cx="4041998" cy="1292464"/>
          </a:xfrm>
          <a:prstGeom prst="rect">
            <a:avLst/>
          </a:prstGeom>
        </p:spPr>
      </p:pic>
    </p:spTree>
    <p:extLst>
      <p:ext uri="{BB962C8B-B14F-4D97-AF65-F5344CB8AC3E}">
        <p14:creationId xmlns:p14="http://schemas.microsoft.com/office/powerpoint/2010/main" val="166101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2</a:t>
            </a:r>
            <a:endParaRPr lang="en-US" dirty="0"/>
          </a:p>
        </p:txBody>
      </p:sp>
      <p:sp>
        <p:nvSpPr>
          <p:cNvPr id="4" name="Subtitle 3"/>
          <p:cNvSpPr>
            <a:spLocks noGrp="1"/>
          </p:cNvSpPr>
          <p:nvPr>
            <p:ph type="subTitle" idx="1"/>
          </p:nvPr>
        </p:nvSpPr>
        <p:spPr>
          <a:xfrm>
            <a:off x="2549400" y="2968000"/>
            <a:ext cx="4165954" cy="737100"/>
          </a:xfrm>
        </p:spPr>
        <p:txBody>
          <a:bodyPr/>
          <a:lstStyle/>
          <a:p>
            <a:r>
              <a:rPr lang="en-US" dirty="0" smtClean="0"/>
              <a:t>Participants by Age, Ethnicity, and Sex</a:t>
            </a:r>
            <a:endParaRPr lang="en-US" dirty="0"/>
          </a:p>
        </p:txBody>
      </p:sp>
      <p:pic>
        <p:nvPicPr>
          <p:cNvPr id="2" name="Picture 1"/>
          <p:cNvPicPr>
            <a:picLocks noChangeAspect="1"/>
          </p:cNvPicPr>
          <p:nvPr/>
        </p:nvPicPr>
        <p:blipFill>
          <a:blip r:embed="rId2"/>
          <a:stretch>
            <a:fillRect/>
          </a:stretch>
        </p:blipFill>
        <p:spPr>
          <a:xfrm>
            <a:off x="2552602" y="484423"/>
            <a:ext cx="4041998" cy="1292464"/>
          </a:xfrm>
          <a:prstGeom prst="rect">
            <a:avLst/>
          </a:prstGeom>
        </p:spPr>
      </p:pic>
    </p:spTree>
    <p:extLst>
      <p:ext uri="{BB962C8B-B14F-4D97-AF65-F5344CB8AC3E}">
        <p14:creationId xmlns:p14="http://schemas.microsoft.com/office/powerpoint/2010/main" val="677496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241771760"/>
              </p:ext>
            </p:extLst>
          </p:nvPr>
        </p:nvGraphicFramePr>
        <p:xfrm>
          <a:off x="0" y="0"/>
          <a:ext cx="3879850" cy="5022850"/>
        </p:xfrm>
        <a:graphic>
          <a:graphicData uri="http://schemas.openxmlformats.org/presentationml/2006/ole">
            <mc:AlternateContent xmlns:mc="http://schemas.openxmlformats.org/markup-compatibility/2006">
              <mc:Choice xmlns:v="urn:schemas-microsoft-com:vml" Requires="v">
                <p:oleObj spid="_x0000_s13322" name="Acrobat Document" r:id="rId3" imgW="3879669" imgH="5022593" progId="AcroExch.Document.DC">
                  <p:embed/>
                </p:oleObj>
              </mc:Choice>
              <mc:Fallback>
                <p:oleObj name="Acrobat Document" r:id="rId3" imgW="3879669" imgH="5022593" progId="AcroExch.Document.DC">
                  <p:embed/>
                  <p:pic>
                    <p:nvPicPr>
                      <p:cNvPr id="0" name=""/>
                      <p:cNvPicPr/>
                      <p:nvPr/>
                    </p:nvPicPr>
                    <p:blipFill>
                      <a:blip r:embed="rId4"/>
                      <a:stretch>
                        <a:fillRect/>
                      </a:stretch>
                    </p:blipFill>
                    <p:spPr>
                      <a:xfrm>
                        <a:off x="0" y="0"/>
                        <a:ext cx="3879850" cy="5022850"/>
                      </a:xfrm>
                      <a:prstGeom prst="rect">
                        <a:avLst/>
                      </a:prstGeom>
                    </p:spPr>
                  </p:pic>
                </p:oleObj>
              </mc:Fallback>
            </mc:AlternateContent>
          </a:graphicData>
        </a:graphic>
      </p:graphicFrame>
      <p:sp>
        <p:nvSpPr>
          <p:cNvPr id="3" name="Right Brace 2"/>
          <p:cNvSpPr/>
          <p:nvPr/>
        </p:nvSpPr>
        <p:spPr>
          <a:xfrm>
            <a:off x="3979469" y="1024128"/>
            <a:ext cx="234086" cy="84856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p:cNvSpPr txBox="1"/>
          <p:nvPr/>
        </p:nvSpPr>
        <p:spPr>
          <a:xfrm>
            <a:off x="4447642" y="1265530"/>
            <a:ext cx="3957523" cy="307777"/>
          </a:xfrm>
          <a:prstGeom prst="rect">
            <a:avLst/>
          </a:prstGeom>
          <a:noFill/>
        </p:spPr>
        <p:txBody>
          <a:bodyPr wrap="square" rtlCol="0">
            <a:spAutoFit/>
          </a:bodyPr>
          <a:lstStyle/>
          <a:p>
            <a:r>
              <a:rPr lang="en-US" dirty="0" smtClean="0"/>
              <a:t>Data collected from WY Intake form</a:t>
            </a:r>
            <a:endParaRPr lang="en-US" dirty="0"/>
          </a:p>
        </p:txBody>
      </p:sp>
      <p:sp>
        <p:nvSpPr>
          <p:cNvPr id="6" name="Right Brace 5"/>
          <p:cNvSpPr/>
          <p:nvPr/>
        </p:nvSpPr>
        <p:spPr>
          <a:xfrm>
            <a:off x="3958919" y="2189556"/>
            <a:ext cx="254635" cy="274820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p:cNvSpPr txBox="1"/>
          <p:nvPr/>
        </p:nvSpPr>
        <p:spPr>
          <a:xfrm>
            <a:off x="4447642" y="3313785"/>
            <a:ext cx="4052621" cy="523220"/>
          </a:xfrm>
          <a:prstGeom prst="rect">
            <a:avLst/>
          </a:prstGeom>
          <a:noFill/>
        </p:spPr>
        <p:txBody>
          <a:bodyPr wrap="square" rtlCol="0">
            <a:spAutoFit/>
          </a:bodyPr>
          <a:lstStyle/>
          <a:p>
            <a:r>
              <a:rPr lang="en-US" dirty="0" smtClean="0"/>
              <a:t>Data collected from program identification of type of program enrollment on LACES.</a:t>
            </a:r>
            <a:endParaRPr lang="en-US" dirty="0"/>
          </a:p>
        </p:txBody>
      </p:sp>
    </p:spTree>
    <p:extLst>
      <p:ext uri="{BB962C8B-B14F-4D97-AF65-F5344CB8AC3E}">
        <p14:creationId xmlns:p14="http://schemas.microsoft.com/office/powerpoint/2010/main" val="37984736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856258" y="1982305"/>
            <a:ext cx="5431483" cy="833400"/>
          </a:xfrm>
        </p:spPr>
        <p:txBody>
          <a:bodyPr/>
          <a:lstStyle/>
          <a:p>
            <a:r>
              <a:rPr lang="en-US" dirty="0" smtClean="0"/>
              <a:t>Table 8 (Optional)</a:t>
            </a:r>
            <a:endParaRPr lang="en-US" dirty="0"/>
          </a:p>
        </p:txBody>
      </p:sp>
      <p:sp>
        <p:nvSpPr>
          <p:cNvPr id="4" name="Subtitle 3"/>
          <p:cNvSpPr>
            <a:spLocks noGrp="1"/>
          </p:cNvSpPr>
          <p:nvPr>
            <p:ph type="subTitle" idx="1"/>
          </p:nvPr>
        </p:nvSpPr>
        <p:spPr>
          <a:xfrm>
            <a:off x="2304288" y="2902163"/>
            <a:ext cx="3738840" cy="737100"/>
          </a:xfrm>
        </p:spPr>
        <p:txBody>
          <a:bodyPr/>
          <a:lstStyle/>
          <a:p>
            <a:r>
              <a:rPr lang="en-US" dirty="0" smtClean="0"/>
              <a:t>Outcomes for Participants in Family Literacy Programs</a:t>
            </a:r>
            <a:endParaRPr lang="en-US" dirty="0"/>
          </a:p>
        </p:txBody>
      </p:sp>
      <p:pic>
        <p:nvPicPr>
          <p:cNvPr id="5" name="Picture 4"/>
          <p:cNvPicPr>
            <a:picLocks noChangeAspect="1"/>
          </p:cNvPicPr>
          <p:nvPr/>
        </p:nvPicPr>
        <p:blipFill>
          <a:blip r:embed="rId2"/>
          <a:stretch>
            <a:fillRect/>
          </a:stretch>
        </p:blipFill>
        <p:spPr>
          <a:xfrm>
            <a:off x="2485164" y="382011"/>
            <a:ext cx="4041998" cy="1292464"/>
          </a:xfrm>
          <a:prstGeom prst="rect">
            <a:avLst/>
          </a:prstGeom>
        </p:spPr>
      </p:pic>
    </p:spTree>
    <p:extLst>
      <p:ext uri="{BB962C8B-B14F-4D97-AF65-F5344CB8AC3E}">
        <p14:creationId xmlns:p14="http://schemas.microsoft.com/office/powerpoint/2010/main" val="1566986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02093216"/>
              </p:ext>
            </p:extLst>
          </p:nvPr>
        </p:nvGraphicFramePr>
        <p:xfrm>
          <a:off x="0" y="0"/>
          <a:ext cx="3879850" cy="5022850"/>
        </p:xfrm>
        <a:graphic>
          <a:graphicData uri="http://schemas.openxmlformats.org/presentationml/2006/ole">
            <mc:AlternateContent xmlns:mc="http://schemas.openxmlformats.org/markup-compatibility/2006">
              <mc:Choice xmlns:v="urn:schemas-microsoft-com:vml" Requires="v">
                <p:oleObj spid="_x0000_s14347" name="Acrobat Document" r:id="rId4" imgW="3879669" imgH="5022593" progId="AcroExch.Document.DC">
                  <p:embed/>
                </p:oleObj>
              </mc:Choice>
              <mc:Fallback>
                <p:oleObj name="Acrobat Document" r:id="rId4" imgW="3879669" imgH="5022593" progId="AcroExch.Document.DC">
                  <p:embed/>
                  <p:pic>
                    <p:nvPicPr>
                      <p:cNvPr id="0" name=""/>
                      <p:cNvPicPr/>
                      <p:nvPr/>
                    </p:nvPicPr>
                    <p:blipFill>
                      <a:blip r:embed="rId5"/>
                      <a:stretch>
                        <a:fillRect/>
                      </a:stretch>
                    </p:blipFill>
                    <p:spPr>
                      <a:xfrm>
                        <a:off x="0" y="0"/>
                        <a:ext cx="3879850" cy="5022850"/>
                      </a:xfrm>
                      <a:prstGeom prst="rect">
                        <a:avLst/>
                      </a:prstGeom>
                    </p:spPr>
                  </p:pic>
                </p:oleObj>
              </mc:Fallback>
            </mc:AlternateContent>
          </a:graphicData>
        </a:graphic>
      </p:graphicFrame>
      <p:sp>
        <p:nvSpPr>
          <p:cNvPr id="3" name="TextBox 2"/>
          <p:cNvSpPr txBox="1"/>
          <p:nvPr/>
        </p:nvSpPr>
        <p:spPr>
          <a:xfrm>
            <a:off x="4725620" y="2048256"/>
            <a:ext cx="2165300" cy="307777"/>
          </a:xfrm>
          <a:prstGeom prst="rect">
            <a:avLst/>
          </a:prstGeom>
          <a:noFill/>
        </p:spPr>
        <p:txBody>
          <a:bodyPr wrap="square" rtlCol="0">
            <a:spAutoFit/>
          </a:bodyPr>
          <a:lstStyle/>
          <a:p>
            <a:r>
              <a:rPr lang="en-US" dirty="0" smtClean="0"/>
              <a:t>Same as Table 4 MSG’s</a:t>
            </a:r>
            <a:endParaRPr lang="en-US" dirty="0"/>
          </a:p>
        </p:txBody>
      </p:sp>
      <p:cxnSp>
        <p:nvCxnSpPr>
          <p:cNvPr id="6" name="Straight Connector 5"/>
          <p:cNvCxnSpPr>
            <a:stCxn id="3" idx="1"/>
          </p:cNvCxnSpPr>
          <p:nvPr/>
        </p:nvCxnSpPr>
        <p:spPr>
          <a:xfrm flipH="1" flipV="1">
            <a:off x="3672230" y="2201875"/>
            <a:ext cx="1053390" cy="270"/>
          </a:xfrm>
          <a:prstGeom prst="line">
            <a:avLst/>
          </a:prstGeom>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6649517" y="365760"/>
            <a:ext cx="1470355" cy="307777"/>
          </a:xfrm>
          <a:prstGeom prst="rect">
            <a:avLst/>
          </a:prstGeom>
          <a:noFill/>
        </p:spPr>
        <p:txBody>
          <a:bodyPr wrap="square" rtlCol="0">
            <a:spAutoFit/>
          </a:bodyPr>
          <a:lstStyle/>
          <a:p>
            <a:r>
              <a:rPr lang="en-US" b="1" dirty="0" smtClean="0"/>
              <a:t>Page One</a:t>
            </a:r>
            <a:endParaRPr lang="en-US" b="1" dirty="0"/>
          </a:p>
        </p:txBody>
      </p:sp>
      <p:sp>
        <p:nvSpPr>
          <p:cNvPr id="9" name="Right Brace 8"/>
          <p:cNvSpPr/>
          <p:nvPr/>
        </p:nvSpPr>
        <p:spPr>
          <a:xfrm>
            <a:off x="3879850" y="2356033"/>
            <a:ext cx="575107" cy="201114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p:cNvSpPr txBox="1"/>
          <p:nvPr/>
        </p:nvSpPr>
        <p:spPr>
          <a:xfrm>
            <a:off x="4725620" y="3207714"/>
            <a:ext cx="4272076" cy="307777"/>
          </a:xfrm>
          <a:prstGeom prst="rect">
            <a:avLst/>
          </a:prstGeom>
          <a:noFill/>
        </p:spPr>
        <p:txBody>
          <a:bodyPr wrap="square" rtlCol="0">
            <a:spAutoFit/>
          </a:bodyPr>
          <a:lstStyle/>
          <a:p>
            <a:r>
              <a:rPr lang="en-US" dirty="0" smtClean="0"/>
              <a:t>Same as Table 5 post exit outcome measures</a:t>
            </a:r>
            <a:endParaRPr lang="en-US" dirty="0"/>
          </a:p>
        </p:txBody>
      </p:sp>
    </p:spTree>
    <p:extLst>
      <p:ext uri="{BB962C8B-B14F-4D97-AF65-F5344CB8AC3E}">
        <p14:creationId xmlns:p14="http://schemas.microsoft.com/office/powerpoint/2010/main" val="29508204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66483" y="446227"/>
            <a:ext cx="1324051" cy="307777"/>
          </a:xfrm>
          <a:prstGeom prst="rect">
            <a:avLst/>
          </a:prstGeom>
          <a:noFill/>
        </p:spPr>
        <p:txBody>
          <a:bodyPr wrap="square" rtlCol="0">
            <a:spAutoFit/>
          </a:bodyPr>
          <a:lstStyle/>
          <a:p>
            <a:r>
              <a:rPr lang="en-US" b="1" dirty="0" smtClean="0"/>
              <a:t>Page Two</a:t>
            </a:r>
            <a:endParaRPr lang="en-US" b="1" dirty="0"/>
          </a:p>
        </p:txBody>
      </p:sp>
      <p:pic>
        <p:nvPicPr>
          <p:cNvPr id="6" name="Picture 5"/>
          <p:cNvPicPr>
            <a:picLocks noChangeAspect="1"/>
          </p:cNvPicPr>
          <p:nvPr/>
        </p:nvPicPr>
        <p:blipFill>
          <a:blip r:embed="rId2"/>
          <a:stretch>
            <a:fillRect/>
          </a:stretch>
        </p:blipFill>
        <p:spPr>
          <a:xfrm>
            <a:off x="146724" y="1238866"/>
            <a:ext cx="5397777" cy="2724290"/>
          </a:xfrm>
          <a:prstGeom prst="rect">
            <a:avLst/>
          </a:prstGeom>
        </p:spPr>
      </p:pic>
      <p:sp>
        <p:nvSpPr>
          <p:cNvPr id="7" name="Right Brace 6"/>
          <p:cNvSpPr/>
          <p:nvPr/>
        </p:nvSpPr>
        <p:spPr>
          <a:xfrm>
            <a:off x="5647334" y="1711757"/>
            <a:ext cx="373076" cy="215066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p:cNvSpPr txBox="1"/>
          <p:nvPr/>
        </p:nvSpPr>
        <p:spPr>
          <a:xfrm>
            <a:off x="6327648" y="2601011"/>
            <a:ext cx="2604211" cy="523220"/>
          </a:xfrm>
          <a:prstGeom prst="rect">
            <a:avLst/>
          </a:prstGeom>
          <a:noFill/>
        </p:spPr>
        <p:txBody>
          <a:bodyPr wrap="square" rtlCol="0">
            <a:spAutoFit/>
          </a:bodyPr>
          <a:lstStyle/>
          <a:p>
            <a:r>
              <a:rPr lang="en-US" dirty="0" smtClean="0"/>
              <a:t>Reporting measures specific to Family Literacy Programs</a:t>
            </a:r>
            <a:endParaRPr lang="en-US" dirty="0"/>
          </a:p>
        </p:txBody>
      </p:sp>
    </p:spTree>
    <p:extLst>
      <p:ext uri="{BB962C8B-B14F-4D97-AF65-F5344CB8AC3E}">
        <p14:creationId xmlns:p14="http://schemas.microsoft.com/office/powerpoint/2010/main" val="38429061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Table 9</a:t>
            </a:r>
            <a:endParaRPr lang="en-US" dirty="0"/>
          </a:p>
        </p:txBody>
      </p:sp>
      <p:sp>
        <p:nvSpPr>
          <p:cNvPr id="4" name="Subtitle 3"/>
          <p:cNvSpPr>
            <a:spLocks noGrp="1"/>
          </p:cNvSpPr>
          <p:nvPr>
            <p:ph type="subTitle" idx="1"/>
          </p:nvPr>
        </p:nvSpPr>
        <p:spPr>
          <a:xfrm>
            <a:off x="1770278" y="2968000"/>
            <a:ext cx="5522976" cy="737100"/>
          </a:xfrm>
        </p:spPr>
        <p:txBody>
          <a:bodyPr/>
          <a:lstStyle/>
          <a:p>
            <a:r>
              <a:rPr lang="en-US" dirty="0" smtClean="0"/>
              <a:t>Outcome Achievement for Participants in Integrated English Literacy &amp; Civics Education (IELCE)</a:t>
            </a:r>
            <a:endParaRPr lang="en-US" dirty="0"/>
          </a:p>
        </p:txBody>
      </p:sp>
      <p:pic>
        <p:nvPicPr>
          <p:cNvPr id="5" name="Picture 4"/>
          <p:cNvPicPr>
            <a:picLocks noChangeAspect="1"/>
          </p:cNvPicPr>
          <p:nvPr/>
        </p:nvPicPr>
        <p:blipFill>
          <a:blip r:embed="rId2"/>
          <a:stretch>
            <a:fillRect/>
          </a:stretch>
        </p:blipFill>
        <p:spPr>
          <a:xfrm>
            <a:off x="2510767" y="352750"/>
            <a:ext cx="4041998" cy="1292464"/>
          </a:xfrm>
          <a:prstGeom prst="rect">
            <a:avLst/>
          </a:prstGeom>
        </p:spPr>
      </p:pic>
    </p:spTree>
    <p:extLst>
      <p:ext uri="{BB962C8B-B14F-4D97-AF65-F5344CB8AC3E}">
        <p14:creationId xmlns:p14="http://schemas.microsoft.com/office/powerpoint/2010/main" val="41124373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34841918"/>
              </p:ext>
            </p:extLst>
          </p:nvPr>
        </p:nvGraphicFramePr>
        <p:xfrm>
          <a:off x="0" y="0"/>
          <a:ext cx="3879850" cy="5022850"/>
        </p:xfrm>
        <a:graphic>
          <a:graphicData uri="http://schemas.openxmlformats.org/presentationml/2006/ole">
            <mc:AlternateContent xmlns:mc="http://schemas.openxmlformats.org/markup-compatibility/2006">
              <mc:Choice xmlns:v="urn:schemas-microsoft-com:vml" Requires="v">
                <p:oleObj spid="_x0000_s15370" name="Acrobat Document" r:id="rId4" imgW="3879669" imgH="5022593" progId="AcroExch.Document.DC">
                  <p:embed/>
                </p:oleObj>
              </mc:Choice>
              <mc:Fallback>
                <p:oleObj name="Acrobat Document" r:id="rId4" imgW="3879669" imgH="5022593" progId="AcroExch.Document.DC">
                  <p:embed/>
                  <p:pic>
                    <p:nvPicPr>
                      <p:cNvPr id="0" name=""/>
                      <p:cNvPicPr/>
                      <p:nvPr/>
                    </p:nvPicPr>
                    <p:blipFill>
                      <a:blip r:embed="rId5"/>
                      <a:stretch>
                        <a:fillRect/>
                      </a:stretch>
                    </p:blipFill>
                    <p:spPr>
                      <a:xfrm>
                        <a:off x="0" y="0"/>
                        <a:ext cx="3879850" cy="5022850"/>
                      </a:xfrm>
                      <a:prstGeom prst="rect">
                        <a:avLst/>
                      </a:prstGeom>
                    </p:spPr>
                  </p:pic>
                </p:oleObj>
              </mc:Fallback>
            </mc:AlternateContent>
          </a:graphicData>
        </a:graphic>
      </p:graphicFrame>
      <p:sp>
        <p:nvSpPr>
          <p:cNvPr id="5" name="TextBox 4"/>
          <p:cNvSpPr txBox="1"/>
          <p:nvPr/>
        </p:nvSpPr>
        <p:spPr>
          <a:xfrm>
            <a:off x="4667098" y="2296973"/>
            <a:ext cx="2165300" cy="307777"/>
          </a:xfrm>
          <a:prstGeom prst="rect">
            <a:avLst/>
          </a:prstGeom>
          <a:noFill/>
        </p:spPr>
        <p:txBody>
          <a:bodyPr wrap="square" rtlCol="0">
            <a:spAutoFit/>
          </a:bodyPr>
          <a:lstStyle/>
          <a:p>
            <a:r>
              <a:rPr lang="en-US" dirty="0" smtClean="0"/>
              <a:t>Same as Table 4 MSG’s</a:t>
            </a:r>
            <a:endParaRPr lang="en-US" dirty="0"/>
          </a:p>
        </p:txBody>
      </p:sp>
      <p:cxnSp>
        <p:nvCxnSpPr>
          <p:cNvPr id="6" name="Straight Connector 5"/>
          <p:cNvCxnSpPr>
            <a:stCxn id="5" idx="1"/>
          </p:cNvCxnSpPr>
          <p:nvPr/>
        </p:nvCxnSpPr>
        <p:spPr>
          <a:xfrm flipH="1" flipV="1">
            <a:off x="3701491" y="2450592"/>
            <a:ext cx="965607" cy="27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832398" y="197510"/>
            <a:ext cx="1953157" cy="307777"/>
          </a:xfrm>
          <a:prstGeom prst="rect">
            <a:avLst/>
          </a:prstGeom>
          <a:noFill/>
        </p:spPr>
        <p:txBody>
          <a:bodyPr wrap="square" rtlCol="0">
            <a:spAutoFit/>
          </a:bodyPr>
          <a:lstStyle/>
          <a:p>
            <a:r>
              <a:rPr lang="en-US" b="1" dirty="0" smtClean="0"/>
              <a:t>Page One</a:t>
            </a:r>
            <a:endParaRPr lang="en-US" b="1" dirty="0"/>
          </a:p>
        </p:txBody>
      </p:sp>
      <p:sp>
        <p:nvSpPr>
          <p:cNvPr id="8" name="Rectangle 7"/>
          <p:cNvSpPr/>
          <p:nvPr/>
        </p:nvSpPr>
        <p:spPr>
          <a:xfrm>
            <a:off x="4667098" y="3376153"/>
            <a:ext cx="3825086" cy="307777"/>
          </a:xfrm>
          <a:prstGeom prst="rect">
            <a:avLst/>
          </a:prstGeom>
        </p:spPr>
        <p:txBody>
          <a:bodyPr wrap="none">
            <a:spAutoFit/>
          </a:bodyPr>
          <a:lstStyle/>
          <a:p>
            <a:r>
              <a:rPr lang="en-US" dirty="0"/>
              <a:t>Same as Table 5 post exit outcome measures</a:t>
            </a:r>
          </a:p>
        </p:txBody>
      </p:sp>
      <p:sp>
        <p:nvSpPr>
          <p:cNvPr id="9" name="Right Brace 8"/>
          <p:cNvSpPr/>
          <p:nvPr/>
        </p:nvSpPr>
        <p:spPr>
          <a:xfrm>
            <a:off x="3986784" y="2604481"/>
            <a:ext cx="263347" cy="207724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996698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10374" y="402336"/>
            <a:ext cx="1916583" cy="307777"/>
          </a:xfrm>
          <a:prstGeom prst="rect">
            <a:avLst/>
          </a:prstGeom>
          <a:noFill/>
        </p:spPr>
        <p:txBody>
          <a:bodyPr wrap="square" rtlCol="0">
            <a:spAutoFit/>
          </a:bodyPr>
          <a:lstStyle/>
          <a:p>
            <a:r>
              <a:rPr lang="en-US" b="1" dirty="0" smtClean="0"/>
              <a:t>Page Two</a:t>
            </a:r>
            <a:endParaRPr lang="en-US" b="1" dirty="0"/>
          </a:p>
        </p:txBody>
      </p:sp>
      <p:pic>
        <p:nvPicPr>
          <p:cNvPr id="6" name="Picture 5"/>
          <p:cNvPicPr>
            <a:picLocks noChangeAspect="1"/>
          </p:cNvPicPr>
          <p:nvPr/>
        </p:nvPicPr>
        <p:blipFill>
          <a:blip r:embed="rId2"/>
          <a:stretch>
            <a:fillRect/>
          </a:stretch>
        </p:blipFill>
        <p:spPr>
          <a:xfrm>
            <a:off x="17059" y="1565453"/>
            <a:ext cx="6149655" cy="2148110"/>
          </a:xfrm>
          <a:prstGeom prst="rect">
            <a:avLst/>
          </a:prstGeom>
        </p:spPr>
      </p:pic>
      <p:sp>
        <p:nvSpPr>
          <p:cNvPr id="7" name="TextBox 6"/>
          <p:cNvSpPr txBox="1"/>
          <p:nvPr/>
        </p:nvSpPr>
        <p:spPr>
          <a:xfrm>
            <a:off x="6876287" y="2701046"/>
            <a:ext cx="1923898" cy="523220"/>
          </a:xfrm>
          <a:prstGeom prst="rect">
            <a:avLst/>
          </a:prstGeom>
          <a:noFill/>
        </p:spPr>
        <p:txBody>
          <a:bodyPr wrap="square" rtlCol="0">
            <a:spAutoFit/>
          </a:bodyPr>
          <a:lstStyle/>
          <a:p>
            <a:r>
              <a:rPr lang="en-US" dirty="0" smtClean="0"/>
              <a:t>Optional reporting measures for IELCE</a:t>
            </a:r>
            <a:endParaRPr lang="en-US" dirty="0"/>
          </a:p>
        </p:txBody>
      </p:sp>
      <p:sp>
        <p:nvSpPr>
          <p:cNvPr id="8" name="Right Brace 7"/>
          <p:cNvSpPr/>
          <p:nvPr/>
        </p:nvSpPr>
        <p:spPr>
          <a:xfrm>
            <a:off x="6269126" y="2421331"/>
            <a:ext cx="241402" cy="10826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88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96189" y="-95707"/>
            <a:ext cx="8229600" cy="990600"/>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000" kern="1200" spc="-75" baseline="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75" normalizeH="0" baseline="0" noProof="0" smtClean="0">
                <a:ln>
                  <a:noFill/>
                </a:ln>
                <a:solidFill>
                  <a:srgbClr val="323232"/>
                </a:solidFill>
                <a:effectLst/>
                <a:uLnTx/>
                <a:uFillTx/>
                <a:latin typeface="Arial"/>
                <a:ea typeface="+mj-ea"/>
                <a:cs typeface="+mj-cs"/>
              </a:rPr>
              <a:t>Outcome Measures for IELCE (Table 9)</a:t>
            </a:r>
            <a:endParaRPr kumimoji="0" lang="en-US" sz="3000" b="0" i="0" u="none" strike="noStrike" kern="1200" cap="none" spc="-75" normalizeH="0" baseline="0" noProof="0" dirty="0">
              <a:ln>
                <a:noFill/>
              </a:ln>
              <a:solidFill>
                <a:srgbClr val="323232"/>
              </a:solidFill>
              <a:effectLst/>
              <a:uLnTx/>
              <a:uFillTx/>
              <a:latin typeface="Arial"/>
              <a:ea typeface="+mj-ea"/>
              <a:cs typeface="+mj-cs"/>
            </a:endParaRPr>
          </a:p>
        </p:txBody>
      </p:sp>
      <p:sp>
        <p:nvSpPr>
          <p:cNvPr id="6" name="Text Placeholder 2"/>
          <p:cNvSpPr txBox="1">
            <a:spLocks/>
          </p:cNvSpPr>
          <p:nvPr/>
        </p:nvSpPr>
        <p:spPr>
          <a:xfrm>
            <a:off x="149962" y="725424"/>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sz="1500" b="0" kern="120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smtClean="0">
                <a:ln>
                  <a:noFill/>
                </a:ln>
                <a:solidFill>
                  <a:srgbClr val="323232"/>
                </a:solidFill>
                <a:effectLst/>
                <a:uLnTx/>
                <a:uFillTx/>
                <a:latin typeface="Arial"/>
                <a:ea typeface="+mn-ea"/>
                <a:cs typeface="+mn-cs"/>
              </a:rPr>
              <a:t>Achieved Citizenship Skills/Voted or  Registered to Vote</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pic>
        <p:nvPicPr>
          <p:cNvPr id="7" name="Picture 6"/>
          <p:cNvPicPr>
            <a:picLocks noChangeAspect="1"/>
          </p:cNvPicPr>
          <p:nvPr/>
        </p:nvPicPr>
        <p:blipFill>
          <a:blip r:embed="rId2"/>
          <a:stretch>
            <a:fillRect/>
          </a:stretch>
        </p:blipFill>
        <p:spPr>
          <a:xfrm>
            <a:off x="4267186" y="894893"/>
            <a:ext cx="317019" cy="3627434"/>
          </a:xfrm>
          <a:prstGeom prst="rect">
            <a:avLst/>
          </a:prstGeom>
        </p:spPr>
      </p:pic>
      <p:sp>
        <p:nvSpPr>
          <p:cNvPr id="8" name="Content Placeholder 3"/>
          <p:cNvSpPr txBox="1">
            <a:spLocks/>
          </p:cNvSpPr>
          <p:nvPr/>
        </p:nvSpPr>
        <p:spPr>
          <a:xfrm>
            <a:off x="242614" y="1462417"/>
            <a:ext cx="3931920" cy="1447800"/>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Can be tracked for any student who indicates having this as a goal BUT</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Is required to be tracked for IELCE students</a:t>
            </a: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 name="TextBox 8"/>
          <p:cNvSpPr txBox="1"/>
          <p:nvPr/>
        </p:nvSpPr>
        <p:spPr>
          <a:xfrm>
            <a:off x="346253" y="3172358"/>
            <a:ext cx="3276600" cy="1200329"/>
          </a:xfrm>
          <a:prstGeom prst="rect">
            <a:avLst/>
          </a:prstGeom>
          <a:noFill/>
        </p:spPr>
        <p:txBody>
          <a:bodyPr wrap="square" rtlCol="0">
            <a:spAutoFit/>
          </a:bodyPr>
          <a:lstStyle/>
          <a:p>
            <a:pPr fontAlgn="base">
              <a:spcBef>
                <a:spcPct val="0"/>
              </a:spcBef>
              <a:spcAft>
                <a:spcPct val="0"/>
              </a:spcAft>
              <a:buClrTx/>
              <a:buFontTx/>
              <a:buNone/>
            </a:pPr>
            <a:r>
              <a:rPr lang="en-US" sz="1800" kern="1200" dirty="0" smtClean="0">
                <a:solidFill>
                  <a:prstClr val="black"/>
                </a:solidFill>
                <a:latin typeface="Arial" charset="0"/>
                <a:ea typeface="+mn-ea"/>
                <a:cs typeface="+mn-cs"/>
              </a:rPr>
              <a:t>Must have ‘</a:t>
            </a:r>
            <a:r>
              <a:rPr lang="en-US" sz="1800" b="1" u="sng" kern="1200" dirty="0" smtClean="0">
                <a:solidFill>
                  <a:prstClr val="black"/>
                </a:solidFill>
                <a:latin typeface="Arial" charset="0"/>
                <a:ea typeface="+mn-ea"/>
                <a:cs typeface="+mn-cs"/>
              </a:rPr>
              <a:t>Evidence’ </a:t>
            </a:r>
            <a:r>
              <a:rPr lang="en-US" sz="1800" kern="1200" dirty="0" smtClean="0">
                <a:solidFill>
                  <a:prstClr val="black"/>
                </a:solidFill>
                <a:latin typeface="Arial" charset="0"/>
                <a:ea typeface="+mn-ea"/>
                <a:cs typeface="+mn-cs"/>
              </a:rPr>
              <a:t>of achieving citizenship/Voting/Registered to Vote.</a:t>
            </a:r>
            <a:endParaRPr lang="en-US" sz="1800" kern="1200" dirty="0">
              <a:solidFill>
                <a:prstClr val="black"/>
              </a:solidFill>
              <a:latin typeface="Arial" charset="0"/>
              <a:ea typeface="+mn-ea"/>
              <a:cs typeface="+mn-cs"/>
            </a:endParaRPr>
          </a:p>
        </p:txBody>
      </p:sp>
      <p:pic>
        <p:nvPicPr>
          <p:cNvPr id="10" name="Picture 9"/>
          <p:cNvPicPr>
            <a:picLocks noChangeAspect="1"/>
          </p:cNvPicPr>
          <p:nvPr/>
        </p:nvPicPr>
        <p:blipFill>
          <a:blip r:embed="rId3"/>
          <a:stretch>
            <a:fillRect/>
          </a:stretch>
        </p:blipFill>
        <p:spPr>
          <a:xfrm>
            <a:off x="3121038" y="3226420"/>
            <a:ext cx="1463167" cy="914479"/>
          </a:xfrm>
          <a:prstGeom prst="rect">
            <a:avLst/>
          </a:prstGeom>
        </p:spPr>
      </p:pic>
      <p:sp>
        <p:nvSpPr>
          <p:cNvPr id="11" name="Text Placeholder 4"/>
          <p:cNvSpPr txBox="1">
            <a:spLocks/>
          </p:cNvSpPr>
          <p:nvPr/>
        </p:nvSpPr>
        <p:spPr>
          <a:xfrm>
            <a:off x="4676857" y="747127"/>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lang="en-US" sz="1500" b="0" kern="1200" dirty="0" smtClean="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smtClean="0">
                <a:ln>
                  <a:noFill/>
                </a:ln>
                <a:solidFill>
                  <a:srgbClr val="323232"/>
                </a:solidFill>
                <a:effectLst/>
                <a:uLnTx/>
                <a:uFillTx/>
                <a:latin typeface="Arial"/>
                <a:ea typeface="+mn-ea"/>
                <a:cs typeface="+mn-cs"/>
              </a:rPr>
              <a:t>Increased Involvement in Community Activities</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sp>
        <p:nvSpPr>
          <p:cNvPr id="12" name="Content Placeholder 5"/>
          <p:cNvSpPr txBox="1">
            <a:spLocks/>
          </p:cNvSpPr>
          <p:nvPr/>
        </p:nvSpPr>
        <p:spPr>
          <a:xfrm>
            <a:off x="4710989" y="1462417"/>
            <a:ext cx="3931920" cy="1934287"/>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Can be tracked for any student who indicates having this as a goal BUT</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Is required to be tracked for IELCE students</a:t>
            </a:r>
          </a:p>
          <a:p>
            <a:pPr marL="0" marR="0" lvl="0" indent="0" algn="l"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44180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Table 10</a:t>
            </a:r>
            <a:endParaRPr lang="en-US" dirty="0"/>
          </a:p>
        </p:txBody>
      </p:sp>
      <p:sp>
        <p:nvSpPr>
          <p:cNvPr id="4" name="Subtitle 3"/>
          <p:cNvSpPr>
            <a:spLocks noGrp="1"/>
          </p:cNvSpPr>
          <p:nvPr>
            <p:ph type="subTitle" idx="1"/>
          </p:nvPr>
        </p:nvSpPr>
        <p:spPr>
          <a:xfrm>
            <a:off x="2114093" y="2968000"/>
            <a:ext cx="4820717" cy="737100"/>
          </a:xfrm>
        </p:spPr>
        <p:txBody>
          <a:bodyPr/>
          <a:lstStyle/>
          <a:p>
            <a:r>
              <a:rPr lang="en-US" dirty="0" smtClean="0"/>
              <a:t>Outcome Achievements for Participants in Correctional Education Programs</a:t>
            </a:r>
            <a:endParaRPr lang="en-US" dirty="0"/>
          </a:p>
        </p:txBody>
      </p:sp>
      <p:pic>
        <p:nvPicPr>
          <p:cNvPr id="5" name="Picture 4"/>
          <p:cNvPicPr>
            <a:picLocks noChangeAspect="1"/>
          </p:cNvPicPr>
          <p:nvPr/>
        </p:nvPicPr>
        <p:blipFill>
          <a:blip r:embed="rId2"/>
          <a:stretch>
            <a:fillRect/>
          </a:stretch>
        </p:blipFill>
        <p:spPr>
          <a:xfrm>
            <a:off x="2549400" y="440533"/>
            <a:ext cx="4041998" cy="1292464"/>
          </a:xfrm>
          <a:prstGeom prst="rect">
            <a:avLst/>
          </a:prstGeom>
        </p:spPr>
      </p:pic>
    </p:spTree>
    <p:extLst>
      <p:ext uri="{BB962C8B-B14F-4D97-AF65-F5344CB8AC3E}">
        <p14:creationId xmlns:p14="http://schemas.microsoft.com/office/powerpoint/2010/main" val="112980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213926953"/>
              </p:ext>
            </p:extLst>
          </p:nvPr>
        </p:nvGraphicFramePr>
        <p:xfrm>
          <a:off x="0" y="0"/>
          <a:ext cx="3879850" cy="5022850"/>
        </p:xfrm>
        <a:graphic>
          <a:graphicData uri="http://schemas.openxmlformats.org/presentationml/2006/ole">
            <mc:AlternateContent xmlns:mc="http://schemas.openxmlformats.org/markup-compatibility/2006">
              <mc:Choice xmlns:v="urn:schemas-microsoft-com:vml" Requires="v">
                <p:oleObj spid="_x0000_s16394" name="Acrobat Document" r:id="rId4" imgW="3879669" imgH="5022593" progId="AcroExch.Document.DC">
                  <p:embed/>
                </p:oleObj>
              </mc:Choice>
              <mc:Fallback>
                <p:oleObj name="Acrobat Document" r:id="rId4" imgW="3879669" imgH="5022593" progId="AcroExch.Document.DC">
                  <p:embed/>
                  <p:pic>
                    <p:nvPicPr>
                      <p:cNvPr id="0" name=""/>
                      <p:cNvPicPr/>
                      <p:nvPr/>
                    </p:nvPicPr>
                    <p:blipFill>
                      <a:blip r:embed="rId5"/>
                      <a:stretch>
                        <a:fillRect/>
                      </a:stretch>
                    </p:blipFill>
                    <p:spPr>
                      <a:xfrm>
                        <a:off x="0" y="0"/>
                        <a:ext cx="3879850" cy="5022850"/>
                      </a:xfrm>
                      <a:prstGeom prst="rect">
                        <a:avLst/>
                      </a:prstGeom>
                    </p:spPr>
                  </p:pic>
                </p:oleObj>
              </mc:Fallback>
            </mc:AlternateContent>
          </a:graphicData>
        </a:graphic>
      </p:graphicFrame>
      <p:sp>
        <p:nvSpPr>
          <p:cNvPr id="5" name="TextBox 4"/>
          <p:cNvSpPr txBox="1"/>
          <p:nvPr/>
        </p:nvSpPr>
        <p:spPr>
          <a:xfrm>
            <a:off x="4667098" y="2018996"/>
            <a:ext cx="2165300" cy="307777"/>
          </a:xfrm>
          <a:prstGeom prst="rect">
            <a:avLst/>
          </a:prstGeom>
          <a:noFill/>
        </p:spPr>
        <p:txBody>
          <a:bodyPr wrap="square" rtlCol="0">
            <a:spAutoFit/>
          </a:bodyPr>
          <a:lstStyle/>
          <a:p>
            <a:r>
              <a:rPr lang="en-US" dirty="0" smtClean="0"/>
              <a:t>Same as Table 4 MSG’s</a:t>
            </a:r>
            <a:endParaRPr lang="en-US" dirty="0"/>
          </a:p>
        </p:txBody>
      </p:sp>
      <p:cxnSp>
        <p:nvCxnSpPr>
          <p:cNvPr id="6" name="Straight Connector 5"/>
          <p:cNvCxnSpPr>
            <a:stCxn id="5" idx="1"/>
          </p:cNvCxnSpPr>
          <p:nvPr/>
        </p:nvCxnSpPr>
        <p:spPr>
          <a:xfrm flipH="1">
            <a:off x="3716122" y="2172885"/>
            <a:ext cx="950976" cy="14360"/>
          </a:xfrm>
          <a:prstGeom prst="line">
            <a:avLst/>
          </a:prstGeom>
        </p:spPr>
        <p:style>
          <a:lnRef idx="1">
            <a:schemeClr val="dk1"/>
          </a:lnRef>
          <a:fillRef idx="0">
            <a:schemeClr val="dk1"/>
          </a:fillRef>
          <a:effectRef idx="0">
            <a:schemeClr val="dk1"/>
          </a:effectRef>
          <a:fontRef idx="minor">
            <a:schemeClr val="tx1"/>
          </a:fontRef>
        </p:style>
      </p:cxnSp>
      <p:sp>
        <p:nvSpPr>
          <p:cNvPr id="7" name="Right Brace 6"/>
          <p:cNvSpPr/>
          <p:nvPr/>
        </p:nvSpPr>
        <p:spPr>
          <a:xfrm>
            <a:off x="3979469" y="2326773"/>
            <a:ext cx="292608" cy="220865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p:cNvSpPr txBox="1"/>
          <p:nvPr/>
        </p:nvSpPr>
        <p:spPr>
          <a:xfrm>
            <a:off x="4667098" y="3021177"/>
            <a:ext cx="3540556" cy="954107"/>
          </a:xfrm>
          <a:prstGeom prst="rect">
            <a:avLst/>
          </a:prstGeom>
          <a:noFill/>
        </p:spPr>
        <p:txBody>
          <a:bodyPr wrap="square" rtlCol="0">
            <a:spAutoFit/>
          </a:bodyPr>
          <a:lstStyle/>
          <a:p>
            <a:r>
              <a:rPr lang="en-US" dirty="0" smtClean="0"/>
              <a:t>Table 5 outcome measures for corrections are not tracked in Wyoming as DOC students are incarcerated for long lengths of time.</a:t>
            </a:r>
            <a:endParaRPr lang="en-US" dirty="0"/>
          </a:p>
        </p:txBody>
      </p:sp>
    </p:spTree>
    <p:extLst>
      <p:ext uri="{BB962C8B-B14F-4D97-AF65-F5344CB8AC3E}">
        <p14:creationId xmlns:p14="http://schemas.microsoft.com/office/powerpoint/2010/main" val="2694265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0601517"/>
              </p:ext>
            </p:extLst>
          </p:nvPr>
        </p:nvGraphicFramePr>
        <p:xfrm>
          <a:off x="0" y="0"/>
          <a:ext cx="3886200" cy="5143500"/>
        </p:xfrm>
        <a:graphic>
          <a:graphicData uri="http://schemas.openxmlformats.org/presentationml/2006/ole">
            <mc:AlternateContent xmlns:mc="http://schemas.openxmlformats.org/markup-compatibility/2006">
              <mc:Choice xmlns:v="urn:schemas-microsoft-com:vml" Requires="v">
                <p:oleObj spid="_x0000_s4111" name="Acrobat Document" r:id="rId4" imgW="3886002" imgH="5028936" progId="AcroExch.Document.DC">
                  <p:embed/>
                </p:oleObj>
              </mc:Choice>
              <mc:Fallback>
                <p:oleObj name="Acrobat Document" r:id="rId4" imgW="3886002" imgH="5028936" progId="AcroExch.Document.DC">
                  <p:embed/>
                  <p:pic>
                    <p:nvPicPr>
                      <p:cNvPr id="0" name=""/>
                      <p:cNvPicPr/>
                      <p:nvPr/>
                    </p:nvPicPr>
                    <p:blipFill>
                      <a:blip r:embed="rId5"/>
                      <a:stretch>
                        <a:fillRect/>
                      </a:stretch>
                    </p:blipFill>
                    <p:spPr>
                      <a:xfrm>
                        <a:off x="0" y="0"/>
                        <a:ext cx="3886200" cy="5143500"/>
                      </a:xfrm>
                      <a:prstGeom prst="rect">
                        <a:avLst/>
                      </a:prstGeom>
                    </p:spPr>
                  </p:pic>
                </p:oleObj>
              </mc:Fallback>
            </mc:AlternateContent>
          </a:graphicData>
        </a:graphic>
      </p:graphicFrame>
      <p:sp>
        <p:nvSpPr>
          <p:cNvPr id="3" name="Right Brace 2"/>
          <p:cNvSpPr/>
          <p:nvPr/>
        </p:nvSpPr>
        <p:spPr>
          <a:xfrm>
            <a:off x="4023360" y="1031443"/>
            <a:ext cx="292608" cy="192389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p:cNvSpPr txBox="1"/>
          <p:nvPr/>
        </p:nvSpPr>
        <p:spPr>
          <a:xfrm>
            <a:off x="4681727" y="1784909"/>
            <a:ext cx="3811220" cy="307777"/>
          </a:xfrm>
          <a:prstGeom prst="rect">
            <a:avLst/>
          </a:prstGeom>
          <a:noFill/>
        </p:spPr>
        <p:txBody>
          <a:bodyPr wrap="square" rtlCol="0">
            <a:spAutoFit/>
          </a:bodyPr>
          <a:lstStyle/>
          <a:p>
            <a:r>
              <a:rPr lang="en-US" dirty="0" smtClean="0"/>
              <a:t>Data collected from WY intake form.</a:t>
            </a:r>
            <a:endParaRPr lang="en-US" dirty="0"/>
          </a:p>
        </p:txBody>
      </p:sp>
    </p:spTree>
    <p:extLst>
      <p:ext uri="{BB962C8B-B14F-4D97-AF65-F5344CB8AC3E}">
        <p14:creationId xmlns:p14="http://schemas.microsoft.com/office/powerpoint/2010/main" val="9073918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Table 11</a:t>
            </a:r>
            <a:endParaRPr lang="en-US" dirty="0"/>
          </a:p>
        </p:txBody>
      </p:sp>
      <p:sp>
        <p:nvSpPr>
          <p:cNvPr id="4" name="Subtitle 3"/>
          <p:cNvSpPr>
            <a:spLocks noGrp="1"/>
          </p:cNvSpPr>
          <p:nvPr>
            <p:ph type="subTitle" idx="1"/>
          </p:nvPr>
        </p:nvSpPr>
        <p:spPr>
          <a:xfrm>
            <a:off x="2223821" y="2968000"/>
            <a:ext cx="5018227" cy="737100"/>
          </a:xfrm>
        </p:spPr>
        <p:txBody>
          <a:bodyPr/>
          <a:lstStyle/>
          <a:p>
            <a:r>
              <a:rPr lang="en-US" dirty="0" smtClean="0"/>
              <a:t>Outcome Achievement for Participants in Integrated Education &amp; Training Programs</a:t>
            </a:r>
            <a:endParaRPr lang="en-US" dirty="0"/>
          </a:p>
        </p:txBody>
      </p:sp>
      <p:pic>
        <p:nvPicPr>
          <p:cNvPr id="5" name="Picture 4"/>
          <p:cNvPicPr>
            <a:picLocks noChangeAspect="1"/>
          </p:cNvPicPr>
          <p:nvPr/>
        </p:nvPicPr>
        <p:blipFill>
          <a:blip r:embed="rId2"/>
          <a:stretch>
            <a:fillRect/>
          </a:stretch>
        </p:blipFill>
        <p:spPr>
          <a:xfrm>
            <a:off x="2552602" y="469793"/>
            <a:ext cx="4041998" cy="1292464"/>
          </a:xfrm>
          <a:prstGeom prst="rect">
            <a:avLst/>
          </a:prstGeom>
        </p:spPr>
      </p:pic>
    </p:spTree>
    <p:extLst>
      <p:ext uri="{BB962C8B-B14F-4D97-AF65-F5344CB8AC3E}">
        <p14:creationId xmlns:p14="http://schemas.microsoft.com/office/powerpoint/2010/main" val="3038031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865055050"/>
              </p:ext>
            </p:extLst>
          </p:nvPr>
        </p:nvGraphicFramePr>
        <p:xfrm>
          <a:off x="0" y="0"/>
          <a:ext cx="3879850" cy="5022850"/>
        </p:xfrm>
        <a:graphic>
          <a:graphicData uri="http://schemas.openxmlformats.org/presentationml/2006/ole">
            <mc:AlternateContent xmlns:mc="http://schemas.openxmlformats.org/markup-compatibility/2006">
              <mc:Choice xmlns:v="urn:schemas-microsoft-com:vml" Requires="v">
                <p:oleObj spid="_x0000_s17418" name="Acrobat Document" r:id="rId3" imgW="3879669" imgH="5022593" progId="AcroExch.Document.DC">
                  <p:embed/>
                </p:oleObj>
              </mc:Choice>
              <mc:Fallback>
                <p:oleObj name="Acrobat Document" r:id="rId3" imgW="3879669" imgH="5022593" progId="AcroExch.Document.DC">
                  <p:embed/>
                  <p:pic>
                    <p:nvPicPr>
                      <p:cNvPr id="0" name=""/>
                      <p:cNvPicPr/>
                      <p:nvPr/>
                    </p:nvPicPr>
                    <p:blipFill>
                      <a:blip r:embed="rId4"/>
                      <a:stretch>
                        <a:fillRect/>
                      </a:stretch>
                    </p:blipFill>
                    <p:spPr>
                      <a:xfrm>
                        <a:off x="0" y="0"/>
                        <a:ext cx="3879850" cy="5022850"/>
                      </a:xfrm>
                      <a:prstGeom prst="rect">
                        <a:avLst/>
                      </a:prstGeom>
                    </p:spPr>
                  </p:pic>
                </p:oleObj>
              </mc:Fallback>
            </mc:AlternateContent>
          </a:graphicData>
        </a:graphic>
      </p:graphicFrame>
      <p:sp>
        <p:nvSpPr>
          <p:cNvPr id="3" name="TextBox 2"/>
          <p:cNvSpPr txBox="1"/>
          <p:nvPr/>
        </p:nvSpPr>
        <p:spPr>
          <a:xfrm>
            <a:off x="7103059" y="234086"/>
            <a:ext cx="1975104" cy="307777"/>
          </a:xfrm>
          <a:prstGeom prst="rect">
            <a:avLst/>
          </a:prstGeom>
          <a:noFill/>
        </p:spPr>
        <p:txBody>
          <a:bodyPr wrap="square" rtlCol="0">
            <a:spAutoFit/>
          </a:bodyPr>
          <a:lstStyle/>
          <a:p>
            <a:r>
              <a:rPr lang="en-US" b="1" dirty="0" smtClean="0"/>
              <a:t>Page One</a:t>
            </a:r>
            <a:endParaRPr lang="en-US" b="1" dirty="0"/>
          </a:p>
        </p:txBody>
      </p:sp>
      <p:sp>
        <p:nvSpPr>
          <p:cNvPr id="5" name="Right Brace 4"/>
          <p:cNvSpPr/>
          <p:nvPr/>
        </p:nvSpPr>
        <p:spPr>
          <a:xfrm>
            <a:off x="3986784" y="2275027"/>
            <a:ext cx="365760" cy="253105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p:cNvSpPr txBox="1"/>
          <p:nvPr/>
        </p:nvSpPr>
        <p:spPr>
          <a:xfrm>
            <a:off x="4667098" y="3343046"/>
            <a:ext cx="4411065" cy="307777"/>
          </a:xfrm>
          <a:prstGeom prst="rect">
            <a:avLst/>
          </a:prstGeom>
          <a:noFill/>
        </p:spPr>
        <p:txBody>
          <a:bodyPr wrap="square" rtlCol="0">
            <a:spAutoFit/>
          </a:bodyPr>
          <a:lstStyle/>
          <a:p>
            <a:r>
              <a:rPr lang="en-US" dirty="0" smtClean="0"/>
              <a:t>MSG’s as tracked on Table 4</a:t>
            </a:r>
            <a:endParaRPr lang="en-US" dirty="0"/>
          </a:p>
        </p:txBody>
      </p:sp>
    </p:spTree>
    <p:extLst>
      <p:ext uri="{BB962C8B-B14F-4D97-AF65-F5344CB8AC3E}">
        <p14:creationId xmlns:p14="http://schemas.microsoft.com/office/powerpoint/2010/main" val="9358917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37222" y="285293"/>
            <a:ext cx="1997050" cy="307777"/>
          </a:xfrm>
          <a:prstGeom prst="rect">
            <a:avLst/>
          </a:prstGeom>
          <a:noFill/>
        </p:spPr>
        <p:txBody>
          <a:bodyPr wrap="square" rtlCol="0">
            <a:spAutoFit/>
          </a:bodyPr>
          <a:lstStyle/>
          <a:p>
            <a:r>
              <a:rPr lang="en-US" b="1" dirty="0" smtClean="0"/>
              <a:t>Page Two</a:t>
            </a:r>
            <a:endParaRPr lang="en-US" b="1" dirty="0"/>
          </a:p>
        </p:txBody>
      </p:sp>
      <p:pic>
        <p:nvPicPr>
          <p:cNvPr id="6" name="Picture 5"/>
          <p:cNvPicPr>
            <a:picLocks noChangeAspect="1"/>
          </p:cNvPicPr>
          <p:nvPr/>
        </p:nvPicPr>
        <p:blipFill>
          <a:blip r:embed="rId2"/>
          <a:stretch>
            <a:fillRect/>
          </a:stretch>
        </p:blipFill>
        <p:spPr>
          <a:xfrm>
            <a:off x="0" y="370925"/>
            <a:ext cx="6464632" cy="4635738"/>
          </a:xfrm>
          <a:prstGeom prst="rect">
            <a:avLst/>
          </a:prstGeom>
        </p:spPr>
      </p:pic>
      <p:sp>
        <p:nvSpPr>
          <p:cNvPr id="7" name="Right Brace 6"/>
          <p:cNvSpPr/>
          <p:nvPr/>
        </p:nvSpPr>
        <p:spPr>
          <a:xfrm>
            <a:off x="6525158" y="541325"/>
            <a:ext cx="629108" cy="428670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p:cNvSpPr txBox="1"/>
          <p:nvPr/>
        </p:nvSpPr>
        <p:spPr>
          <a:xfrm>
            <a:off x="7205472" y="2289658"/>
            <a:ext cx="1733702" cy="738664"/>
          </a:xfrm>
          <a:prstGeom prst="rect">
            <a:avLst/>
          </a:prstGeom>
          <a:noFill/>
        </p:spPr>
        <p:txBody>
          <a:bodyPr wrap="square" rtlCol="0">
            <a:spAutoFit/>
          </a:bodyPr>
          <a:lstStyle/>
          <a:p>
            <a:r>
              <a:rPr lang="en-US" dirty="0" smtClean="0"/>
              <a:t>Post exit outcome measures as tracked on Table 5</a:t>
            </a:r>
            <a:endParaRPr lang="en-US" dirty="0"/>
          </a:p>
        </p:txBody>
      </p:sp>
    </p:spTree>
    <p:extLst>
      <p:ext uri="{BB962C8B-B14F-4D97-AF65-F5344CB8AC3E}">
        <p14:creationId xmlns:p14="http://schemas.microsoft.com/office/powerpoint/2010/main" val="1805024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092793" cy="1127858"/>
          </a:xfrm>
          <a:prstGeom prst="rect">
            <a:avLst/>
          </a:prstGeom>
        </p:spPr>
      </p:pic>
      <p:pic>
        <p:nvPicPr>
          <p:cNvPr id="6" name="Picture 5"/>
          <p:cNvPicPr>
            <a:picLocks noChangeAspect="1"/>
          </p:cNvPicPr>
          <p:nvPr/>
        </p:nvPicPr>
        <p:blipFill>
          <a:blip r:embed="rId4"/>
          <a:stretch>
            <a:fillRect/>
          </a:stretch>
        </p:blipFill>
        <p:spPr>
          <a:xfrm>
            <a:off x="199767" y="1032303"/>
            <a:ext cx="4194412" cy="4183435"/>
          </a:xfrm>
          <a:prstGeom prst="rect">
            <a:avLst/>
          </a:prstGeom>
        </p:spPr>
      </p:pic>
      <p:pic>
        <p:nvPicPr>
          <p:cNvPr id="7" name="Picture 6"/>
          <p:cNvPicPr>
            <a:picLocks noChangeAspect="1"/>
          </p:cNvPicPr>
          <p:nvPr/>
        </p:nvPicPr>
        <p:blipFill>
          <a:blip r:embed="rId5"/>
          <a:stretch>
            <a:fillRect/>
          </a:stretch>
        </p:blipFill>
        <p:spPr>
          <a:xfrm>
            <a:off x="4913807" y="1790761"/>
            <a:ext cx="4115157" cy="2103302"/>
          </a:xfrm>
          <a:prstGeom prst="rect">
            <a:avLst/>
          </a:prstGeom>
        </p:spPr>
      </p:pic>
      <p:pic>
        <p:nvPicPr>
          <p:cNvPr id="8" name="Picture 7"/>
          <p:cNvPicPr>
            <a:picLocks noChangeAspect="1"/>
          </p:cNvPicPr>
          <p:nvPr/>
        </p:nvPicPr>
        <p:blipFill>
          <a:blip r:embed="rId6"/>
          <a:stretch>
            <a:fillRect/>
          </a:stretch>
        </p:blipFill>
        <p:spPr>
          <a:xfrm>
            <a:off x="3814812" y="817370"/>
            <a:ext cx="1463167" cy="914479"/>
          </a:xfrm>
          <a:prstGeom prst="rect">
            <a:avLst/>
          </a:prstGeom>
        </p:spPr>
      </p:pic>
    </p:spTree>
    <p:extLst>
      <p:ext uri="{BB962C8B-B14F-4D97-AF65-F5344CB8AC3E}">
        <p14:creationId xmlns:p14="http://schemas.microsoft.com/office/powerpoint/2010/main" val="11376850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74244" y="0"/>
            <a:ext cx="8229600" cy="990600"/>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000" kern="1200" spc="-75" baseline="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75" normalizeH="0" baseline="0" noProof="0" smtClean="0">
                <a:ln>
                  <a:noFill/>
                </a:ln>
                <a:solidFill>
                  <a:srgbClr val="323232"/>
                </a:solidFill>
                <a:effectLst/>
                <a:uLnTx/>
                <a:uFillTx/>
                <a:latin typeface="Arial"/>
                <a:ea typeface="+mj-ea"/>
                <a:cs typeface="+mj-cs"/>
              </a:rPr>
              <a:t>Other MSG’s for IET Participants (Table 11)</a:t>
            </a:r>
            <a:endParaRPr kumimoji="0" lang="en-US" sz="3000" b="0" i="0" u="none" strike="noStrike" kern="1200" cap="none" spc="-75" normalizeH="0" baseline="0" noProof="0" dirty="0">
              <a:ln>
                <a:noFill/>
              </a:ln>
              <a:solidFill>
                <a:srgbClr val="323232"/>
              </a:solidFill>
              <a:effectLst/>
              <a:uLnTx/>
              <a:uFillTx/>
              <a:latin typeface="Arial"/>
              <a:ea typeface="+mj-ea"/>
              <a:cs typeface="+mj-cs"/>
            </a:endParaRPr>
          </a:p>
        </p:txBody>
      </p:sp>
      <p:pic>
        <p:nvPicPr>
          <p:cNvPr id="6" name="Picture 5"/>
          <p:cNvPicPr>
            <a:picLocks noChangeAspect="1"/>
          </p:cNvPicPr>
          <p:nvPr/>
        </p:nvPicPr>
        <p:blipFill>
          <a:blip r:embed="rId3"/>
          <a:stretch>
            <a:fillRect/>
          </a:stretch>
        </p:blipFill>
        <p:spPr>
          <a:xfrm rot="16200000">
            <a:off x="2405245" y="2679635"/>
            <a:ext cx="3893143" cy="310923"/>
          </a:xfrm>
          <a:prstGeom prst="rect">
            <a:avLst/>
          </a:prstGeom>
        </p:spPr>
      </p:pic>
      <p:pic>
        <p:nvPicPr>
          <p:cNvPr id="7" name="Picture 6"/>
          <p:cNvPicPr>
            <a:picLocks noChangeAspect="1"/>
          </p:cNvPicPr>
          <p:nvPr/>
        </p:nvPicPr>
        <p:blipFill>
          <a:blip r:embed="rId4"/>
          <a:stretch>
            <a:fillRect/>
          </a:stretch>
        </p:blipFill>
        <p:spPr>
          <a:xfrm>
            <a:off x="316211" y="730120"/>
            <a:ext cx="3932261" cy="640135"/>
          </a:xfrm>
          <a:prstGeom prst="rect">
            <a:avLst/>
          </a:prstGeom>
        </p:spPr>
      </p:pic>
      <p:sp>
        <p:nvSpPr>
          <p:cNvPr id="8" name="Text Placeholder 7"/>
          <p:cNvSpPr txBox="1">
            <a:spLocks/>
          </p:cNvSpPr>
          <p:nvPr/>
        </p:nvSpPr>
        <p:spPr>
          <a:xfrm>
            <a:off x="4764197" y="730120"/>
            <a:ext cx="4232385"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lang="en-US" sz="1500" b="0" kern="1200" dirty="0" smtClean="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dirty="0" smtClean="0">
                <a:ln>
                  <a:noFill/>
                </a:ln>
                <a:solidFill>
                  <a:srgbClr val="323232"/>
                </a:solidFill>
                <a:effectLst/>
                <a:uLnTx/>
                <a:uFillTx/>
                <a:latin typeface="Arial"/>
                <a:ea typeface="+mn-ea"/>
                <a:cs typeface="+mn-cs"/>
              </a:rPr>
              <a:t>Passing Technical/Occupational Skills Exam</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sp>
        <p:nvSpPr>
          <p:cNvPr id="9" name="Content Placeholder 6"/>
          <p:cNvSpPr txBox="1">
            <a:spLocks/>
          </p:cNvSpPr>
          <p:nvPr/>
        </p:nvSpPr>
        <p:spPr>
          <a:xfrm>
            <a:off x="574244" y="1230080"/>
            <a:ext cx="3931920" cy="1557011"/>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On the Job training</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Internship, apprenticeship, job shadowing</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Employment</a:t>
            </a: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 name="TextBox 9"/>
          <p:cNvSpPr txBox="1"/>
          <p:nvPr/>
        </p:nvSpPr>
        <p:spPr>
          <a:xfrm>
            <a:off x="470611" y="2768717"/>
            <a:ext cx="3048000" cy="2031325"/>
          </a:xfrm>
          <a:prstGeom prst="rect">
            <a:avLst/>
          </a:prstGeom>
          <a:noFill/>
        </p:spPr>
        <p:txBody>
          <a:bodyPr wrap="square" rtlCol="0">
            <a:spAutoFit/>
          </a:bodyPr>
          <a:lstStyle/>
          <a:p>
            <a:pPr fontAlgn="base">
              <a:spcBef>
                <a:spcPct val="0"/>
              </a:spcBef>
              <a:spcAft>
                <a:spcPct val="0"/>
              </a:spcAft>
              <a:buClrTx/>
              <a:buFontTx/>
              <a:buNone/>
            </a:pPr>
            <a:r>
              <a:rPr lang="en-US" sz="1800" kern="1200" dirty="0" smtClean="0">
                <a:solidFill>
                  <a:prstClr val="black"/>
                </a:solidFill>
                <a:latin typeface="Arial" charset="0"/>
                <a:ea typeface="+mn-ea"/>
                <a:cs typeface="+mn-cs"/>
              </a:rPr>
              <a:t>Must have ‘</a:t>
            </a:r>
            <a:r>
              <a:rPr lang="en-US" sz="1800" b="1" u="sng" kern="1200" dirty="0" smtClean="0">
                <a:solidFill>
                  <a:prstClr val="black"/>
                </a:solidFill>
                <a:latin typeface="Arial" charset="0"/>
                <a:ea typeface="+mn-ea"/>
                <a:cs typeface="+mn-cs"/>
              </a:rPr>
              <a:t>Evidence’ </a:t>
            </a:r>
            <a:r>
              <a:rPr lang="en-US" sz="1800" kern="1200" dirty="0" smtClean="0">
                <a:solidFill>
                  <a:prstClr val="black"/>
                </a:solidFill>
                <a:latin typeface="Arial" charset="0"/>
                <a:ea typeface="+mn-ea"/>
                <a:cs typeface="+mn-cs"/>
              </a:rPr>
              <a:t>of one of the above through notes or evaluations from employer or training provider or copies of a job offer or contract or actual pay stub</a:t>
            </a:r>
            <a:endParaRPr lang="en-US" sz="1800" kern="1200" dirty="0">
              <a:solidFill>
                <a:prstClr val="black"/>
              </a:solidFill>
              <a:latin typeface="Arial" charset="0"/>
              <a:ea typeface="+mn-ea"/>
              <a:cs typeface="+mn-cs"/>
            </a:endParaRPr>
          </a:p>
        </p:txBody>
      </p:sp>
      <p:pic>
        <p:nvPicPr>
          <p:cNvPr id="11" name="Picture 10"/>
          <p:cNvPicPr>
            <a:picLocks noChangeAspect="1"/>
          </p:cNvPicPr>
          <p:nvPr/>
        </p:nvPicPr>
        <p:blipFill>
          <a:blip r:embed="rId5"/>
          <a:stretch>
            <a:fillRect/>
          </a:stretch>
        </p:blipFill>
        <p:spPr>
          <a:xfrm>
            <a:off x="3018482" y="2885968"/>
            <a:ext cx="1463167" cy="914479"/>
          </a:xfrm>
          <a:prstGeom prst="rect">
            <a:avLst/>
          </a:prstGeom>
        </p:spPr>
      </p:pic>
      <p:sp>
        <p:nvSpPr>
          <p:cNvPr id="12" name="Content Placeholder 8"/>
          <p:cNvSpPr txBox="1">
            <a:spLocks/>
          </p:cNvSpPr>
          <p:nvPr/>
        </p:nvSpPr>
        <p:spPr>
          <a:xfrm>
            <a:off x="4763082" y="1230080"/>
            <a:ext cx="4233499" cy="2667000"/>
          </a:xfrm>
          <a:prstGeom prst="rect">
            <a:avLst/>
          </a:prstGeom>
        </p:spPr>
        <p:txBody>
          <a:bodyPr vert="horz" lIns="91440" tIns="45720" rIns="91440" bIns="45720" rtlCol="0">
            <a:normAutofit fontScale="85000" lnSpcReduction="10000"/>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Arial"/>
                <a:ea typeface="+mn-ea"/>
                <a:cs typeface="+mn-cs"/>
              </a:rPr>
              <a:t>Passing a technical/occupational skills exam OR digital literacy exam OR any exam intended to demonstrate competency in a technical/occupation skill(s)</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Arial"/>
                <a:ea typeface="+mn-ea"/>
                <a:cs typeface="+mn-cs"/>
              </a:rPr>
              <a:t>Earning of a certificate, credential, license that would require an exam to obtain the certificate</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Arial"/>
                <a:ea typeface="+mn-ea"/>
                <a:cs typeface="+mn-cs"/>
              </a:rPr>
              <a:t>Successfully completing a class or prerequisite class that must be completed in order to allow the student to continue in a program that will result in a certification, credential, or license</a:t>
            </a: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3" name="TextBox 12"/>
          <p:cNvSpPr txBox="1"/>
          <p:nvPr/>
        </p:nvSpPr>
        <p:spPr>
          <a:xfrm>
            <a:off x="4667099" y="3658376"/>
            <a:ext cx="4136746" cy="1200329"/>
          </a:xfrm>
          <a:prstGeom prst="rect">
            <a:avLst/>
          </a:prstGeom>
          <a:noFill/>
        </p:spPr>
        <p:txBody>
          <a:bodyPr wrap="square" rtlCol="0">
            <a:spAutoFit/>
          </a:bodyPr>
          <a:lstStyle/>
          <a:p>
            <a:pPr fontAlgn="base">
              <a:spcBef>
                <a:spcPct val="0"/>
              </a:spcBef>
              <a:spcAft>
                <a:spcPct val="0"/>
              </a:spcAft>
              <a:buClrTx/>
              <a:buFontTx/>
              <a:buNone/>
            </a:pPr>
            <a:r>
              <a:rPr lang="en-US" sz="1800" kern="1200" dirty="0" smtClean="0">
                <a:solidFill>
                  <a:prstClr val="black"/>
                </a:solidFill>
                <a:latin typeface="Arial" charset="0"/>
                <a:ea typeface="+mn-ea"/>
                <a:cs typeface="+mn-cs"/>
              </a:rPr>
              <a:t>Must have ‘</a:t>
            </a:r>
            <a:r>
              <a:rPr lang="en-US" sz="1800" b="1" u="sng" kern="1200" dirty="0" smtClean="0">
                <a:solidFill>
                  <a:prstClr val="black"/>
                </a:solidFill>
                <a:latin typeface="Arial" charset="0"/>
                <a:ea typeface="+mn-ea"/>
                <a:cs typeface="+mn-cs"/>
              </a:rPr>
              <a:t>Evidence’ </a:t>
            </a:r>
            <a:r>
              <a:rPr lang="en-US" sz="1800" kern="1200" dirty="0" smtClean="0">
                <a:solidFill>
                  <a:prstClr val="black"/>
                </a:solidFill>
                <a:latin typeface="Arial" charset="0"/>
                <a:ea typeface="+mn-ea"/>
                <a:cs typeface="+mn-cs"/>
              </a:rPr>
              <a:t>of passing scores on exam, certificate/credential or license obtained, or completion of the class/prerequisite class.</a:t>
            </a:r>
            <a:endParaRPr lang="en-US" sz="1800" kern="1200" dirty="0">
              <a:solidFill>
                <a:prstClr val="black"/>
              </a:solidFill>
              <a:latin typeface="Arial" charset="0"/>
              <a:ea typeface="+mn-ea"/>
              <a:cs typeface="+mn-cs"/>
            </a:endParaRPr>
          </a:p>
        </p:txBody>
      </p:sp>
      <p:pic>
        <p:nvPicPr>
          <p:cNvPr id="14" name="Picture 13"/>
          <p:cNvPicPr>
            <a:picLocks noChangeAspect="1"/>
          </p:cNvPicPr>
          <p:nvPr/>
        </p:nvPicPr>
        <p:blipFill>
          <a:blip r:embed="rId5"/>
          <a:stretch>
            <a:fillRect/>
          </a:stretch>
        </p:blipFill>
        <p:spPr>
          <a:xfrm>
            <a:off x="7893037" y="3439840"/>
            <a:ext cx="1463167" cy="914479"/>
          </a:xfrm>
          <a:prstGeom prst="rect">
            <a:avLst/>
          </a:prstGeom>
        </p:spPr>
      </p:pic>
    </p:spTree>
    <p:extLst>
      <p:ext uri="{BB962C8B-B14F-4D97-AF65-F5344CB8AC3E}">
        <p14:creationId xmlns:p14="http://schemas.microsoft.com/office/powerpoint/2010/main" val="146070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2" grpId="0" build="p"/>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751840" y="2220862"/>
            <a:ext cx="7538720" cy="833400"/>
          </a:xfrm>
        </p:spPr>
        <p:txBody>
          <a:bodyPr/>
          <a:lstStyle/>
          <a:p>
            <a:r>
              <a:rPr lang="en-US" dirty="0" smtClean="0"/>
              <a:t>Referrals &amp; Professional Development</a:t>
            </a:r>
            <a:endParaRPr lang="en-US" dirty="0"/>
          </a:p>
        </p:txBody>
      </p:sp>
      <p:sp>
        <p:nvSpPr>
          <p:cNvPr id="4" name="Subtitle 3"/>
          <p:cNvSpPr>
            <a:spLocks noGrp="1"/>
          </p:cNvSpPr>
          <p:nvPr>
            <p:ph type="subTitle" idx="1"/>
          </p:nvPr>
        </p:nvSpPr>
        <p:spPr/>
        <p:txBody>
          <a:bodyPr/>
          <a:lstStyle/>
          <a:p>
            <a:r>
              <a:rPr lang="en-US" b="1" dirty="0" smtClean="0"/>
              <a:t>LACES Tracking</a:t>
            </a:r>
            <a:endParaRPr lang="en-US" b="1" dirty="0"/>
          </a:p>
        </p:txBody>
      </p:sp>
    </p:spTree>
    <p:extLst>
      <p:ext uri="{BB962C8B-B14F-4D97-AF65-F5344CB8AC3E}">
        <p14:creationId xmlns:p14="http://schemas.microsoft.com/office/powerpoint/2010/main" val="2873546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24359" y="80354"/>
            <a:ext cx="8814816"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Tracking Referrals on LACES</a:t>
            </a:r>
            <a:endParaRPr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24359" y="1259196"/>
            <a:ext cx="4230991" cy="1981372"/>
          </a:xfrm>
          <a:prstGeom prst="rect">
            <a:avLst/>
          </a:prstGeom>
        </p:spPr>
      </p:pic>
      <p:pic>
        <p:nvPicPr>
          <p:cNvPr id="3" name="Picture 2"/>
          <p:cNvPicPr>
            <a:picLocks noChangeAspect="1"/>
          </p:cNvPicPr>
          <p:nvPr/>
        </p:nvPicPr>
        <p:blipFill>
          <a:blip r:embed="rId5"/>
          <a:stretch>
            <a:fillRect/>
          </a:stretch>
        </p:blipFill>
        <p:spPr>
          <a:xfrm>
            <a:off x="47549" y="2502788"/>
            <a:ext cx="621846" cy="1761897"/>
          </a:xfrm>
          <a:prstGeom prst="rect">
            <a:avLst/>
          </a:prstGeom>
        </p:spPr>
      </p:pic>
      <p:pic>
        <p:nvPicPr>
          <p:cNvPr id="4" name="Picture 3"/>
          <p:cNvPicPr>
            <a:picLocks noChangeAspect="1"/>
          </p:cNvPicPr>
          <p:nvPr/>
        </p:nvPicPr>
        <p:blipFill>
          <a:blip r:embed="rId6"/>
          <a:stretch>
            <a:fillRect/>
          </a:stretch>
        </p:blipFill>
        <p:spPr>
          <a:xfrm>
            <a:off x="4770545" y="1259196"/>
            <a:ext cx="4255377" cy="2822693"/>
          </a:xfrm>
          <a:prstGeom prst="rect">
            <a:avLst/>
          </a:prstGeom>
        </p:spPr>
      </p:pic>
      <p:pic>
        <p:nvPicPr>
          <p:cNvPr id="5" name="Picture 4"/>
          <p:cNvPicPr>
            <a:picLocks noChangeAspect="1"/>
          </p:cNvPicPr>
          <p:nvPr/>
        </p:nvPicPr>
        <p:blipFill>
          <a:blip r:embed="rId7"/>
          <a:stretch>
            <a:fillRect/>
          </a:stretch>
        </p:blipFill>
        <p:spPr>
          <a:xfrm>
            <a:off x="4590863" y="1739029"/>
            <a:ext cx="810838" cy="158510"/>
          </a:xfrm>
          <a:prstGeom prst="rect">
            <a:avLst/>
          </a:prstGeom>
        </p:spPr>
      </p:pic>
      <p:cxnSp>
        <p:nvCxnSpPr>
          <p:cNvPr id="9" name="Straight Arrow Connector 8"/>
          <p:cNvCxnSpPr/>
          <p:nvPr/>
        </p:nvCxnSpPr>
        <p:spPr>
          <a:xfrm>
            <a:off x="4668463" y="2249882"/>
            <a:ext cx="655637" cy="0"/>
          </a:xfrm>
          <a:prstGeom prst="straightConnector1">
            <a:avLst/>
          </a:prstGeom>
          <a:noFill/>
          <a:ln w="9525" cap="flat" cmpd="sng" algn="ctr">
            <a:solidFill>
              <a:srgbClr val="A5300F"/>
            </a:solidFill>
            <a:prstDash val="solid"/>
            <a:tailEnd type="triangle"/>
          </a:ln>
          <a:effectLst/>
        </p:spPr>
      </p:cxnSp>
    </p:spTree>
    <p:extLst>
      <p:ext uri="{BB962C8B-B14F-4D97-AF65-F5344CB8AC3E}">
        <p14:creationId xmlns:p14="http://schemas.microsoft.com/office/powerpoint/2010/main" val="20385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24359" y="80354"/>
            <a:ext cx="8814816"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LACES Referral Report</a:t>
            </a:r>
            <a:endParaRPr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16608" y="913754"/>
            <a:ext cx="8230313" cy="920576"/>
          </a:xfrm>
          <a:prstGeom prst="rect">
            <a:avLst/>
          </a:prstGeom>
        </p:spPr>
      </p:pic>
      <p:pic>
        <p:nvPicPr>
          <p:cNvPr id="7" name="Picture 6"/>
          <p:cNvPicPr>
            <a:picLocks noChangeAspect="1"/>
          </p:cNvPicPr>
          <p:nvPr/>
        </p:nvPicPr>
        <p:blipFill>
          <a:blip r:embed="rId5"/>
          <a:stretch>
            <a:fillRect/>
          </a:stretch>
        </p:blipFill>
        <p:spPr>
          <a:xfrm>
            <a:off x="312966" y="1941281"/>
            <a:ext cx="8437595" cy="3202219"/>
          </a:xfrm>
          <a:prstGeom prst="rect">
            <a:avLst/>
          </a:prstGeom>
        </p:spPr>
      </p:pic>
      <p:pic>
        <p:nvPicPr>
          <p:cNvPr id="8" name="Picture 7"/>
          <p:cNvPicPr>
            <a:picLocks noChangeAspect="1"/>
          </p:cNvPicPr>
          <p:nvPr/>
        </p:nvPicPr>
        <p:blipFill>
          <a:blip r:embed="rId6"/>
          <a:stretch>
            <a:fillRect/>
          </a:stretch>
        </p:blipFill>
        <p:spPr>
          <a:xfrm>
            <a:off x="7777270" y="543505"/>
            <a:ext cx="66851" cy="740498"/>
          </a:xfrm>
          <a:prstGeom prst="rect">
            <a:avLst/>
          </a:prstGeom>
        </p:spPr>
      </p:pic>
    </p:spTree>
    <p:extLst>
      <p:ext uri="{BB962C8B-B14F-4D97-AF65-F5344CB8AC3E}">
        <p14:creationId xmlns:p14="http://schemas.microsoft.com/office/powerpoint/2010/main" val="19864957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24359" y="80354"/>
            <a:ext cx="8814816"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Tracking PD on LACES</a:t>
            </a:r>
            <a:endParaRPr dirty="0">
              <a:latin typeface="Arial" panose="020B0604020202020204" pitchFamily="34" charset="0"/>
              <a:cs typeface="Arial" panose="020B0604020202020204" pitchFamily="34" charset="0"/>
            </a:endParaRPr>
          </a:p>
        </p:txBody>
      </p:sp>
      <p:sp>
        <p:nvSpPr>
          <p:cNvPr id="3" name="Rectangle 2"/>
          <p:cNvSpPr/>
          <p:nvPr/>
        </p:nvSpPr>
        <p:spPr>
          <a:xfrm>
            <a:off x="1382573" y="1016060"/>
            <a:ext cx="6715353" cy="1169551"/>
          </a:xfrm>
          <a:prstGeom prst="rect">
            <a:avLst/>
          </a:prstGeom>
        </p:spPr>
        <p:txBody>
          <a:bodyPr wrap="square">
            <a:spAutoFit/>
          </a:bodyPr>
          <a:lstStyle/>
          <a:p>
            <a:pPr marL="285750" indent="-285750">
              <a:buFont typeface="Wingdings" panose="05000000000000000000" pitchFamily="2" charset="2"/>
              <a:buChar char="Ø"/>
            </a:pPr>
            <a:r>
              <a:rPr lang="en-US" dirty="0"/>
              <a:t>Easy way for local provider to track PD hours by instructor</a:t>
            </a:r>
          </a:p>
          <a:p>
            <a:pPr marL="285750" indent="-285750">
              <a:buFont typeface="Wingdings" panose="05000000000000000000" pitchFamily="2" charset="2"/>
              <a:buChar char="Ø"/>
            </a:pPr>
            <a:r>
              <a:rPr lang="en-US" dirty="0"/>
              <a:t>LACES has the ability to run a PD report for directors to monitor PD hours for entire program</a:t>
            </a:r>
          </a:p>
          <a:p>
            <a:pPr marL="285750" indent="-285750">
              <a:buFont typeface="Wingdings" panose="05000000000000000000" pitchFamily="2" charset="2"/>
              <a:buChar char="Ø"/>
            </a:pPr>
            <a:r>
              <a:rPr lang="en-US" dirty="0"/>
              <a:t>FY 2020/21 transition year: FY 2021/22 will be State policy to track PD hours (WIOA Leadership</a:t>
            </a:r>
          </a:p>
        </p:txBody>
      </p:sp>
      <p:pic>
        <p:nvPicPr>
          <p:cNvPr id="4" name="Picture 3"/>
          <p:cNvPicPr>
            <a:picLocks noChangeAspect="1"/>
          </p:cNvPicPr>
          <p:nvPr/>
        </p:nvPicPr>
        <p:blipFill>
          <a:blip r:embed="rId4"/>
          <a:stretch>
            <a:fillRect/>
          </a:stretch>
        </p:blipFill>
        <p:spPr>
          <a:xfrm>
            <a:off x="0" y="2611526"/>
            <a:ext cx="9144793" cy="2531974"/>
          </a:xfrm>
          <a:prstGeom prst="rect">
            <a:avLst/>
          </a:prstGeom>
        </p:spPr>
      </p:pic>
    </p:spTree>
    <p:extLst>
      <p:ext uri="{BB962C8B-B14F-4D97-AF65-F5344CB8AC3E}">
        <p14:creationId xmlns:p14="http://schemas.microsoft.com/office/powerpoint/2010/main" val="3768337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—Ron Garan</a:t>
            </a:r>
            <a:endParaRPr dirty="0">
              <a:latin typeface="Arial" panose="020B0604020202020204" pitchFamily="34" charset="0"/>
              <a:cs typeface="Arial" panose="020B0604020202020204" pitchFamily="34" charset="0"/>
            </a:endParaRPr>
          </a:p>
        </p:txBody>
      </p:sp>
      <p:sp>
        <p:nvSpPr>
          <p:cNvPr id="206" name="Google Shape;206;p33"/>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smtClean="0"/>
              <a:t>“Open collaboration encourages greater accountability, which in turn fosters trust.”</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p:txBody>
          <a:bodyPr/>
          <a:lstStyle/>
          <a:p>
            <a:r>
              <a:rPr lang="en-US" dirty="0" smtClean="0"/>
              <a:t>NRS Table 2A</a:t>
            </a:r>
            <a:endParaRPr lang="en-US" dirty="0"/>
          </a:p>
        </p:txBody>
      </p:sp>
      <p:sp>
        <p:nvSpPr>
          <p:cNvPr id="4" name="Subtitle 3"/>
          <p:cNvSpPr>
            <a:spLocks noGrp="1"/>
          </p:cNvSpPr>
          <p:nvPr>
            <p:ph type="subTitle" idx="1"/>
          </p:nvPr>
        </p:nvSpPr>
        <p:spPr>
          <a:xfrm>
            <a:off x="2549399" y="2968000"/>
            <a:ext cx="4173269" cy="737100"/>
          </a:xfrm>
        </p:spPr>
        <p:txBody>
          <a:bodyPr/>
          <a:lstStyle/>
          <a:p>
            <a:r>
              <a:rPr lang="en-US" dirty="0" smtClean="0"/>
              <a:t>Reportable Individuals by Age, Ethnicity and Sex</a:t>
            </a:r>
            <a:endParaRPr lang="en-US" dirty="0"/>
          </a:p>
        </p:txBody>
      </p:sp>
      <p:pic>
        <p:nvPicPr>
          <p:cNvPr id="2" name="Picture 1"/>
          <p:cNvPicPr>
            <a:picLocks noChangeAspect="1"/>
          </p:cNvPicPr>
          <p:nvPr/>
        </p:nvPicPr>
        <p:blipFill>
          <a:blip r:embed="rId2"/>
          <a:stretch>
            <a:fillRect/>
          </a:stretch>
        </p:blipFill>
        <p:spPr>
          <a:xfrm>
            <a:off x="2551001" y="477109"/>
            <a:ext cx="4041998" cy="1292464"/>
          </a:xfrm>
          <a:prstGeom prst="rect">
            <a:avLst/>
          </a:prstGeom>
        </p:spPr>
      </p:pic>
    </p:spTree>
    <p:extLst>
      <p:ext uri="{BB962C8B-B14F-4D97-AF65-F5344CB8AC3E}">
        <p14:creationId xmlns:p14="http://schemas.microsoft.com/office/powerpoint/2010/main" val="2962236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04292615"/>
              </p:ext>
            </p:extLst>
          </p:nvPr>
        </p:nvGraphicFramePr>
        <p:xfrm>
          <a:off x="0" y="0"/>
          <a:ext cx="3886200" cy="4974336"/>
        </p:xfrm>
        <a:graphic>
          <a:graphicData uri="http://schemas.openxmlformats.org/presentationml/2006/ole">
            <mc:AlternateContent xmlns:mc="http://schemas.openxmlformats.org/markup-compatibility/2006">
              <mc:Choice xmlns:v="urn:schemas-microsoft-com:vml" Requires="v">
                <p:oleObj spid="_x0000_s5136" name="Acrobat Document" r:id="rId4" imgW="3886002" imgH="5028936" progId="AcroExch.Document.DC">
                  <p:embed/>
                </p:oleObj>
              </mc:Choice>
              <mc:Fallback>
                <p:oleObj name="Acrobat Document" r:id="rId4" imgW="3886002" imgH="5028936" progId="AcroExch.Document.DC">
                  <p:embed/>
                  <p:pic>
                    <p:nvPicPr>
                      <p:cNvPr id="0" name=""/>
                      <p:cNvPicPr/>
                      <p:nvPr/>
                    </p:nvPicPr>
                    <p:blipFill>
                      <a:blip r:embed="rId5"/>
                      <a:stretch>
                        <a:fillRect/>
                      </a:stretch>
                    </p:blipFill>
                    <p:spPr>
                      <a:xfrm>
                        <a:off x="0" y="0"/>
                        <a:ext cx="3886200" cy="4974336"/>
                      </a:xfrm>
                      <a:prstGeom prst="rect">
                        <a:avLst/>
                      </a:prstGeom>
                    </p:spPr>
                  </p:pic>
                </p:oleObj>
              </mc:Fallback>
            </mc:AlternateContent>
          </a:graphicData>
        </a:graphic>
      </p:graphicFrame>
      <p:sp>
        <p:nvSpPr>
          <p:cNvPr id="3" name="Right Brace 2"/>
          <p:cNvSpPr/>
          <p:nvPr/>
        </p:nvSpPr>
        <p:spPr>
          <a:xfrm>
            <a:off x="3886200" y="980237"/>
            <a:ext cx="276149" cy="179222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p:cNvSpPr txBox="1"/>
          <p:nvPr/>
        </p:nvSpPr>
        <p:spPr>
          <a:xfrm>
            <a:off x="4454956" y="1726387"/>
            <a:ext cx="3862426" cy="307777"/>
          </a:xfrm>
          <a:prstGeom prst="rect">
            <a:avLst/>
          </a:prstGeom>
          <a:noFill/>
        </p:spPr>
        <p:txBody>
          <a:bodyPr wrap="square" rtlCol="0">
            <a:spAutoFit/>
          </a:bodyPr>
          <a:lstStyle/>
          <a:p>
            <a:r>
              <a:rPr lang="en-US" dirty="0" smtClean="0"/>
              <a:t>Data collected from WY Intake form</a:t>
            </a:r>
            <a:endParaRPr lang="en-US" dirty="0"/>
          </a:p>
        </p:txBody>
      </p:sp>
    </p:spTree>
    <p:extLst>
      <p:ext uri="{BB962C8B-B14F-4D97-AF65-F5344CB8AC3E}">
        <p14:creationId xmlns:p14="http://schemas.microsoft.com/office/powerpoint/2010/main" val="400857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3142</TotalTime>
  <Words>6863</Words>
  <Application>Microsoft Office PowerPoint</Application>
  <PresentationFormat>On-screen Show (16:9)</PresentationFormat>
  <Paragraphs>558</Paragraphs>
  <Slides>79</Slides>
  <Notes>59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0" baseType="lpstr">
      <vt:lpstr>Fira Sans Extra Condensed Medium</vt:lpstr>
      <vt:lpstr>Garamond</vt:lpstr>
      <vt:lpstr>Arial</vt:lpstr>
      <vt:lpstr>Roboto</vt:lpstr>
      <vt:lpstr>Lato</vt:lpstr>
      <vt:lpstr>Calibri</vt:lpstr>
      <vt:lpstr>Wingdings</vt:lpstr>
      <vt:lpstr>Anton</vt:lpstr>
      <vt:lpstr>Times New Roman</vt:lpstr>
      <vt:lpstr>Winter Forest</vt:lpstr>
      <vt:lpstr>Acrobat Document</vt:lpstr>
      <vt:lpstr>New Director Training</vt:lpstr>
      <vt:lpstr>PowerPoint Presentation</vt:lpstr>
      <vt:lpstr>The NRS Tables &amp; Measuring Performance</vt:lpstr>
      <vt:lpstr>NRS Table 1</vt:lpstr>
      <vt:lpstr>PowerPoint Presentation</vt:lpstr>
      <vt:lpstr>NRS Table 2</vt:lpstr>
      <vt:lpstr>PowerPoint Presentation</vt:lpstr>
      <vt:lpstr>NRS Table 2A</vt:lpstr>
      <vt:lpstr>PowerPoint Presentation</vt:lpstr>
      <vt:lpstr>NRS Table 3</vt:lpstr>
      <vt:lpstr>PowerPoint Presentation</vt:lpstr>
      <vt:lpstr>NRS Table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NRS Table 4A</vt:lpstr>
      <vt:lpstr>PowerPoint Presentation</vt:lpstr>
      <vt:lpstr>NRS Table 4B</vt:lpstr>
      <vt:lpstr>PowerPoint Presentation</vt:lpstr>
      <vt:lpstr>PowerPoint Presentation</vt:lpstr>
      <vt:lpstr>NRS Table 4C</vt:lpstr>
      <vt:lpstr>PowerPoint Presentation</vt:lpstr>
      <vt:lpstr>PowerPoint Presentation</vt:lpstr>
      <vt:lpstr>NRS Table 5</vt:lpstr>
      <vt:lpstr>PowerPoint Presentation</vt:lpstr>
      <vt:lpstr>Employment Data</vt:lpstr>
      <vt:lpstr>Employment Data: Dates for Surveying (FY 20/21-21/22)</vt:lpstr>
      <vt:lpstr>Employment Second Quarter After Exit</vt:lpstr>
      <vt:lpstr>Employment Fourth Quarter After Exit</vt:lpstr>
      <vt:lpstr>PowerPoint Presentation</vt:lpstr>
      <vt:lpstr>PowerPoint Presentation</vt:lpstr>
      <vt:lpstr>PowerPoint Presentation</vt:lpstr>
      <vt:lpstr>Attained a Secondary School Diploma/Recognized Equivalent and Employed within one year of exit</vt:lpstr>
      <vt:lpstr>PowerPoint Presentation</vt:lpstr>
      <vt:lpstr>PowerPoint Presentation</vt:lpstr>
      <vt:lpstr>PowerPoint Presentation</vt:lpstr>
      <vt:lpstr>PowerPoint Presentation</vt:lpstr>
      <vt:lpstr>PowerPoint Presentation</vt:lpstr>
      <vt:lpstr>PowerPoint Presentation</vt:lpstr>
      <vt:lpstr>Credential Attainment</vt:lpstr>
      <vt:lpstr>What it is not?</vt:lpstr>
      <vt:lpstr>The Postsecondary/Training Credential</vt:lpstr>
      <vt:lpstr>The Secondary School or Recognized Equivalent Credential in Wyoming</vt:lpstr>
      <vt:lpstr>Credential Attainment: Co-Enrollment</vt:lpstr>
      <vt:lpstr>Table 5A</vt:lpstr>
      <vt:lpstr>PowerPoint Presentation</vt:lpstr>
      <vt:lpstr>Table 6</vt:lpstr>
      <vt:lpstr>PowerPoint Presentation</vt:lpstr>
      <vt:lpstr>Table 8 (Optional)</vt:lpstr>
      <vt:lpstr>PowerPoint Presentation</vt:lpstr>
      <vt:lpstr>PowerPoint Presentation</vt:lpstr>
      <vt:lpstr>Table 9</vt:lpstr>
      <vt:lpstr>PowerPoint Presentation</vt:lpstr>
      <vt:lpstr>PowerPoint Presentation</vt:lpstr>
      <vt:lpstr>PowerPoint Presentation</vt:lpstr>
      <vt:lpstr>Table 10</vt:lpstr>
      <vt:lpstr>PowerPoint Presentation</vt:lpstr>
      <vt:lpstr>Table 11</vt:lpstr>
      <vt:lpstr>PowerPoint Presentation</vt:lpstr>
      <vt:lpstr>PowerPoint Presentation</vt:lpstr>
      <vt:lpstr>PowerPoint Presentation</vt:lpstr>
      <vt:lpstr>PowerPoint Presentation</vt:lpstr>
      <vt:lpstr>Referrals &amp; Professional Development</vt:lpstr>
      <vt:lpstr>Tracking Referrals on LACES</vt:lpstr>
      <vt:lpstr>LACES Referral Report</vt:lpstr>
      <vt:lpstr>Tracking PD on LACES</vt:lpstr>
      <vt:lpstr>—Ron Garan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FOREST</dc:title>
  <dc:creator>McQueen, Diane</dc:creator>
  <cp:lastModifiedBy>McQueen, Diane</cp:lastModifiedBy>
  <cp:revision>246</cp:revision>
  <cp:lastPrinted>2021-02-01T18:06:27Z</cp:lastPrinted>
  <dcterms:modified xsi:type="dcterms:W3CDTF">2021-03-12T17:28:22Z</dcterms:modified>
</cp:coreProperties>
</file>